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4"/>
  </p:notesMasterIdLst>
  <p:sldIdLst>
    <p:sldId id="756" r:id="rId2"/>
    <p:sldId id="779" r:id="rId3"/>
    <p:sldId id="752" r:id="rId4"/>
    <p:sldId id="834" r:id="rId5"/>
    <p:sldId id="835" r:id="rId6"/>
    <p:sldId id="836" r:id="rId7"/>
    <p:sldId id="869" r:id="rId8"/>
    <p:sldId id="871" r:id="rId9"/>
    <p:sldId id="872" r:id="rId10"/>
    <p:sldId id="873" r:id="rId11"/>
    <p:sldId id="874" r:id="rId12"/>
    <p:sldId id="875" r:id="rId13"/>
    <p:sldId id="876" r:id="rId14"/>
    <p:sldId id="877" r:id="rId15"/>
    <p:sldId id="878" r:id="rId16"/>
    <p:sldId id="879" r:id="rId17"/>
    <p:sldId id="880" r:id="rId18"/>
    <p:sldId id="881" r:id="rId19"/>
    <p:sldId id="882" r:id="rId20"/>
    <p:sldId id="883" r:id="rId21"/>
    <p:sldId id="802" r:id="rId22"/>
    <p:sldId id="884" r:id="rId23"/>
    <p:sldId id="885" r:id="rId24"/>
    <p:sldId id="886" r:id="rId25"/>
    <p:sldId id="887" r:id="rId26"/>
    <p:sldId id="888" r:id="rId27"/>
    <p:sldId id="889" r:id="rId28"/>
    <p:sldId id="890" r:id="rId29"/>
    <p:sldId id="891" r:id="rId30"/>
    <p:sldId id="921" r:id="rId31"/>
    <p:sldId id="922" r:id="rId32"/>
    <p:sldId id="986" r:id="rId33"/>
    <p:sldId id="805" r:id="rId34"/>
    <p:sldId id="925" r:id="rId35"/>
    <p:sldId id="784" r:id="rId36"/>
    <p:sldId id="926" r:id="rId37"/>
    <p:sldId id="927" r:id="rId38"/>
    <p:sldId id="928" r:id="rId39"/>
    <p:sldId id="929" r:id="rId40"/>
    <p:sldId id="930" r:id="rId41"/>
    <p:sldId id="931" r:id="rId42"/>
    <p:sldId id="932" r:id="rId43"/>
    <p:sldId id="933" r:id="rId44"/>
    <p:sldId id="934" r:id="rId45"/>
    <p:sldId id="935" r:id="rId46"/>
    <p:sldId id="936" r:id="rId47"/>
    <p:sldId id="937" r:id="rId48"/>
    <p:sldId id="938" r:id="rId49"/>
    <p:sldId id="939" r:id="rId50"/>
    <p:sldId id="940" r:id="rId51"/>
    <p:sldId id="961" r:id="rId52"/>
    <p:sldId id="962" r:id="rId53"/>
    <p:sldId id="963" r:id="rId54"/>
    <p:sldId id="964" r:id="rId55"/>
    <p:sldId id="965" r:id="rId56"/>
    <p:sldId id="966" r:id="rId57"/>
    <p:sldId id="967" r:id="rId58"/>
    <p:sldId id="968" r:id="rId59"/>
    <p:sldId id="969" r:id="rId60"/>
    <p:sldId id="970" r:id="rId61"/>
    <p:sldId id="971" r:id="rId62"/>
    <p:sldId id="972" r:id="rId63"/>
    <p:sldId id="973" r:id="rId64"/>
    <p:sldId id="974" r:id="rId65"/>
    <p:sldId id="975" r:id="rId66"/>
    <p:sldId id="976" r:id="rId67"/>
    <p:sldId id="977" r:id="rId68"/>
    <p:sldId id="978" r:id="rId69"/>
    <p:sldId id="979" r:id="rId70"/>
    <p:sldId id="980" r:id="rId71"/>
    <p:sldId id="981" r:id="rId72"/>
    <p:sldId id="982" r:id="rId73"/>
    <p:sldId id="983" r:id="rId74"/>
    <p:sldId id="984" r:id="rId75"/>
    <p:sldId id="985" r:id="rId76"/>
    <p:sldId id="1048" r:id="rId77"/>
    <p:sldId id="1049" r:id="rId78"/>
    <p:sldId id="1050" r:id="rId79"/>
    <p:sldId id="1051" r:id="rId80"/>
    <p:sldId id="1052" r:id="rId81"/>
    <p:sldId id="1053" r:id="rId82"/>
    <p:sldId id="298" r:id="rId83"/>
  </p:sldIdLst>
  <p:sldSz cx="12192000" cy="6858000"/>
  <p:notesSz cx="6858000" cy="9144000"/>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EFEF"/>
    <a:srgbClr val="D9D9D9"/>
    <a:srgbClr val="7F7F7F"/>
    <a:srgbClr val="FF7C80"/>
    <a:srgbClr val="A6A6A6"/>
    <a:srgbClr val="E23322"/>
    <a:srgbClr val="C00000"/>
    <a:srgbClr val="EAEAE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0220"/>
    <p:restoredTop sz="93837"/>
  </p:normalViewPr>
  <p:slideViewPr>
    <p:cSldViewPr showGuides="1">
      <p:cViewPr varScale="1">
        <p:scale>
          <a:sx n="104" d="100"/>
          <a:sy n="104" d="100"/>
        </p:scale>
        <p:origin x="-246" y="-84"/>
      </p:cViewPr>
      <p:guideLst>
        <p:guide orient="horz"/>
        <p:guide pos="5129"/>
        <p:guide pos="2609"/>
      </p:guideLst>
    </p:cSldViewPr>
  </p:slideViewPr>
  <p:notesTextViewPr>
    <p:cViewPr>
      <p:scale>
        <a:sx n="100" d="100"/>
        <a:sy n="100" d="100"/>
      </p:scale>
      <p:origin x="0" y="0"/>
    </p:cViewPr>
  </p:notesTextViewPr>
  <p:sorterViewPr showFormatting="0">
    <p:cViewPr>
      <p:scale>
        <a:sx n="80" d="100"/>
        <a:sy n="80" d="100"/>
      </p:scale>
      <p:origin x="0" y="-114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单击此处编辑母版文本样式</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第二级</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第三级</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第四级</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eaLnBrk="1" hangingPunct="1">
              <a:defRPr sz="1200">
                <a:latin typeface="Calibri" panose="020F0502020204030204" pitchFamily="34" charset="0"/>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5FF0EB30-2F1F-4C1B-AA6D-D6B0CD3E5E1B}" type="slidenum">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（一）事故</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所谓事故，是指人（个人或集体）在实现某种意图而进行的活动过程中，突然发生的、违反人的意志的、迫使活动暂时或永久停止的,可能导致人员伤亡、财产损失或环境破坏的意外事件。（特点：事故是突然发生的、出乎人们意料的意外事件；事故的后果是违背人的意志的。）</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（二）事故的主要特性</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事故的发生具有随机性质，即，事故的发生具有不确定性。</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在一起事故发生之前，我们无法准确地预测什么时候、什么地方、什么人会发生什么样的事故。这使得事故预防成为非常困难的事情。</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（三）事故后果的主要特性</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海因里希法则：1：29：300</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根据事故统计，同一个人发生的330起同种事故中，300起没有造成伤害，29起造成了轻微伤害，1起造成了严重伤害。</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事故发生后，严重伤害只是极少数，大量的情况不会造成伤害。</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事故后果具有随机性。</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从我国伤亡事故统计数据中也可体现这一特性，一般事故最多，而特别重大事故较少。</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管理失误的发生主要是由于管理体系方面的问题。</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管理体系的问题主要表现在管理目标、组织和机能方面。</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管理体系反映作为决策中心的领导人的信念、目标及规范，它决定各级管理人员安排工作的轻重缓急，工作基准及指导方针等重大问题。</a:t>
            </a:r>
          </a:p>
          <a:p>
            <a:endPar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（六）怎样预防事故？</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3E原则</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Engineering ---工程技术。</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通过工程技术方面的改进，消除生产中的不安全因素，改善劳动条件，实现本质安全。</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Education ---教育。</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通过安全教育，端正职工的安全态度，提高职工的安全知识和安全技能。</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Enforcement ---强制。</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利用规章制度，法律等手段强制人们实行安全行为。</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（六）怎样预防事故？</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海因里希：企业安全工作的中心是消除人的不安全行为和物的不安全状态。</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博德：安全工作的核心是发挥管理机能中的控制机能，控制人的、物的不安全因素。</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现代安全管理：安全工作的核心是危险源辨识、控制和评价。</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（七）系统安全主要观点有哪些？</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在系统寿命期间内应用系统安全工程和管理方法，辨识系统中的危险源，并采取控制措施使其危险性最小，从而使系统在规定的性能、时间和成本范围内达到最佳的安全程度。 </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危险源及危险性；</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没有绝对安全；</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不可靠是不安全的原因；</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安全工作贯穿于系统的整个寿命期间。</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1）什么是危险源？</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系统中存在着危险源（Hazard）。</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危险源是可能导致事故的潜在的不安全因素。</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根据在事故发生中起的作用不同，危险源分为第一类危险源和第二类危险源两类。</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2）什么是危险性？</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危险性（Risk）是指某种危险源导致事故、造成人员伤亡或财物损失的可能性。</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危险度=事故发生概率×事故后果严重度</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经常用“危险性”一词来代替“风险”；用“安全管理”代替“风险管理”。</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3）何谓安全？</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安全是一种心理状态。</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安全是相对的，危险是绝对的。</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安全是没有超过允许限度的危险。</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可接受的危险：没有超过允许限度的危险。它是来自某种危险源的实际危险，但是它不能威胁有知识而又谨慎的人。</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社会允许危险：被社会大众所接受的危险，在危险性评价中，社会允许危险是判别安全与危险的标准。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4）安全工作贯穿于系统的整个寿命期间</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早在一个新系统的构思阶段就必须考虑其安全性问题，制定并开始执行安全工作规划，进行系统安全工作，并把系统安全工作贯穿于整个系统寿命期间，直到系统报废为止。如我国实行的“三同时”制度。</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（八）事故隐患排查与治理</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事故隐患：是指生产经营单位违反安全生产法律法规、规章标准和安全管理制度的规定，或因其他因素在生产经营活动中存在的可能导致事故发生的物的不安全状态、人的不安全行为和管理上的缺陷。</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1）隐患分级</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一般事故隐患：是指危害和整改难度较小，发现后能够立即整改排除的隐患。如未设置安全警示标识。</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重大事故隐患：是指危害和整改难度较大，应当全部或局部停产停业，并经过一定时间整改治理方能排除的隐患，或因外部因素影响致使生产经营单位自身难以排除的隐患。如防火间距不足，或易燃易爆场所电气设备不防爆。</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2）事故隐患排查与治理</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隐患排查：是指生产经营单位组织安全生产管理人员、工程技术人员和其他相关人员对本单位的事故隐患进行排查，并对排查出的事故隐患，按照事故隐患的等级进行登记，并建立事故隐患信息档案。</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隐患治理：是指消除或控制事故隐患的活动或过程，对排查出的事故隐患，按职责分工实施监控治理。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（八）事故隐患排查与治理</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事故隐患：是指生产经营单位违反安全生产法律法规、规章标准和安全管理制度的规定，或因其他因素在生产经营活动中存在的可能导致事故发生的物的不安全状态、人的不安全行为和管理上的缺陷。</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1）隐患分级</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一般事故隐患：是指危害和整改难度较小，发现后能够立即整改排除的隐患。如未设置安全警示标识。</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重大事故隐患：是指危害和整改难度较大，应当全部或局部停产停业，并经过一定时间整改治理方能排除的隐患，或因外部因素影响致使生产经营单位自身难以排除的隐患。如防火间距不足，或易燃易爆场所电气设备不防爆。</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2）事故隐患排查与治理</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隐患排查：是指生产经营单位组织安全生产管理人员、工程技术人员和其他相关人员对本单位的事故隐患进行排查，并对排查出的事故隐患，按照事故隐患的等级进行登记，并建立事故隐患信息档案。</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隐患治理：是指消除或控制事故隐患的活动或过程，对排查出的事故隐患，按职责分工实施监控治理。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一、安全管理的概念及特征</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（一）安全生产</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安全生产是指为预防生产过程中发生事故而采取的各种措施和活动；是为了使生产过程在符合物质条件和工作秩序下进行，防止发生人身伤亡和财产损失等生产事故，消除或控制危险有害因素，保障人身安全与健康，设备和设施免受损坏，环境免遭破坏的总称。</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（二）安全管理</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安全管理是为实现安全生产而组织和使用人力、物力和财力等各种资源的过程。一般来说，企业的安全状况是整个企业综合管理水平的反映。安全管理是事故预防的基本方法。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安全管理的目的是保证在生产经营活动中的人身安全、财产安全；只有做到这一点才能促进生产发展；才能做到为员工的生命负责，为员工的家庭负责，从而为社会负责；才能促进社会和谐稳定。</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（四）事故的本质</a:t>
            </a:r>
          </a:p>
          <a:p>
            <a:r>
              <a:rPr lang="zh-CN" altLang="en-US"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能量意外释放论（为大多数人所接受）：</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1）事故是一种不正常的或不希望的能量释放。 </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2）所有的伤害（破坏）都是因为接触了超过机体组织（结构）抵抗力的某种形式的过量的能量；有机体与周围环境的正常能量（物质）交换受到了干扰（如窒息、淹溺等）。</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因而，各种形式的能量（危险物质）构成伤害（破坏）的直接原因。</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3）事故发生时，在意外释放的能量作用下人体能否受到伤害，以及伤害的严重程度如何，取决于作用于人体的能量的大小，能量的集中程度，人体接触能量的部位，能量作用的时间和频率等。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（三）安全管理的基本特征</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1）以人为本是安全生产的核心</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2）保护人的生命健康是安全生产的首要任务</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3）安全生产效益主要是社会效益</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4）安全管理的特殊性</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2）保护人的生命健康是安全生产的首要任务</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财产损失了可以重新得到，生命健康丧失了不能再生。自古以来“人命关天”。</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对生命的尊重是社会进步的表现。</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应该树立“生命至尊”的理念，一些旧的观念要摒弃。</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人的生命健康涉及群众的根本利益，必须受到尊重、受到保护。</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在发展经济的过程中，我们必须树立把人的生命健康放在第一位的观念，实现经济、社会、人的全面发展，构建社会主义和谐社会。</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3）安全生产效益主要是社会效益</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安全管理的效益体现在可以降低事故成本、提高生产经营效率、树立良好的企业形象，上述效益更多的属于社会效益的范畴。</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在许多场合为了避免或减少人员伤亡的经济投入远远大于人员伤亡造成的经济损失。如：一百多年前美国的铁道公司老板曾经说过“埋葬车祸遇难者比安装气动刹车更便宜”。前些年我国媒体也曾报道“超产成矿难频发祸首，事故并不影响煤矿老板利润”。因此近些年政府通过立法，加大安全生产违法责任追究力度，对发生事故造成严重后果的生产经营单位有关责任人，除了承担行政和民事法律责任外，还会承担刑事责任。</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4)安全管理的特殊性</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由于事故发生和后果的不确定性，导致了人们往往忽略了事故的危险性而放松了安全工作。</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安全工作主要是社会效益，其经济效益往往为隐性效益，也导致人们在追求经济效益的同时忽视安全工作。</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因此，安全管理工作要常抓不懈。提高人们的安全意识是安全工作永恒的主题。</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事故的发生是小概率事件，从统计学的角度，需要相当数量的样本才能找出其中的规律性。</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人的思维方式和行为方式的改变是个缓慢的过程。</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安全管理的效果不容易立即被观察到，往往需要经过长时间的观察才能做出结论。</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安全管理效果的显现具有滞后性。</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安全管理决策必须慎之又慎。</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4)安全管理的特殊性</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由于事故发生和后果的不确定性，导致了人们往往忽略了事故的危险性而放松了安全工作。</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安全工作主要是社会效益，其经济效益往往为隐性效益，也导致人们在追求经济效益的同时忽视安全工作。</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因此，安全管理工作要常抓不懈。提高人们的安全意识是安全工作永恒的主题。</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事故的发生是小概率事件，从统计学的角度，需要相当数量的样本才能找出其中的规律性。</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人的思维方式和行为方式的改变是个缓慢的过程。</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安全管理的效果不容易立即被观察到，往往需要经过长时间的观察才能做出结论。</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安全管理效果的显现具有滞后性。</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安全管理决策必须慎之又慎。</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二、生产经营单位的安全生产保障</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做好五类保障，遵守三项原则。</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（一）安全生产条件保障</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安全生产条件：指《安全生产法》、《矿山安全法》等有关安全生产的法律、法规、规章和国家安全生产标准或者行业标准等具体规定的，生产经营单位的生产经营活动所必须具备的强制性的要求条件。</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（二）主要负责人的安全生产职责保障</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安全是人命关天的大事，发生事故就意味着对生命的摧残与毁灭，这种头等大事必须由企业主要负责人亲自抓，才会有效、有力，才能取得效果。</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（三）安全生产组织保障</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安全生产管理机构职责保障；主要负责人、安全管理人员和注册安全工程师知识和能力保障；从业人员教育培训保障；特种作业人员培训及持证上岗保障。</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（四）安全生产基础保障</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建设项目安全“三同时”；劳动防护用品；安全投入；安全检查（隐患排查治理）；工伤保险。</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（五）安全生产管理保障</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安全生产警示标志管理；设备安全管理；危险物品安全管理；重大危险源安全管理；危险作业安全管理；交叉作业安全管理；租赁承包安全管理。</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（六）生产经营活动“五同时”原则</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“五同时”是指企业的领导和主管部门在策划、布置、检查、总结、评价生产经营的时候，要同时策划、同时布置、同时检查、同时总结、同时评价安全工作。</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（七）事故隐患整改“五定”原则</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对安全检查工作中发现的事故隐患，要采取“五定”原则，即定标准、定时间、定人员、定措施、定责任。</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（八）事故调查处理“四不放过”原则</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事故原因分析不清不放过；事故责任者和群众没有受到教育不放过；没有制订出防范措施不放过；事故责任者没受到处理不放过。</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二、生产经营单位的安全生产保障</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（一）安全生产条件保障</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安全生产条件：指《安全生产法》、《矿山安全法》等有关安全生产的法律、法规、规章和国家安全生产标准或者行业标准等具体规定的，生产经营单位的生产经营活动所必须具备的强制性的要求条件。</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（二）主要负责人的安全生产职责保障</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安全是人命关天的大事，发生事故就意味着对生命的摧残与毁灭，这种头等大事必须由企业主要负责人亲自抓，才会有效、有力，才能取得效果。</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（三）安全生产组织保障</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安全生产管理机构职责保障；主要负责人、安全管理人员和注册安全工程师知识和能力保障；从业人员教育培训保障；特种作业人员培训及持证上岗保障。</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（四）安全生产基础保障</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建设项目安全“三同时”；劳动防护用品；安全投入；安全检查（隐患排查治理）；工伤保险。</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（五）安全生产管理保障</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安全生产警示标志管理；设备安全管理；危险物品安全管理；重大危险源安全管理；危险作业安全管理；交叉作业安全管理；租赁承包安全管理。</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（六）生产经营活动“五同时”原则</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“五同时”是指企业的领导和主管部门在策划、布置、检查、总结、评价生产经营的时候，要同时策划、同时布置、同时检查、同时总结、同时评价安全工作。</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（七）事故隐患整改“五定”原则</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对安全检查工作中发现的事故隐患，要采取“五定”原则，即定标准、定时间、定人员、定措施、定责任。</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（八）事故调查处理“四不放过”原则</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事故原因分析不清不放过；事故责任者和群众没有受到教育不放过；没有制订出防范措施不放过；事故责任者没受到处理不放过。</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二、生产经营单位的安全生产保障</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（一）安全生产条件保障</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安全生产条件：指《安全生产法》、《矿山安全法》等有关安全生产的法律、法规、规章和国家安全生产标准或者行业标准等具体规定的，生产经营单位的生产经营活动所必须具备的强制性的要求条件。</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（二）主要负责人的安全生产职责保障</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安全是人命关天的大事，发生事故就意味着对生命的摧残与毁灭，这种头等大事必须由企业主要负责人亲自抓，才会有效、有力，才能取得效果。</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（三）安全生产组织保障</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安全生产管理机构职责保障；主要负责人、安全管理人员和注册安全工程师知识和能力保障；从业人员教育培训保障；特种作业人员培训及持证上岗保障。</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（四）安全生产基础保障</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建设项目安全“三同时”；劳动防护用品；安全投入；安全检查（隐患排查治理）；工伤保险。</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（五）安全生产管理保障</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安全生产警示标志管理；设备安全管理；危险物品安全管理；重大危险源安全管理；危险作业安全管理；交叉作业安全管理；租赁承包安全管理。</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（六）生产经营活动“五同时”原则</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“五同时”是指企业的领导和主管部门在策划、布置、检查、总结、评价生产经营的时候，要同时策划、同时布置、同时检查、同时总结、同时评价安全工作。</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（七）事故隐患整改“五定”原则</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对安全检查工作中发现的事故隐患，要采取“五定”原则，即定标准、定时间、定人员、定措施、定责任。</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（八）事故调查处理“四不放过”原则</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事故原因分析不清不放过；事故责任者和群众没有受到教育不放过；没有制订出防范措施不放过；事故责任者没受到处理不放过。</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二、生产经营单位的安全生产保障</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（一）安全生产条件保障</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安全生产条件：指《安全生产法》、《矿山安全法》等有关安全生产的法律、法规、规章和国家安全生产标准或者行业标准等具体规定的，生产经营单位的生产经营活动所必须具备的强制性的要求条件。</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（二）主要负责人的安全生产职责保障</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安全是人命关天的大事，发生事故就意味着对生命的摧残与毁灭，这种头等大事必须由企业主要负责人亲自抓，才会有效、有力，才能取得效果。</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（三）安全生产组织保障</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安全生产管理机构职责保障；主要负责人、安全管理人员和注册安全工程师知识和能力保障；从业人员教育培训保障；特种作业人员培训及持证上岗保障。</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（四）安全生产基础保障</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建设项目安全“三同时”；劳动防护用品；安全投入；安全检查（隐患排查治理）；工伤保险。</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（五）安全生产管理保障</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安全生产警示标志管理；设备安全管理；危险物品安全管理；重大危险源安全管理；危险作业安全管理；交叉作业安全管理；租赁承包安全管理。</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（六）生产经营活动“五同时”原则</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“五同时”是指企业的领导和主管部门在策划、布置、检查、总结、评价生产经营的时候，要同时策划、同时布置、同时检查、同时总结、同时评价安全工作。</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（七）事故隐患整改“五定”原则</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对安全检查工作中发现的事故隐患，要采取“五定”原则，即定标准、定时间、定人员、定措施、定责任。</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（八）事故调查处理“四不放过”原则</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事故原因分析不清不放过；事故责任者和群众没有受到教育不放过；没有制订出防范措施不放过；事故责任者没受到处理不放过。</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（一）安全生产谁负责？</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实行以一把手为第一责任人为核心的安全生产责任制。</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管生产经营必须管安全。</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谁主管谁负责。</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纵向到底，横向到边的责任制体系。</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安全生产人人有责。</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（四）事故的本质</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能量意外释放论说明了什么？</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1）阐明了伤害事故发生的物理本质。</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2）指明了防止伤害事故就是防止能量意外释放，防止人体接触能量。</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人们要经常注意生产过程中能量的流动、转换，以及不同形式能量的相互作用，防止发生能量的意外释放。</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安全管理就是控制能量。</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（二）安全生产管理机构及安全生产管理人员的法定职责</a:t>
            </a:r>
          </a:p>
          <a:p>
            <a:r>
              <a:rPr lang="zh-CN" altLang="en-US"/>
              <a:t>1）《安全生产法》生产经营单位的安全生产管理机构以及安全生产管理人员履行下列职责：</a:t>
            </a:r>
          </a:p>
          <a:p>
            <a:r>
              <a:rPr lang="zh-CN" altLang="en-US"/>
              <a:t>（1）组织或者参与拟订本单位安全生产规章制度、操作规程和生产安全事故应急救援预案；</a:t>
            </a:r>
          </a:p>
          <a:p>
            <a:r>
              <a:rPr lang="zh-CN" altLang="en-US"/>
              <a:t>（2）组织或者参与本单位安全生产教育和培训，如实记录安全生产教育和培训情况；</a:t>
            </a:r>
          </a:p>
          <a:p>
            <a:r>
              <a:rPr lang="zh-CN" altLang="en-US"/>
              <a:t>（3）督促落实本单位重大危险源的安全管理措施；</a:t>
            </a:r>
          </a:p>
          <a:p>
            <a:r>
              <a:rPr lang="zh-CN" altLang="en-US"/>
              <a:t>（4）组织或者参与本单位应急救援演练；</a:t>
            </a:r>
          </a:p>
          <a:p>
            <a:r>
              <a:rPr lang="zh-CN" altLang="en-US"/>
              <a:t>（5）检查本单位的安全生产状况，及时排查生产安全事故隐患，提出改进安全生产管理的建议；</a:t>
            </a:r>
          </a:p>
          <a:p>
            <a:r>
              <a:rPr lang="zh-CN" altLang="en-US"/>
              <a:t>（6）制止和纠正违章指挥、强令冒险作业、违反操作规程的行为；</a:t>
            </a:r>
          </a:p>
          <a:p>
            <a:r>
              <a:rPr lang="zh-CN" altLang="en-US"/>
              <a:t>（7）督促落实本单位安全生产整改措施。</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生产经营单位的安全生产管理机构以及安全生产管理人员应当恪尽职守，依法履行职责。生产经营单位作出涉及安全生产的经营决策，应当听取安全生产管理机构以及安全生产管理人员的意见。生产经营单位不得因安全生产管理人员依法履行职责而降低其工资、福利等待遇或者解除与其订立的劳动合同。</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危险物品的生产、储存单位以及矿山、金属冶炼单位的安全生产管理人员的任免，应当告知主管的负有安全生产监督管理职责的部门。</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3）生产经营单位的主要负责人和安全生产管理人员必须具备与本单位所从事的生产经营活动相应的安全生产知识和管理能力。</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危险物品的生产、经营、储存单位以及矿山、金属冶炼、建筑施工、道路运输单位的主要负责人和安全生产管理人员，应当由主管的负有安全生产监督管理职责的部门对其安全生产知识和管理能力考核合格。考核不得收费。</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危险物品的生产、储存单位以及矿山、金属冶炼单位应当有注册安全工程师从事安全生产管理工作。鼓励其他生产经营单位聘用注册安全工程师从事安全生产管理工作。注册安全工程师按专业分类管理，具体办法由国务院人力资源和社会保障部门、国务院安全生产监督管理部门会同国务院有关部门制定。</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4）《辽宁省企业安全生产主体责任规定》（2011省政府264号令，2017修订版）企业安全生产管理机构以及安全生产管理人员，应当履行下列职责：</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（1）组织制定企业安全生产管理年度工作计划和目标，进行考核，并组织实施；</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（2）组织制定安全生产资金投入计划和安全技术措施计划，并督促相关部门落实；</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（3）组织制订或者修订安全生产制度、安全操作规程，并对执行情况进行监督检查；</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（4）检查本企业生产、作业的安全条件，生产安全事故隐患的排查及整改效果；制止和查处违章指挥、违章作业行为；</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（5）配合政府有关部门对建设项目安全设施和职业病防护设施"三同时"的审查验收工作；</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（6）指导和督促承包、承租单位、协作单位履行安全生产职责，审核承包、承租、协作单位资质、证照和资料；</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（7）按规定监督劳动防护用品的采购、发放、使用和管理工作，并监督、检查和教育从业人员正确佩带和使用；</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（8）组织有关部门研究职业病防治措施；</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（9）组织实施安全生产宣传教育培训，总结推广安全生产先进经验；</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（10）配合生产安全事故的调查和处理，履行事故的统计、分析和报告职责，协助有关部门制定事故预防措施并监督执行；</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（11）本企业规定的其他安全生产管理职责。</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企业应当支持安全生产管理机构和安全生产管理人员履行管理职责，并保证其开展工作应当具备的条件。安全生产管理人员的待遇不应低于同级同职其他岗位管理人员的待遇。</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4）《辽宁省企业安全生产主体责任规定》（2011省政府264号令，2017修订版）企业安全生产管理机构以及安全生产管理人员，应当履行下列职责：</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（1）组织制定企业安全生产管理年度工作计划和目标，进行考核，并组织实施；</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（2）组织制定安全生产资金投入计划和安全技术措施计划，并督促相关部门落实；</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（3）组织制订或者修订安全生产制度、安全操作规程，并对执行情况进行监督检查；</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（4）检查本企业生产、作业的安全条件，生产安全事故隐患的排查及整改效果；制止和查处违章指挥、违章作业行为；</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（5）配合政府有关部门对建设项目安全设施和职业病防护设施"三同时"的审查验收工作；</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（6）指导和督促承包、承租单位、协作单位履行安全生产职责，审核承包、承租、协作单位资质、证照和资料；</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（7）按规定监督劳动防护用品的采购、发放、使用和管理工作，并监督、检查和教育从业人员正确佩带和使用；</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（8）组织有关部门研究职业病防治措施；</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（9）组织实施安全生产宣传教育培训，总结推广安全生产先进经验；</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（10）配合生产安全事故的调查和处理，履行事故的统计、分析和报告职责，协助有关部门制定事故预防措施并监督执行；</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（11）本企业规定的其他安全生产管理职责。</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企业应当支持安全生产管理机构和安全生产管理人员履行管理职责，并保证其开展工作应当具备的条件。安全生产管理人员的待遇不应低于同级同职其他岗位管理人员的待遇。</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4）《辽宁省企业安全生产主体责任规定》（2011省政府264号令，2017修订版）企业安全生产管理机构以及安全生产管理人员，应当履行下列职责：</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（1）组织制定企业安全生产管理年度工作计划和目标，进行考核，并组织实施；</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（2）组织制定安全生产资金投入计划和安全技术措施计划，并督促相关部门落实；</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（3）组织制订或者修订安全生产制度、安全操作规程，并对执行情况进行监督检查；</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（4）检查本企业生产、作业的安全条件，生产安全事故隐患的排查及整改效果；制止和查处违章指挥、违章作业行为；</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（5）配合政府有关部门对建设项目安全设施和职业病防护设施"三同时"的审查验收工作；</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（6）指导和督促承包、承租单位、协作单位履行安全生产职责，审核承包、承租、协作单位资质、证照和资料；</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（7）按规定监督劳动防护用品的采购、发放、使用和管理工作，并监督、检查和教育从业人员正确佩带和使用；</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（8）组织有关部门研究职业病防治措施；</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（9）组织实施安全生产宣传教育培训，总结推广安全生产先进经验；</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（10）配合生产安全事故的调查和处理，履行事故的统计、分析和报告职责，协助有关部门制定事故预防措施并监督执行；</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（11）本企业规定的其他安全生产管理职责。</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企业应当支持安全生产管理机构和安全生产管理人员履行管理职责，并保证其开展工作应当具备的条件。安全生产管理人员的待遇不应低于同级同职其他岗位管理人员的待遇。</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安全生产法》：生产经营单位的安全生产管理人员未履行本法规定的安全生产管理职责的，责令限期改正；导致发生生产安全事故的，暂停或者撤销其与安全生产有关的资格；构成犯罪的，依照刑法有关规定追究刑事责任。</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本条是关于安全生产管理人员未依法履行职责的法律责任的规定。</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1）承担法律责任的主体</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本条规定的违法行为的责任主体是生产经营单位的安全生产管理人员。</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2）承担法律责任的违法行为</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本条规定的违法行为是安全生产管理人员未依法履行安全生产管理职责的行为。本法第22条列举了安全生产管理人员负有的7项法定职责，违反了法律规定的这7项职责，就需要承担法律责任。</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3）责任形式</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责令限期改正。安全生产管理人员是生产经营单位专门负责安全生产管理的人员，安全生产管理是其日常工作。因此，对安全生产管理人员未依法履行职责的行为，如果没有因此造成生产安全事故，重在通过批评教育和行为指引，使其意识到自己行为的违法性以及可能造成的严重后果，并主动消除违法行为，严格依法履行安全生产管理职责。</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暂停或者撤销其与安全生产有关的资格。这是对安全生产管理人员给予“资格罚”的规定，适用的前提是安全生产管理人员未依法履行职责，导致发生生产安全事故。这种情况多数是因为安全生产管理人员拒不改正违法行为或者长期不履行安全生产管理职责，客观上证明其与安全生产管理岗位的要求不相称。因此，监管部门应当根据情节轻重、主观恶性、事故后果等各方面的因素，综合考虑给予暂停或者撤销其与安全生产有关的各类资格，以体现对其违法行为的否定和惩戒。</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（3）依法追究刑事责任。安全生产管理人员未依法履行安全生产管理职责，构成犯罪的，依照《刑法》规定的重大责任事故罪或者重大劳动安全事故罪或者其他罪名追究其刑事责任。</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安全生产法》：生产经营单位的安全生产管理人员未履行本法规定的安全生产管理职责的，责令限期改正；导致发生生产安全事故的，暂停或者撤销其与安全生产有关的资格；构成犯罪的，依照刑法有关规定追究刑事责任。</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本条是关于安全生产管理人员未依法履行职责的法律责任的规定。</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1）承担法律责任的主体</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本条规定的违法行为的责任主体是生产经营单位的安全生产管理人员。</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2）承担法律责任的违法行为</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本条规定的违法行为是安全生产管理人员未依法履行安全生产管理职责的行为。本法第22条列举了安全生产管理人员负有的7项法定职责，违反了法律规定的这7项职责，就需要承担法律责任。</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3）责任形式</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责令限期改正。安全生产管理人员是生产经营单位专门负责安全生产管理的人员，安全生产管理是其日常工作。因此，对安全生产管理人员未依法履行职责的行为，如果没有因此造成生产安全事故，重在通过批评教育和行为指引，使其意识到自己行为的违法性以及可能造成的严重后果，并主动消除违法行为，严格依法履行安全生产管理职责。</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暂停或者撤销其与安全生产有关的资格。这是对安全生产管理人员给予“资格罚”的规定，适用的前提是安全生产管理人员未依法履行职责，导致发生生产安全事故。这种情况多数是因为安全生产管理人员拒不改正违法行为或者长期不履行安全生产管理职责，客观上证明其与安全生产管理岗位的要求不相称。因此，监管部门应当根据情节轻重、主观恶性、事故后果等各方面的因素，综合考虑给予暂停或者撤销其与安全生产有关的各类资格，以体现对其违法行为的否定和惩戒。</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（3）依法追究刑事责任。安全生产管理人员未依法履行安全生产管理职责，构成犯罪的，依照《刑法》规定的重大责任事故罪或者重大劳动安全事故罪或者其他罪名追究其刑事责任。</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安全生产法》：生产经营单位的安全生产管理人员未履行本法规定的安全生产管理职责的，责令限期改正；导致发生生产安全事故的，暂停或者撤销其与安全生产有关的资格；构成犯罪的，依照刑法有关规定追究刑事责任。</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本条是关于安全生产管理人员未依法履行职责的法律责任的规定。</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1）承担法律责任的主体</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本条规定的违法行为的责任主体是生产经营单位的安全生产管理人员。</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2）承担法律责任的违法行为</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本条规定的违法行为是安全生产管理人员未依法履行安全生产管理职责的行为。本法第22条列举了安全生产管理人员负有的7项法定职责，违反了法律规定的这7项职责，就需要承担法律责任。</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3）责任形式</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责令限期改正。安全生产管理人员是生产经营单位专门负责安全生产管理的人员，安全生产管理是其日常工作。因此，对安全生产管理人员未依法履行职责的行为，如果没有因此造成生产安全事故，重在通过批评教育和行为指引，使其意识到自己行为的违法性以及可能造成的严重后果，并主动消除违法行为，严格依法履行安全生产管理职责。</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暂停或者撤销其与安全生产有关的资格。这是对安全生产管理人员给予“资格罚”的规定，适用的前提是安全生产管理人员未依法履行职责，导致发生生产安全事故。这种情况多数是因为安全生产管理人员拒不改正违法行为或者长期不履行安全生产管理职责，客观上证明其与安全生产管理岗位的要求不相称。因此，监管部门应当根据情节轻重、主观恶性、事故后果等各方面的因素，综合考虑给予暂停或者撤销其与安全生产有关的各类资格，以体现对其违法行为的否定和惩戒。</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（3）依法追究刑事责任。安全生产管理人员未依法履行安全生产管理职责，构成犯罪的，依照《刑法》规定的重大责任事故罪或者重大劳动安全事故罪或者其他罪名追究其刑事责任。</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1）某食品有限公司“3·30”物体打击事故</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2016年3月30日8时30分许，某食品有限公司发生一起物体打击事故，造成1人死亡。</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（1）事故单位</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某食品有限公司成立于2010年4月，是自然人投资的有限责任公司。</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主要经营有机蔬菜种养殖和销售，企业主要负责人和安全管理人员均未经过培训取得安全生产资质证。</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（2）事故经过</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2016年3月30日上午8时，某食品有限公司员工何XX进行卷帘作业，9时左右，当进行到第三道F11号尖椒大棚西侧时，利用电动大棚支臂卷棚帘，没有对支臂进行安全检查就启动电机，利用绳子调整棚帘上卷的进度，防止倾斜。工作中，大棚支臂突然断开，下臂部分倒向东侧，上臂部分顶部距离地面约10米垂直落下，直径100毫米的钢管连轴部直接砸在卷帘工何井林后脑，造成脑浆迸裂当场死亡。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（五）为什么会发生事故？</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事故致因理论：</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事故频发倾向论：事故频发者。</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海因里希理论：人的不安全行为、物的不安全状态。</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管理失误论：管理缺陷。</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（3）事故原因</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①直接原因</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A.企业安全生产检查无计划，不按期检查，未建立实施隐患排查制度，未及时发现卷帘机支架柱销是否锁定，致使在作业过程中支架连轴节柱销脱离，卷帘机支架落下，打在作业人员头部，造成人员死亡，是事故发生的直接原因。</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B.死者何XX安全意识不强，缺乏自我保护意识，未发现卷帘支架连轴处隐患，被砸中头部死亡，是事故的主观直接原因。</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②间接原因</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A.某食品有限公司对从业人员进行安全生产教育和培训不到位，不能保证从业人员具备必要的安全生产知识，熟悉有关的安全生产规章制度和安全操作规程和掌握本岗位的安全操作技能。企业安全生产隐患排查不到位，致使作业设备带隐患生产，是事故发生的主要原因。</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B.某食品有限公司场长张X，作为生产负责人，安全管理不到位，未履行安全生产管理人员职责，未及时排查生产安全事故隐患，督促本单位按期检查设备安全安全状况，导致事故发生。</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C.某食品有限公司队长徐XX，未及时检查本单位设备安全运行状况，未按期排查生产安全事故隐患，未告知作业人员的工作危险危害因素，安全生产管理职责履行不到位。对事故发生负直接领导责任。</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（3）事故原因</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①直接原因</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A.企业安全生产检查无计划，不按期检查，未建立实施隐患排查制度，未及时发现卷帘机支架柱销是否锁定，致使在作业过程中支架连轴节柱销脱离，卷帘机支架落下，打在作业人员头部，造成人员死亡，是事故发生的直接原因。</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B.死者何XX安全意识不强，缺乏自我保护意识，未发现卷帘支架连轴处隐患，被砸中头部死亡，是事故的主观直接原因。</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②间接原因</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A.某食品有限公司对从业人员进行安全生产教育和培训不到位，不能保证从业人员具备必要的安全生产知识，熟悉有关的安全生产规章制度和安全操作规程和掌握本岗位的安全操作技能。企业安全生产隐患排查不到位，致使作业设备带隐患生产，是事故发生的主要原因。</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B.某食品有限公司场长张X，作为生产负责人，安全管理不到位，未履行安全生产管理人员职责，未及时排查生产安全事故隐患，督促本单位按期检查设备安全安全状况，导致事故发生。</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C.某食品有限公司队长徐XX，未及时检查本单位设备安全运行状况，未按期排查生产安全事故隐患，未告知作业人员的工作危险危害因素，安全生产管理职责履行不到位。对事故发生负直接领导责任。</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（4）防范措施和建议</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①企业主要负责人要认真履行安全生产工作职责，强化安全教育培训工作，严格职工的“三级”教育，切实提高从业人员的安全生产意识、安全技术素质和自保互保能力。</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②为吸取此次教训，确保在以后的生产中不发生类似事故和减少发生其他事故，事发企业要立即组织开展全面安全生产隐患排查，不留死角、消除隐患，杜绝违章指挥、违章操作。 </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③企业要按照“四不放过”原则，对当事人和职工进行教育，对事故责任人进行处理，吸取事故教训，杜绝类似事故发生，确保安全生产。</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④责令企业及时妥善处理死者的善后和家属的安抚赔偿工作。</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2）某纸业有限公司“7.31”中毒和窒息事故</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2017年7月31日17:40许，某纸业有限公司发生一起中毒窒息一般事故，造成2名工人死亡，3名工人受伤。</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（1）事故单位</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某纸业有限公司经营范围为高档纸及纸板的生产销售，普通货运，自有房屋租赁。</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（2）事故发生前某纸业有限公司的设备工作及管理状态</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2017年7月25日，某纸业有限公司因生产设备清洗检修工作，工厂处于全面停工状态。该公司生产设备原料部清污水厂，准备对事故池、调节池、调节预酸化池等三个污水处理池进行清理。其中调节池和调节预酸化池，经确认为有限空间作业区，主要危险因素为中毒和缺氧危害，按照企业管理规定，作业前应办理危险作业审批。 </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2）某纸业有限公司“7.31”中毒和窒息事故</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2017年7月31日17:40许，某纸业有限公司发生一起中毒窒息一般事故，造成2名工人死亡，3名工人受伤。</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（1）事故单位</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某纸业有限公司经营范围为高档纸及纸板的生产销售，普通货运，自有房屋租赁。</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（2）事故发生前某纸业有限公司的设备工作及管理状态</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2017年7月25日，某纸业有限公司因生产设备清洗检修工作，工厂处于全面停工状态。该公司生产设备原料部清污水厂，准备对事故池、调节池、调节预酸化池等三个污水处理池进行清理。其中调节池和调节预酸化池，经确认为有限空间作业区，主要危险因素为中毒和缺氧危害，按照企业管理规定，作业前应办理危险作业审批。</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事故发生前，事故池和调节池已先后清理完毕。事故发生当天，进行调节预酸化池清理作业。该池长约16米、宽约12米、高（深）约6米，属地上有限空间及重大危险作业区。调节预酸化池顶端设有一个直径为0.3米串联式排风口，池顶南侧设有长约3米、宽约1米的检查口，人员和设备可以从此口进出，南侧池壁设有爬梯，用于人员上下。日常生产期间，调节预酸化池中污水位深度约为5米，清理作业前，池中污水几乎被抽干，仅有池底淤泥水混合物，厚度约为1米。作业程序为：先用高压水枪冲洗池底淤泥，再用污水潜水泵将污泥水混合物抽出。 </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2）某纸业有限公司“7.31”中毒和窒息事故</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（3）事故经过</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2017年7月31日7时45分许，某纸业有限公司生产设备原料部清污水厂按惯例召开班前早会。会议由主管程xx主持，运行班长杨xx、维修班长李xx、安全员李x、技术员高x以及运行主副操申xx、张xx等人参加了会议。杨xx首先向程xx汇报了当天的作业计划，即准备清理调节预酸化池，使用潜水泵将池中污泥抽出至曝气池，同时清理池壁防水材料脱落物。随后高x、李xx、李x等人也先后汇报了当日工作计划。</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8:30许，杨xx、管xx、闫xx、张x、张xx等5人，按计划到调节预酸化池清理淤泥。闫xx和张x使用便携式有害气体检测仪，对池底气体情况进行了检测，检测结果为硫化氢和一氧化碳的数值均为零，氧气含量为20.9%。</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2）某纸业有限公司“7.31”中毒和窒息事故</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（3）事故经过</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2017年7月31日7时45分许，某纸业有限公司生产设备原料部清污水厂按惯例召开班前早会。会议由主管程xx主持，运行班长杨xx、维修班长李xx、安全员李x、技术员高x以及运行主副操申xx、张xx等人参加了会议。杨xx首先向程xx汇报了当天的作业计划，即准备清理调节预酸化池，使用潜水泵将池中污泥抽出至曝气池，同时清理池壁防水材料脱落物。随后高x、李xx、李x等人也先后汇报了当日工作计划。</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8:30许，杨xx、管xx、闫xx、张x、张xx等5人，按计划到调节预酸化池清理淤泥。闫xx和张x使用便携式有害气体检测仪，对池底气体情况进行了检测，检测结果为硫化氢和一氧化碳的数值均为零，氧气含量为20.9%。</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9：00许，杨xx、管xx、张xx在未进行强制通风的情况下，下到池底开始进行清淤作业，张x在地面进行协同工作，闫xx因其他工作离开现场。</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9：30许，主管程xx到现场巡查，询问作业情况，并协助杨、管等四人取来和安装电动提升机。随后，程xx向距离现场约20米的曝气池作业现场喊话，询问调节预酸化池排水管的排水情况，曝气池现场带班人员为该部门安全员李x，李x也简单询问了调节预酸化池的作业情况。不久后程xx因处理其他事情离开现场。</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11：30许，因作业人员有限，李x带领工人孟xx等人，协助清理调节预酸化池的人员，从池底拉拽废弃的蒸汽管，当时杨xx、管xx二人在池底作业。</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午饭后，张xx因自感身体不适，请假休息。</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2）某纸业有限公司“7.31”中毒和窒息事故</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（3）事故经过</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2017年7月31日7时45分许，某纸业有限公司生产设备原料部清污水厂按惯例召开班前早会。会议由主管程xx主持，运行班长杨xx、维修班长李xx、安全员李x、技术员高x以及运行主副操申xx、张xx等人参加了会议。杨xx首先向程xx汇报了当天的作业计划，即准备清理调节预酸化池，使用潜水泵将池中污泥抽出至曝气池，同时清理池壁防水材料脱落物。随后高x、李xx、李x等人也先后汇报了当日工作计划。</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8:30许，杨xx、管xx、闫xx、张x、张xx等5人，按计划到调节预酸化池清理淤泥。闫xx和张x使用便携式有害气体检测仪，对池底气体情况进行了检测，检测结果为硫化氢和一氧化碳的数值均为零，氧气含量为20.9%。</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9：00许，杨xx、管xx、张xx在未进行强制通风的情况下，下到池底开始进行清淤作业，张x在地面进行协同工作，闫xx因其他工作离开现场。</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9：30许，主管程xx到现场巡查，询问作业情况，并协助杨、管等四人取来和安装电动提升机。随后，程xx向距离现场约20米的曝气池作业现场喊话，询问调节预酸化池排水管的排水情况，曝气池现场带班人员为该部门安全员李x，李x也简单询问了调节预酸化池的作业情况。不久后程xx因处理其他事情离开现场。</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11：30许，因作业人员有限，李x带领工人孟xx等人，协助清理调节预酸化池的人员，从池底拉拽废弃的蒸汽管，当时杨xx、管xx二人在池底作业。</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午饭后，张xx因自感身体不适，请假休息。</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14：00许，杨xx、管xx、张x三人，继续进行清淤。按照分工，杨、管二人下到池底清理淤泥污水，张x在池顶协助开关高压水枪阀门。</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17：10许，闫xx回到现场，继续参与清淤作业。当时杨xx、管xx二人在池底使用高压水枪稀释淤泥，并要求闫xx、张x二人向下送放高压水带。</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17：20许，杨xx、管xx呼喊地面闫xx、张x二人，让其关闭高压水枪的阀门。张x前往离水池口约50米的位置，将高压水枪的阀门关闭。</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17：30许，张x返回后与池底的杨xx、管xx二人联系，未见回应，闫xx又拨打杨xx的电话，无人接听。此时闫xx、张x二人预感情况严重，闫xx便下到距池底一半的位置查看，因池内视线不清，未能发现池底作业的人员。闫xx又返回地面，穿上防水衩裤，戴上防毒面罩，再次进入池底。利用手机照明，摸索发现当时已经倒在泥水里的杨xx，将其拖拽至井口正下方位置。同时张x也下到池底，协助闫xx利用电动提升机将杨xx提升至地面；紧接着闫xx再次进入池底深处，摸索找到了管xx，将其拖拽到井口下方后，再次利用电动提升机将管艳平提升到地面。期间，张x因吸入有害气体发生昏迷，但勉强手扶墙梯返回池顶，中途跌入池底受伤，被他人救起。</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2）某纸业有限公司“7.31”中毒和窒息事故</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（3）事故经过</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2017年7月31日7时45分许，某纸业有限公司生产设备原料部清污水厂按惯例召开班前早会。会议由主管程xx主持，运行班长杨xx、维修班长李xx、安全员李x、技术员高x以及运行主副操申xx、张xx等人参加了会议。杨xx首先向程xx汇报了当天的作业计划，即准备清理调节预酸化池，使用潜水泵将池中污泥抽出至曝气池，同时清理池壁防水材料脱落物。随后高x、李xx、李x等人也先后汇报了当日工作计划。</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8:30许，杨xx、管xx、闫xx、张x、张xx等5人，按计划到调节预酸化池清理淤泥。闫xx和张x使用便携式有害气体检测仪，对池底气体情况进行了检测，检测结果为硫化氢和一氧化碳的数值均为零，氧气含量为20.9%。</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9：00许，杨xx、管xx、张xx在未进行强制通风的情况下，下到池底开始进行清淤作业，张x在地面进行协同工作，闫xx因其他工作离开现场。</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9：30许，主管程xx到现场巡查，询问作业情况，并协助杨、管等四人取来和安装电动提升机。随后，程xx向距离现场约20米的曝气池作业现场喊话，询问调节预酸化池排水管的排水情况，曝气池现场带班人员为该部门安全员李x，李x也简单询问了调节预酸化池的作业情况。不久后程xx因处理其他事情离开现场。</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11：30许，因作业人员有限，李x带领工人孟xx等人，协助清理调节预酸化池的人员，从池底拉拽废弃的蒸汽管，当时杨xx、管xx二人在池底作业。</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午饭后，张xx因自感身体不适，请假休息。</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14：00许，杨xx、管xx、张x三人，继续进行清淤。按照分工，杨、管二人下到池底清理淤泥污水，张x在池顶协助开关高压水枪阀门。</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17：10许，闫xx回到现场，继续参与清淤作业。当时杨xx、管xx二人在池底使用高压水枪稀释淤泥，并要求闫xx、张x二人向下送放高压水带。</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17：20许，杨xx、管xx呼喊地面闫xx、张x二人，让其关闭高压水枪的阀门。张x前往离水池口约50米的位置，将高压水枪的阀门关闭。</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17：30许，张x返回后与池底的杨xx、管xx二人联系，未见回应，闫xx又拨打杨xx的电话，无人接听。此时闫xx、张x二人预感情况严重，闫xx便下到距池底一半的位置查看，因池内视线不清，未能发现池底作业的人员。闫xx又返回地面，穿上防水衩裤，戴上防毒面罩，再次进入池底。利用手机照明，摸索发现当时已经倒在泥水里的杨xx，将其拖拽至井口正下方位置。同时张x也下到池底，协助闫xx利用电动提升机将杨xx提升至地面；紧接着闫xx再次进入池底深处，摸索找到了管xx，将其拖拽到井口下方后，再次利用电动提升机将管艳平提升到地面。期间，张x因吸入有害气体发生昏迷，但勉强手扶墙梯返回池顶，中途跌入池底受伤，被他人救起。</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17时40分，闫xx打电话向程xx报告了事故情况，并拨打了120急救电话。</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17时45分，程xx带领李x、程x、张xx赶到事故现场进行救援，并轮流对杨xx、管xx二人实施紧急救治。稍后120医务人员赶到事故现场，检查2人的生命体征后，宣布2人死亡。受伤人员:张x,程xx,李x。</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2）某纸业有限公司“7.31”中毒和窒息事故</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（4）事故原因</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事故调查组对事故现场进行了勘察、检测，并查阅相关资料，询问相关当事人，出具了事故技术报告，经事故调查组分析研究，依据技术报告对事故发生的原因进行了确认。</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①直接原因</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清理调节预酸化池的作业人员杨xx、管xx，在有限空间作业区吸入有害气体中毒窒息造成死亡。</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技术原因分析：某纸业有限公司所使用主要原料中包括尿素、磷酸二氢铵等，并有辅料氢氧化钠，这些物质均可随污水进入调节预酸化池生成氨，水池中的菌类分解亦可生成氨。池内污泥生化作用会产生硫化氢。因此可以推断，发生事故时气相中存在毒性较强的氨和硫化氢的混合气体。</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2）某纸业有限公司“7.31”中毒和窒息事故</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（4）事故原因</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事故调查组对事故现场进行了勘察、检测，并查阅相关资料，询问相关当事人，出具了事故技术报告，经事故调查组分析研究，依据技术报告对事故发生的原因进行了确认。</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①直接原因</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清理调节预酸化池的作业人员杨xx、管xx，在有限空间作业区吸入有害气体中毒窒息造成死亡。</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技术原因分析：某纸业有限公司所使用主要原料中包括尿素、磷酸二氢铵等，并有辅料氢氧化钠，这些物质均可随污水进入调节预酸化池生成氨，水池中的菌类分解亦可生成氨。池内污泥生化作用会产生硫化氢。因此可以推断，发生事故时气相中存在毒性较强的氨和硫化氢的混合气体。</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根据推测结果，专业监测机构赴现场进行气相、液相取样、分析，结果如下：气体中氨气最高测出浓度为1.75mg/m3；水样中氨氮测出浓度为47.153mg/L；气体中硫化氢最高测出浓度为1.62mg/m3；水样中硫化物测出浓度为0.117mg/L。</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由于氨、硫化氢溶于水，大量喷水时加大了氨、硫化氢与水的相溶，人员中毒现象不明显；但高压水枪停止喷水后，氨、硫化氢浓度容易快速上升，可导致人员短时间吸入大量有害混合气体。通过上述分析可知，该事故为氨和硫化氢混合气体中毒窒息死亡事故。</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2）某纸业有限公司“7.31”中毒和窒息事故</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（4）事故原因</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事故调查组对事故现场进行了勘察、检测，并查阅相关资料，询问相关当事人，出具了事故技术报告，经事故调查组分析研究，依据技术报告对事故发生的原因进行了确认。</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①直接原因</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清理调节预酸化池的作业人员杨xx、管xx，在有限空间作业区吸入有害气体中毒窒息造成死亡。</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技术原因分析：某纸业有限公司所使用主要原料中包括尿素、磷酸二氢铵等，并有辅料氢氧化钠，这些物质均可随污水进入调节预酸化池生成氨，水池中的菌类分解亦可生成氨。池内污泥生化作用会产生硫化氢。因此可以推断，发生事故时气相中存在毒性较强的氨和硫化氢的混合气体。</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根据推测结果，专业监测机构赴现场进行气相、液相取样、分析，结果如下：气体中氨气最高测出浓度为1.75mg/m3；水样中氨氮测出浓度为47.153mg/L；气体中硫化氢最高测出浓度为1.62mg/m3；水样中硫化物测出浓度为0.117mg/L。</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由于氨、硫化氢溶于水，大量喷水时加大了氨、硫化氢与水的相溶，人员中毒现象不明显；但高压水枪停止喷水后，氨、硫化氢浓度容易快速上升，可导致人员短时间吸入大量有害混合气体。通过上述分析可知，该事故为氨和硫化氢混合气体中毒窒息死亡事故。</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②间接原因</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A.作业人员安全意识淡薄，违章操作。重大危险作业没有进行风险辨识和制定施工方案，作业人员没有按照有限空间作业要求佩戴防护用品，没有采取强制通风措施，致使有害气体聚集，造成人员中毒窒息。</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B.企业安全管理规章制度不落实。作业人员未按要求申报重大危险作业审批，部门主管人员敏感性不强，不仅没有对违规行为予以提醒和制止，反而参与其中，致使违章作业持续进行。</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C.企业配备有毒有害气体检测仪功能单一，只能检测硫化氢、一氧化碳，不能检测出氨气。作业人员对危险有害因素没有进行定时检测和连续监测。</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D.事故救援过程中，救援人员盲目施救，导致发生次生伤害。</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2）某纸业有限公司“7.31”中毒和窒息事故</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（4）事故原因</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事故调查组对事故现场进行了勘察、检测，并查阅相关资料，询问相关当事人，出具了事故技术报告，经事故调查组分析研究，依据技术报告对事故发生的原因进行了确认。</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①直接原因</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清理调节预酸化池的作业人员杨xx、管xx，在有限空间作业区吸入有害气体中毒窒息造成死亡。</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技术原因分析：某纸业有限公司所使用主要原料中包括尿素、磷酸二氢铵等，并有辅料氢氧化钠，这些物质均可随污水进入调节预酸化池生成氨，水池中的菌类分解亦可生成氨。池内污泥生化作用会产生硫化氢。因此可以推断，发生事故时气相中存在毒性较强的氨和硫化氢的混合气体。</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根据推测结果，专业监测机构赴现场进行气相、液相取样、分析，结果如下：气体中氨气最高测出浓度为1.75mg/m3；水样中氨氮测出浓度为47.153mg/L；气体中硫化氢最高测出浓度为1.62mg/m3；水样中硫化物测出浓度为0.117mg/L。</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由于氨、硫化氢溶于水，大量喷水时加大了氨、硫化氢与水的相溶，人员中毒现象不明显；但高压水枪停止喷水后，氨、硫化氢浓度容易快速上升，可导致人员短时间吸入大量有害混合气体。通过上述分析可知，该事故为氨和硫化氢混合气体中毒窒息死亡事故。</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②间接原因</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A.作业人员安全意识淡薄，违章操作。重大危险作业没有进行风险辨识和制定施工方案，作业人员没有按照有限空间作业要求佩戴防护用品，没有采取强制通风措施，致使有害气体聚集，造成人员中毒窒息。</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B.企业安全管理规章制度不落实。作业人员未按要求申报重大危险作业审批，部门主管人员敏感性不强，不仅没有对违规行为予以提醒和制止，反而参与其中，致使违章作业持续进行。</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C.企业配备有毒有害气体检测仪功能单一，只能检测硫化氢、一氧化碳，不能检测出氨气。作业人员对危险有害因素没有进行定时检测和连续监测。</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D.事故救援过程中，救援人员盲目施救，导致发生次生伤害。</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3）某陶瓷有限公司“6·10”触电事故</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2018年6月10日7时35分左右，某陶瓷有限公司成品分级车间发生一起触电事故,造成1人死亡。</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（1）事故单位</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某陶瓷有限公司，成立于2007年9月，主要产品：抛光瓷砖。主要负责人及安全管理人员均已取得安全生产资格证书。</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（2）事故经过</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2018年6月10日上午7时30分，某陶瓷有限公司成品分级车间工人刘x、宋x到达色棚工作岗位，过3-4分钟后，苏x也到达色棚工作岗位。刘x和宋x坐下休息了一会儿，苏x没有休息就直接上到2号抛光线台架，右手伸入开关箱内去开启色棚灯开关。正在休息的刘x和宋x就听到苏x呼喊了一声，看到苏x趴到生产线台架上，左手抓在色棚铁架上。刘x和宋x立即起身，刘x先去拉拽苏x的衣服，没有拉动，宋x又去拉苏x背的黑色双肩包，把苏x从生产线台架上拉到地面，发现苏x已没有反应。刘x和宋x对苏x进行心脏复苏胸外按压和人工呼吸等急救办法，抢救工作连续做了近30分钟。120急救车来到后，把苏x送到医院经抢救无效确认死亡。</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3）某陶瓷有限公司“6·10”触电事故</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2018年6月10日7时35分左右，某陶瓷有限公司成品分级车间发生一起触电事故,造成1人死亡。</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（1）事故单位</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某陶瓷有限公司，成立于2007年9月，主要产品：抛光瓷砖。主要负责人及安全管理人员均已取得安全生产资格证书。</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（2）事故经过</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2018年6月10日上午7时30分，某陶瓷有限公司成品分级车间工人刘x、宋x到达色棚工作岗位，过3-4分钟后，苏x也到达色棚工作岗位。刘x和宋x坐下休息了一会儿，苏x没有休息就直接上到2号抛光线台架，右手伸入开关箱内去开启色棚灯开关。正在休息的刘x和宋x就听到苏x呼喊了一声，看到苏x趴到生产线台架上，左手抓在色棚铁架上。刘x和宋x立即起身，刘x先去拉拽苏x的衣服，没有拉动，宋x又去拉苏x背的黑色双肩包，把苏x从生产线台架上拉到地面，发现苏x已没有反应。刘x和宋x对苏x进行心脏复苏胸外按压和人工呼吸等急救办法，抢救工作连续做了近30分钟。120急救车来到后，把苏x送到医院经抢救无效确认死亡。</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3）某陶瓷有限公司“6·10”触电事故</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2018年6月10日7时35分左右，某陶瓷有限公司成品分级车间发生一起触电事故,造成1人死亡。</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（1）事故单位</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某陶瓷有限公司，成立于2007年9月，主要产品：抛光瓷砖。主要负责人及安全管理人员均已取得安全生产资格证书。</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（2）事故经过</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2018年6月10日上午7时30分，某陶瓷有限公司成品分级车间工人刘x、宋x到达色棚工作岗位，过3-4分钟后，苏x也到达色棚工作岗位。刘x和宋x坐下休息了一会儿，苏x没有休息就直接上到2号抛光线台架，右手伸入开关箱内去开启色棚灯开关。正在休息的刘x和宋x就听到苏x呼喊了一声，看到苏x趴到生产线台架上，左手抓在色棚铁架上。刘x和宋x立即起身，刘x先去拉拽苏x的衣服，没有拉动，宋x又去拉苏x背的黑色双肩包，把苏x从生产线台架上拉到地面，发现苏x已没有反应。刘x和宋x对苏x进行心脏复苏胸外按压和人工呼吸等急救办法，抢救工作连续做了近30分钟。120急救车来到后，把苏x送到医院经抢救无效确认死亡。</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（3）事故原因</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①直接原因</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A.某陶瓷有限公司未设置分级车间分级岗位人员色棚灯控制按钮，线路系统未安装漏电保护，不符合生产设备用电标准，人员需冒险操作配电箱内空气开关控制色棚灯，导致事故发生。</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B.作业人员苏x安全意识不强，忽视风险，违章冒险作业，致使事故发生。</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3）某陶瓷有限公司“6·10”触电事故</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2018年6月10日7时35分左右，某陶瓷有限公司成品分级车间发生一起触电事故,造成1人死亡。</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（1）事故单位</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某陶瓷有限公司，成立于2007年9月，主要产品：抛光瓷砖。主要负责人及安全管理人员均已取得安全生产资格证书。</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（2）事故经过</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2018年6月10日上午7时30分，某陶瓷有限公司成品分级车间工人刘x、宋x到达色棚工作岗位，过3-4分钟后，苏x也到达色棚工作岗位。刘x和宋x坐下休息了一会儿，苏x没有休息就直接上到2号抛光线台架，右手伸入开关箱内去开启色棚灯开关。正在休息的刘x和宋x就听到苏x呼喊了一声，看到苏x趴到生产线台架上，左手抓在色棚铁架上。刘x和宋x立即起身，刘x先去拉拽苏x的衣服，没有拉动，宋x又去拉苏x背的黑色双肩包，把苏x从生产线台架上拉到地面，发现苏x已没有反应。刘x和宋x对苏x进行心脏复苏胸外按压和人工呼吸等急救办法，抢救工作连续做了近30分钟。120急救车来到后，把苏x送到医院经抢救无效确认死亡。</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（3）事故原因</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①直接原因</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A.某陶瓷有限公司未设置分级车间分级岗位人员色棚灯控制按钮，线路系统未安装漏电保护，不符合生产设备用电标准，人员需冒险操作配电箱内空气开关控制色棚灯，导致事故发生。</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B.作业人员苏x安全意识不强，忽视风险，违章冒险作业，致使事故发生。</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②间接原因</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A.某陶瓷有限公司主体责任不落实，安全管理不到位，安全教育培训不到位，安全生产投入不足，未配备专职安全员，允许特种作业人员无证上岗作业，导致事故发生。</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B.某陶瓷有限公司各级生产安全管理人员，忽视安全生产工作，未制定和实施有效的管理和安全技术防护措施，允许职工冒险作业，造成事故发生。</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3）某陶瓷有限公司“6·10”触电事故</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2018年6月10日7时35分左右，某陶瓷有限公司成品分级车间发生一起触电事故,造成1人死亡。</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（1）事故单位</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某陶瓷有限公司，成立于2007年9月，主要产品：抛光瓷砖。主要负责人及安全管理人员均已取得安全生产资格证书。</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（2）事故经过</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2018年6月10日上午7时30分，某陶瓷有限公司成品分级车间工人刘x、宋x到达色棚工作岗位，过3-4分钟后，苏x也到达色棚工作岗位。刘x和宋x坐下休息了一会儿，苏x没有休息就直接上到2号抛光线台架，右手伸入开关箱内去开启色棚灯开关。正在休息的刘x和宋x就听到苏x呼喊了一声，看到苏x趴到生产线台架上，左手抓在色棚铁架上。刘x和宋x立即起身，刘x先去拉拽苏x的衣服，没有拉动，宋x又去拉苏x背的黑色双肩包，把苏x从生产线台架上拉到地面，发现苏x已没有反应。刘x和宋x对苏x进行心脏复苏胸外按压和人工呼吸等急救办法，抢救工作连续做了近30分钟。120急救车来到后，把苏x送到医院经抢救无效确认死亡。</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（3）事故原因</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①直接原因</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A.某陶瓷有限公司未设置分级车间分级岗位人员色棚灯控制按钮，线路系统未安装漏电保护，不符合生产设备用电标准，人员需冒险操作配电箱内空气开关控制色棚灯，导致事故发生。</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B.作业人员苏x安全意识不强，忽视风险，违章冒险作业，致使事故发生。</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②间接原因</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A.某陶瓷有限公司主体责任不落实，安全管理不到位，安全教育培训不到位，安全生产投入不足，未配备专职安全员，允许特种作业人员无证上岗作业，导致事故发生。</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B.某陶瓷有限公司各级生产安全管理人员，忽视安全生产工作，未制定和实施有效的管理和安全技术防护措施，允许职工冒险作业，造成事故发生。</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4）上海静安区11.15教师公寓特别重大火灾事故</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（1）事故基本情况</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上海市静安区胶州路728号公寓大楼所在的胶州路教师公寓小区于2010年9月24日开始实施节能综合改造项目施工，建设单位为上海市静安区建设和交通委员会，总承包单位为上海市静安区建设总公司，设计单位为上海静安置业设计有限公司，监理单位为上海市静安建设工程监理有限公司。施工内容主要包括外立面搭设脚手架、外墙喷涂聚氨酯硬泡体保温材料、更换外窗等。</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上海市静安区建设总公司承接该工程后，将工程转包给其子公司上海佳艺建筑装饰工程公司（以下简称佳艺公司），佳艺公司又将工程拆分成建筑保温、窗户改建、脚手架搭建、拆除窗户、外墙整修和门厅粉刷、线管整理等，分包给7家施工单位。其中上海亮迪化工科技有限公司出借资质给个体人员张利分包外墙保温工程，上海迪姆物业管理有限公司（以下简称迪姆公司）出借资质给个体人员支上邦和沈建丰合伙分包脚手架搭建工程。支上邦和沈建丰合伙借用迪姆公司资质承接脚手架搭建工程后，又进行了内部分工，其中支上邦负责胶州路728号公寓大楼的脚手架搭建，同时支上邦与沈建丰又将胶州路教师公寓小区三栋大楼脚手架搭建的电焊作业分包给个体人员沈建新。 </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2010年11月15日14时14分，电焊工吴国略和工人王永亮在加固胶州路728号公寓大楼10层脚手架的悬挑支架过程中，违规进行电焊作业引发火灾，造成58人死亡、71人受伤，建筑物过火面积12000平方米。</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4）上海静安区11.15教师公寓特别重大火灾事故</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（1）事故基本情况</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上海市静安区胶州路728号公寓大楼所在的胶州路教师公寓小区于2010年9月24日开始实施节能综合改造项目施工，建设单位为上海市静安区建设和交通委员会，总承包单位为上海市静安区建设总公司，设计单位为上海静安置业设计有限公司，监理单位为上海市静安建设工程监理有限公司。施工内容主要包括外立面搭设脚手架、外墙喷涂聚氨酯硬泡体保温材料、更换外窗等。</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上海市静安区建设总公司承接该工程后，将工程转包给其子公司上海佳艺建筑装饰工程公司（以下简称佳艺公司），佳艺公司又将工程拆分成建筑保温、窗户改建、脚手架搭建、拆除窗户、外墙整修和门厅粉刷、线管整理等，分包给7家施工单位。其中上海亮迪化工科技有限公司出借资质给个体人员张利分包外墙保温工程，上海迪姆物业管理有限公司（以下简称迪姆公司）出借资质给个体人员支上邦和沈建丰合伙分包脚手架搭建工程。支上邦和沈建丰合伙借用迪姆公司资质承接脚手架搭建工程后，又进行了内部分工，其中支上邦负责胶州路728号公寓大楼的脚手架搭建，同时支上邦与沈建丰又将胶州路教师公寓小区三栋大楼脚手架搭建的电焊作业分包给个体人员沈建新。 </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2010年11月15日14时14分，电焊工吴国略和工人王永亮在加固胶州路728号公寓大楼10层脚手架的悬挑支架过程中，违规进行电焊作业引发火灾，造成58人死亡、71人受伤，建筑物过火面积12000平方米。</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2）为什么会产生不安全行为？</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不安全行为：曾经或可能引起事故的行为。通常指“三违”行为：违章操作、违章指挥、违反劳动纪律。</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产生不安全行为的主要原因有不正确的态度、缺乏知识或操作不熟练、身体状况不佳、物的不安全状态及不良的物理环境。</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4）上海静安区11.15教师公寓特别重大火灾事故</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（1）事故基本情况</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上海市静安区胶州路728号公寓大楼所在的胶州路教师公寓小区于2010年9月24日开始实施节能综合改造项目施工，建设单位为上海市静安区建设和交通委员会，总承包单位为上海市静安区建设总公司，设计单位为上海静安置业设计有限公司，监理单位为上海市静安建设工程监理有限公司。施工内容主要包括外立面搭设脚手架、外墙喷涂聚氨酯硬泡体保温材料、更换外窗等。</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上海市静安区建设总公司承接该工程后，将工程转包给其子公司上海佳艺建筑装饰工程公司（以下简称佳艺公司），佳艺公司又将工程拆分成建筑保温、窗户改建、脚手架搭建、拆除窗户、外墙整修和门厅粉刷、线管整理等，分包给7家施工单位。其中上海亮迪化工科技有限公司出借资质给个体人员张利分包外墙保温工程，上海迪姆物业管理有限公司（以下简称迪姆公司）出借资质给个体人员支上邦和沈建丰合伙分包脚手架搭建工程。支上邦和沈建丰合伙借用迪姆公司资质承接脚手架搭建工程后，又进行了内部分工，其中支上邦负责胶州路728号公寓大楼的脚手架搭建，同时支上邦与沈建丰又将胶州路教师公寓小区三栋大楼脚手架搭建的电焊作业分包给个体人员沈建新。 </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2010年11月15日14时14分，电焊工吴国略和工人王永亮在加固胶州路728号公寓大楼10层脚手架的悬挑支架过程中，违规进行电焊作业引发火灾，造成58人死亡、71人受伤，建筑物过火面积12000平方米。</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4）上海静安区11.15教师公寓特别重大火灾事故</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（2）事故原因分析</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①直接原因</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A.焊接人员无证上岗，且违规操作，同时未采取有效防护措施，导致焊接熔化物溅到楼下不远处的聚氨酯硬泡保温材料上，聚氨酯硬泡迅速燃烧，引燃楼体表面可燃物大火迅速蔓延至整栋大楼。</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2010年刚刚颁布的《特种作业人员安全技术培训考核管理规定》中第五条、《建设工程安全生产管理条例》第六条、《中华人民共和国安全生产法》第八十二条第四款都要求焊接等特种作业人员需经过专业培训，取得《中华人民共和国特种作业操作证》后，方可上岗作业。</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焊接人员未向业主单位或者施工单位出示特种作业焊接的操作资格证，同时业主单位或者施工单位也未向焊接人员要求特种作业焊接的操作资格证，焊接时未能按照焊工安全操作规程采取防护或隔离措施，焊工安全操作规程规定：在工作中，不论是站立还是仰卧都在垫放绝缘体；严禁在易燃品或者易爆品周围焊接，必须焊接时，必须超过5米区域外方可操作。</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B.工程中所采用的聚氨酯硬泡保温材料不合格或部分不合格。</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硬泡聚氨酯是新一代的建筑节能保温材料，导热系数是目前建筑保温材料中最低的，是实现我国建筑节能目标的理想保温材料。按照我国建筑外墙保温的相关标准要求，用于建筑节能工程的保温材料的燃烧性能要求是不低于B2级。而按照标准，B2级别的燃烧性能要求应具有的性能之一就是不能被焊渣引燃。很明显，该被引燃的聚氨酯硬泡保温材料硬泡不合格。</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4）上海静安区11.15教师公寓特别重大火灾事故</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（2）事故原因分析</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①直接原因</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A.焊接人员无证上岗，且违规操作，同时未采取有效防护措施，导致焊接熔化物溅到楼下不远处的聚氨酯硬泡保温材料上，聚氨酯硬泡迅速燃烧，引燃楼体表面可燃物大火迅速蔓延至整栋大楼。</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2010年刚刚颁布的《特种作业人员安全技术培训考核管理规定》中第五条、《建设工程安全生产管理条例》第六条、《中华人民共和国安全生产法》第八十二条第四款都要求焊接等特种作业人员需经过专业培训，取得《中华人民共和国特种作业操作证》后，方可上岗作业。</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焊接人员未向业主单位或者施工单位出示特种作业焊接的操作资格证，同时业主单位或者施工单位也未向焊接人员要求特种作业焊接的操作资格证，焊接时未能按照焊工安全操作规程采取防护或隔离措施，焊工安全操作规程规定：在工作中，不论是站立还是仰卧都在垫放绝缘体；严禁在易燃品或者易爆品周围焊接，必须焊接时，必须超过5米区域外方可操作。</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B.工程中所采用的聚氨酯硬泡保温材料不合格或部分不合格。</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硬泡聚氨酯是新一代的建筑节能保温材料，导热系数是目前建筑保温材料中最低的，是实现我国建筑节能目标的理想保温材料。按照我国建筑外墙保温的相关标准要求，用于建筑节能工程的保温材料的燃烧性能要求是不低于B2级。而按照标准，B2级别的燃烧性能要求应具有的性能之一就是不能被焊渣引燃。很明显，该被引燃的聚氨酯硬泡保温材料硬泡不合格。</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4）上海静安区11.15教师公寓特别重大火灾事故</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（2）事故原因分析</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②间接原因</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A.装修工程违法违规，层层多次分包，导致安全责任落实不到位。</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    发生事故的大楼外墙节能保温改造由上海静安建设总公司总承包，总承包方又将全部工程分包给上海佳艺建筑装饰工程公司，上海佳艺建筑装饰工程公司又将工程进一步分包，脚手架搭设作业分包给上海迪姆物业管理有限公司施工，节能工程、保温工程和铝窗作业，通过政府采购程序分别选择正捷节能工程有限公司和中航铝门窗有限公司进行施工。上海迪姆物业管理有限公司将脚手架工程又分包给其他公司、施工队等；正捷节能工程有限公司将保温材料又分包给三家其他单位。</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中华人民共和国建筑法》第二十八条规定禁止承包单位将其承包的全部建筑工程转包给他人，禁止承包单位将其承包的全部建筑工程肢解以后以分包的名义分别转包给他人；第二十九条规定施工总承包的，建筑工程主体结构的施工必须由总承包单位自行完成。而这里的施工总承包单位上海静安建设总公司却将所有工程分包给上海佳艺建筑装饰工程公司。第二十九条同时规定，禁止分包单位将其承包的工程再分包，而分包商上海佳艺建筑装饰工程公司却又将工程层层分包给数家单位施工，使得安全责任层层减弱，给安全管理带来很大的阻碍，给施工带来很大的事故隐患。</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4）上海静安区11.15教师公寓特别重大火灾事故</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（2）事故原因分析</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②间接原因</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A.装修工程违法违规，层层多次分包，导致安全责任落实不到位。</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    发生事故的大楼外墙节能保温改造由上海静安建设总公司总承包，总承包方又将全部工程分包给上海佳艺建筑装饰工程公司，上海佳艺建筑装饰工程公司又将工程进一步分包，脚手架搭设作业分包给上海迪姆物业管理有限公司施工，节能工程、保温工程和铝窗作业，通过政府采购程序分别选择正捷节能工程有限公司和中航铝门窗有限公司进行施工。上海迪姆物业管理有限公司将脚手架工程又分包给其他公司、施工队等；正捷节能工程有限公司将保温材料又分包给三家其他单位。</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中华人民共和国建筑法》第二十八条规定禁止承包单位将其承包的全部建筑工程转包给他人，禁止承包单位将其承包的全部建筑工程肢解以后以分包的名义分别转包给他人；第二十九条规定施工总承包的，建筑工程主体结构的施工必须由总承包单位自行完成。而这里的施工总承包单位上海静安建设总公司却将所有工程分包给上海佳艺建筑装饰工程公司。第二十九条同时规定，禁止分包单位将其承包的工程再分包，而分包商上海佳艺建筑装饰工程公司却又将工程层层分包给数家单位施工，使得安全责任层层减弱，给安全管理带来很大的阻碍，给施工带来很大的事故隐患。</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B.施工作业现场管理混乱，存在明显的抢工期、抢进度、突击施工的行为</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　　根据《建设工程安全生产管理条例》第七条：建设单位不得对勘察、设计、施工、工程监理等单位提出不符合建设工程安全生产法律、法规和强制性标准规定的要求，不得压缩合同约定的工期。第十条：建设单位在申请领取施工许可证时，应当提供建设工程有关安全施工措施的资料依法批准开工报告的建设工程，建设单位应当自开工报告批准之日起15日内，将保证安全施工的措施报送建设工程所在地的县级以上地方人民政府建设行政主管部门或者其他有关部门备案。施工场所应设置完善的安全措施，包括消防设施，在建立了完善的施工计划确定工期后按计划进行施工。而本大楼未安设安全措施且是在有156名住户的情况下进行施工，更应该主意按制度执行</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C.事故现场安全措施不落实，违规使用大量尼龙网、毛竹片等易燃材料，导致大火迅速蔓延</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火灾能够蔓延并扩大至全楼的原因不是聚氨酯硬泡保温材料的不合格，而是事故大楼楼体表面上违规使用的易燃的尼龙防护网和脚手架上的毛竹片。施工地点必须使用防护网，脚手架上也必须放置踏板，但材料的选用必须符合《建设工程安全生产管理条例》的规定，能够保证安全，不会发生燃烧才行。</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D.监理单位、施工单位、建设单位存在隶属或者利害关系</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建设单位上海静安区建交委，直接管辖着工程总承包单位上海静安建设总公司，第一分包单位上海佳艺建筑装饰工程公司及监理单位都是上海静安建设总公司的全资子公司，因此，监理单位、施工单位、建设单位存在明显的隶属及利害关系。《中华人民共和国建筑法》中第三十四条规定，工程监理单位与被监理工程的承包单位以及建筑材料、建筑构配件和设备供应单位不得有隶属关系或者其他利害关系。这次事故中，监理单位、施工单位、建设单位可能存在相互配合共同牟利的可能性。</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监理公司没有认真履行建设工程安全生产职责，未依照法律、法规规定施行工程监理，对无证施工行为未能采取有效促使加以制止，未认真落实《建设工程安全生产管理条例》第十四条第二款规定的安全责任，在施工单位仍不停止违法施工的情况下，并没有及时向有关主管部门报告，对事故发生负有监督不力的责任。</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E.有关部门监管不力，导致以上四种情况“多次分包多家作业、现场管理混乱、事故现场违规选用材料、建设主体单位存在利害关系”的出现。</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相关部门对建筑市场监管匮乏，未能对工程承包、分包起到监督作用，缺乏对施工现场的监督检查，对施工现场无证上岗等情况未能及时发现并处置。监管部门对于业主单位上报备案的施工单位、监理未能进行检查，导致施工单位与监理存在“兄弟单位”关系。出现这种情况的应该很多，而发生事故的只有一小部分，使有关监管部门放纵与容忍各承包商、开发商的恶行，出了事故就会发生大麻烦。</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4）上海静安区11.15教师公寓特别重大火灾事故</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（3）对事故有关责任人员及单位依法依纪进行了严肃处理</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根据国务院批复的意见，依照有关规定，对54名事故责任人作出严肃处理，其中26名责任人被移送司法机关依法追究刑事责任，28名责任人受到党纪、政纪处分。同时，责成上海市人民政府和市长韩正分别向国务院作出深刻检查。由上海市安全生产监督管理局对事故相关单位按法律规定的上限给予经济处罚。 </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①监管单位涉嫌违法人员</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1.高伟忠，上海市静安区建设和交通委员会(以下简称静安区建交委)主任、党工委副书记，因涉嫌滥用职权罪被依法批准逮捕。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2.姚亚明，中共党员，上海市静安区建交委副主任，因涉嫌玩忽职守罪被依法批准逮捕。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3.周建民，中共党员，上海市静安区建交委综合管理科科长，因涉嫌受贿罪被依法批准逮捕。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4.张权，中共党员，上海市静安区建交委建筑建材业市场管理办公室副主任，因涉嫌受贿罪被依法批准逮捕。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②总包单位涉嫌违法人员</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5.董放，中共党员，上海市静安区建设总公司法定代表人、总经理，因涉嫌重大责任事故罪被依法批准逮捕。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6.瞿幼棣，中共党员，上海市静安区建设总公司副总经理，因涉嫌重大责任事故罪被依法批准逮捕。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7.周峥，中共党员，上海市静安区建设总公司副总经理、安全总监，因涉嫌重大责任事故罪被依法批准逮捕。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8.范玮民，上海市静安区建设总公司项目经理，因涉嫌重大责任事故罪被依法批准逮捕。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9.曹磊，中共党员，上海市静安区建设总公司项目安全员，因涉嫌重大责任事故罪被依法批准逮捕。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③转包单位涉嫌违法人员</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10.黄佩信，上海佳艺建筑装饰工程公司(以下简称佳艺公司)法定代表人、总经理，因涉嫌重大责任事故罪被依法批准逮捕。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11.马义镑，中共党员，佳艺公司副总经理，因涉嫌重大责任事故罪被依法批准逮捕。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12.沈大同，佳艺公司项目经理，因涉嫌重大责任事故罪被依法批准逮捕。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13.陶忱，佳艺公司项目安全员，因涉嫌重大责任事故罪被依法批准逮捕。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④监理单位涉嫌违法人员</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14.张永新，上海市静安建设工程监理有限公司总监理工程师，因涉嫌重大责任事故罪被依法批准逮捕。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15.卫平儒，上海市静安建设工程监理有限公司安全监理员，因涉嫌重大责任事故罪被依法批准逮捕。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⑤出借资质单位涉嫌违法人员</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16.劳卫星，上海迪姆物业管理有限公司法定代表人，因涉嫌重大责任事故罪被依法批准逮捕。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17.支上邦，无固定职业人员，因涉嫌重大责任事故罪被依法批准逮捕。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18.沈建丰，无固定职业人员，因涉嫌重大责任事故罪被依法批准逮捕。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19.沈建新，无固定职业人员，因涉嫌重大责任事故罪被依法批准逮捕。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⑥现场操作人员涉嫌违法人员</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20.马东启，教师公寓节能改造项目工地电焊班组负责人，因涉嫌重大责任事故罪被依法批准逮捕。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21.吴国略，教师公寓节能改造项目工地现场电焊工人，因涉嫌重大责任事故罪被依法批准逮捕。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22.王永亮，教师公寓节能改造项目工地现场工人，因涉嫌重大责任事故罪被依法批准逮捕。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⑦行贿人员涉嫌违法情况</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23.杨为民，自然人，承揽铝门窗施工业务，因涉嫌行贿罪被依法批准逮捕。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24.张利，自然人，承揽外墙保温材料的供应和施工，因涉嫌行贿罪被依法批准逮捕。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25.姜建东，上海烽权建筑装饰工程有限公司法定代表人，承揽大楼的内粉刷装修业务，因涉嫌行贿罪被依法批准逮捕。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26.冯伟，上海市金山区添益建材经营部经理，因涉嫌行贿罪被依法批准逮捕。</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4）上海静安区11.15教师公寓特别重大火灾事故</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（3）对事故有关责任人员及单位依法依纪进行了严肃处理</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根据国务院批复的意见，依照有关规定，对54名事故责任人作出严肃处理，其中26名责任人被移送司法机关依法追究刑事责任，28名责任人受到党纪、政纪处分。同时，责成上海市人民政府和市长韩正分别向国务院作出深刻检查。由上海市安全生产监督管理局对事故相关单位按法律规定的上限给予经济处罚。 </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①监管单位涉嫌违法人员</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1.高伟忠，上海市静安区建设和交通委员会(以下简称静安区建交委)主任、党工委副书记，因涉嫌滥用职权罪被依法批准逮捕。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2.姚亚明，中共党员，上海市静安区建交委副主任，因涉嫌玩忽职守罪被依法批准逮捕。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3.周建民，中共党员，上海市静安区建交委综合管理科科长，因涉嫌受贿罪被依法批准逮捕。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4.张权，中共党员，上海市静安区建交委建筑建材业市场管理办公室副主任，因涉嫌受贿罪被依法批准逮捕。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②总包单位涉嫌违法人员</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5.董放，中共党员，上海市静安区建设总公司法定代表人、总经理，因涉嫌重大责任事故罪被依法批准逮捕。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6.瞿幼棣，中共党员，上海市静安区建设总公司副总经理，因涉嫌重大责任事故罪被依法批准逮捕。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7.周峥，中共党员，上海市静安区建设总公司副总经理、安全总监，因涉嫌重大责任事故罪被依法批准逮捕。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8.范玮民，上海市静安区建设总公司项目经理，因涉嫌重大责任事故罪被依法批准逮捕。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9.曹磊，中共党员，上海市静安区建设总公司项目安全员，因涉嫌重大责任事故罪被依法批准逮捕。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③转包单位涉嫌违法人员</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10.黄佩信，上海佳艺建筑装饰工程公司(以下简称佳艺公司)法定代表人、总经理，因涉嫌重大责任事故罪被依法批准逮捕。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11.马义镑，中共党员，佳艺公司副总经理，因涉嫌重大责任事故罪被依法批准逮捕。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12.沈大同，佳艺公司项目经理，因涉嫌重大责任事故罪被依法批准逮捕。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13.陶忱，佳艺公司项目安全员，因涉嫌重大责任事故罪被依法批准逮捕。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④监理单位涉嫌违法人员</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14.张永新，上海市静安建设工程监理有限公司总监理工程师，因涉嫌重大责任事故罪被依法批准逮捕。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15.卫平儒，上海市静安建设工程监理有限公司安全监理员，因涉嫌重大责任事故罪被依法批准逮捕。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⑤出借资质单位涉嫌违法人员</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16.劳卫星，上海迪姆物业管理有限公司法定代表人，因涉嫌重大责任事故罪被依法批准逮捕。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17.支上邦，无固定职业人员，因涉嫌重大责任事故罪被依法批准逮捕。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18.沈建丰，无固定职业人员，因涉嫌重大责任事故罪被依法批准逮捕。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19.沈建新，无固定职业人员，因涉嫌重大责任事故罪被依法批准逮捕。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⑥现场操作人员涉嫌违法人员</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20.马东启，教师公寓节能改造项目工地电焊班组负责人，因涉嫌重大责任事故罪被依法批准逮捕。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21.吴国略，教师公寓节能改造项目工地现场电焊工人，因涉嫌重大责任事故罪被依法批准逮捕。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22.王永亮，教师公寓节能改造项目工地现场工人，因涉嫌重大责任事故罪被依法批准逮捕。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⑦行贿人员涉嫌违法情况</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23.杨为民，自然人，承揽铝门窗施工业务，因涉嫌行贿罪被依法批准逮捕。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24.张利，自然人，承揽外墙保温材料的供应和施工，因涉嫌行贿罪被依法批准逮捕。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25.姜建东，上海烽权建筑装饰工程有限公司法定代表人，承揽大楼的内粉刷装修业务，因涉嫌行贿罪被依法批准逮捕。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26.冯伟，上海市金山区添益建材经营部经理，因涉嫌行贿罪被依法批准逮捕。</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4）上海静安区11.15教师公寓特别重大火灾事故</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（3）对事故有关责任人员及单位依法依纪进行了严肃处理</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根据国务院批复的意见，依照有关规定，对54名事故责任人作出严肃处理，其中26名责任人被移送司法机关依法追究刑事责任，28名责任人受到党纪、政纪处分。同时，责成上海市人民政府和市长韩正分别向国务院作出深刻检查。由上海市安全生产监督管理局对事故相关单位按法律规定的上限给予经济处罚。 </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①监管单位涉嫌违法人员</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1.高伟忠，上海市静安区建设和交通委员会(以下简称静安区建交委)主任、党工委副书记，因涉嫌滥用职权罪被依法批准逮捕。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2.姚亚明，中共党员，上海市静安区建交委副主任，因涉嫌玩忽职守罪被依法批准逮捕。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3.周建民，中共党员，上海市静安区建交委综合管理科科长，因涉嫌受贿罪被依法批准逮捕。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4.张权，中共党员，上海市静安区建交委建筑建材业市场管理办公室副主任，因涉嫌受贿罪被依法批准逮捕。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②总包单位涉嫌违法人员</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5.董放，中共党员，上海市静安区建设总公司法定代表人、总经理，因涉嫌重大责任事故罪被依法批准逮捕。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6.瞿幼棣，中共党员，上海市静安区建设总公司副总经理，因涉嫌重大责任事故罪被依法批准逮捕。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7.周峥，中共党员，上海市静安区建设总公司副总经理、安全总监，因涉嫌重大责任事故罪被依法批准逮捕。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8.范玮民，上海市静安区建设总公司项目经理，因涉嫌重大责任事故罪被依法批准逮捕。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9.曹磊，中共党员，上海市静安区建设总公司项目安全员，因涉嫌重大责任事故罪被依法批准逮捕。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③转包单位涉嫌违法人员</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10.黄佩信，上海佳艺建筑装饰工程公司(以下简称佳艺公司)法定代表人、总经理，因涉嫌重大责任事故罪被依法批准逮捕。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11.马义镑，中共党员，佳艺公司副总经理，因涉嫌重大责任事故罪被依法批准逮捕。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12.沈大同，佳艺公司项目经理，因涉嫌重大责任事故罪被依法批准逮捕。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13.陶忱，佳艺公司项目安全员，因涉嫌重大责任事故罪被依法批准逮捕。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④监理单位涉嫌违法人员</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14.张永新，上海市静安建设工程监理有限公司总监理工程师，因涉嫌重大责任事故罪被依法批准逮捕。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15.卫平儒，上海市静安建设工程监理有限公司安全监理员，因涉嫌重大责任事故罪被依法批准逮捕。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⑤出借资质单位涉嫌违法人员</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16.劳卫星，上海迪姆物业管理有限公司法定代表人，因涉嫌重大责任事故罪被依法批准逮捕。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17.支上邦，无固定职业人员，因涉嫌重大责任事故罪被依法批准逮捕。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18.沈建丰，无固定职业人员，因涉嫌重大责任事故罪被依法批准逮捕。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19.沈建新，无固定职业人员，因涉嫌重大责任事故罪被依法批准逮捕。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⑥现场操作人员涉嫌违法人员</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20.马东启，教师公寓节能改造项目工地电焊班组负责人，因涉嫌重大责任事故罪被依法批准逮捕。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21.吴国略，教师公寓节能改造项目工地现场电焊工人，因涉嫌重大责任事故罪被依法批准逮捕。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22.王永亮，教师公寓节能改造项目工地现场工人，因涉嫌重大责任事故罪被依法批准逮捕。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⑦行贿人员涉嫌违法情况</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23.杨为民，自然人，承揽铝门窗施工业务，因涉嫌行贿罪被依法批准逮捕。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24.张利，自然人，承揽外墙保温材料的供应和施工，因涉嫌行贿罪被依法批准逮捕。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25.姜建东，上海烽权建筑装饰工程有限公司法定代表人，承揽大楼的内粉刷装修业务，因涉嫌行贿罪被依法批准逮捕。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26.冯伟，上海市金山区添益建材经营部经理，因涉嫌行贿罪被依法批准逮捕。</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4）上海静安区11.15教师公寓特别重大火灾事故</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（3）对事故有关责任人员及单位依法依纪进行了严肃处理</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根据国务院批复的意见，依照有关规定，对54名事故责任人作出严肃处理，其中26名责任人被移送司法机关依法追究刑事责任，28名责任人受到党纪、政纪处分。同时，责成上海市人民政府和市长韩正分别向国务院作出深刻检查。由上海市安全生产监督管理局对事故相关单位按法律规定的上限给予经济处罚。 </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①监管单位涉嫌违法人员</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1.高伟忠，上海市静安区建设和交通委员会(以下简称静安区建交委)主任、党工委副书记，因涉嫌滥用职权罪被依法批准逮捕。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2.姚亚明，中共党员，上海市静安区建交委副主任，因涉嫌玩忽职守罪被依法批准逮捕。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3.周建民，中共党员，上海市静安区建交委综合管理科科长，因涉嫌受贿罪被依法批准逮捕。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4.张权，中共党员，上海市静安区建交委建筑建材业市场管理办公室副主任，因涉嫌受贿罪被依法批准逮捕。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②总包单位涉嫌违法人员</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5.董放，中共党员，上海市静安区建设总公司法定代表人、总经理，因涉嫌重大责任事故罪被依法批准逮捕。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6.瞿幼棣，中共党员，上海市静安区建设总公司副总经理，因涉嫌重大责任事故罪被依法批准逮捕。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7.周峥，中共党员，上海市静安区建设总公司副总经理、安全总监，因涉嫌重大责任事故罪被依法批准逮捕。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8.范玮民，上海市静安区建设总公司项目经理，因涉嫌重大责任事故罪被依法批准逮捕。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9.曹磊，中共党员，上海市静安区建设总公司项目安全员，因涉嫌重大责任事故罪被依法批准逮捕。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③转包单位涉嫌违法人员</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10.黄佩信，上海佳艺建筑装饰工程公司(以下简称佳艺公司)法定代表人、总经理，因涉嫌重大责任事故罪被依法批准逮捕。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11.马义镑，中共党员，佳艺公司副总经理，因涉嫌重大责任事故罪被依法批准逮捕。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12.沈大同，佳艺公司项目经理，因涉嫌重大责任事故罪被依法批准逮捕。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13.陶忱，佳艺公司项目安全员，因涉嫌重大责任事故罪被依法批准逮捕。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④监理单位涉嫌违法人员</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14.张永新，上海市静安建设工程监理有限公司总监理工程师，因涉嫌重大责任事故罪被依法批准逮捕。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15.卫平儒，上海市静安建设工程监理有限公司安全监理员，因涉嫌重大责任事故罪被依法批准逮捕。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⑤出借资质单位涉嫌违法人员</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16.劳卫星，上海迪姆物业管理有限公司法定代表人，因涉嫌重大责任事故罪被依法批准逮捕。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17.支上邦，无固定职业人员，因涉嫌重大责任事故罪被依法批准逮捕。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18.沈建丰，无固定职业人员，因涉嫌重大责任事故罪被依法批准逮捕。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19.沈建新，无固定职业人员，因涉嫌重大责任事故罪被依法批准逮捕。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⑥现场操作人员涉嫌违法人员</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20.马东启，教师公寓节能改造项目工地电焊班组负责人，因涉嫌重大责任事故罪被依法批准逮捕。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21.吴国略，教师公寓节能改造项目工地现场电焊工人，因涉嫌重大责任事故罪被依法批准逮捕。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22.王永亮，教师公寓节能改造项目工地现场工人，因涉嫌重大责任事故罪被依法批准逮捕。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⑦行贿人员涉嫌违法情况</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23.杨为民，自然人，承揽铝门窗施工业务，因涉嫌行贿罪被依法批准逮捕。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24.张利，自然人，承揽外墙保温材料的供应和施工，因涉嫌行贿罪被依法批准逮捕。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25.姜建东，上海烽权建筑装饰工程有限公司法定代表人，承揽大楼的内粉刷装修业务，因涉嫌行贿罪被依法批准逮捕。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26.冯伟，上海市金山区添益建材经营部经理，因涉嫌行贿罪被依法批准逮捕。</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4）上海静安区11.15教师公寓特别重大火灾事故</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（3）对事故有关责任人员及单位依法依纪进行了严肃处理</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根据国务院批复的意见，依照有关规定，对54名事故责任人作出严肃处理，其中26名责任人被移送司法机关依法追究刑事责任，28名责任人受到党纪、政纪处分。同时，责成上海市人民政府和市长韩正分别向国务院作出深刻检查。由上海市安全生产监督管理局对事故相关单位按法律规定的上限给予经济处罚。 </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①监管单位涉嫌违法人员</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1.高伟忠，上海市静安区建设和交通委员会(以下简称静安区建交委)主任、党工委副书记，因涉嫌滥用职权罪被依法批准逮捕。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2.姚亚明，中共党员，上海市静安区建交委副主任，因涉嫌玩忽职守罪被依法批准逮捕。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3.周建民，中共党员，上海市静安区建交委综合管理科科长，因涉嫌受贿罪被依法批准逮捕。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4.张权，中共党员，上海市静安区建交委建筑建材业市场管理办公室副主任，因涉嫌受贿罪被依法批准逮捕。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②总包单位涉嫌违法人员</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5.董放，中共党员，上海市静安区建设总公司法定代表人、总经理，因涉嫌重大责任事故罪被依法批准逮捕。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6.瞿幼棣，中共党员，上海市静安区建设总公司副总经理，因涉嫌重大责任事故罪被依法批准逮捕。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7.周峥，中共党员，上海市静安区建设总公司副总经理、安全总监，因涉嫌重大责任事故罪被依法批准逮捕。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8.范玮民，上海市静安区建设总公司项目经理，因涉嫌重大责任事故罪被依法批准逮捕。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9.曹磊，中共党员，上海市静安区建设总公司项目安全员，因涉嫌重大责任事故罪被依法批准逮捕。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③转包单位涉嫌违法人员</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10.黄佩信，上海佳艺建筑装饰工程公司(以下简称佳艺公司)法定代表人、总经理，因涉嫌重大责任事故罪被依法批准逮捕。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11.马义镑，中共党员，佳艺公司副总经理，因涉嫌重大责任事故罪被依法批准逮捕。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12.沈大同，佳艺公司项目经理，因涉嫌重大责任事故罪被依法批准逮捕。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13.陶忱，佳艺公司项目安全员，因涉嫌重大责任事故罪被依法批准逮捕。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④监理单位涉嫌违法人员</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14.张永新，上海市静安建设工程监理有限公司总监理工程师，因涉嫌重大责任事故罪被依法批准逮捕。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15.卫平儒，上海市静安建设工程监理有限公司安全监理员，因涉嫌重大责任事故罪被依法批准逮捕。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⑤出借资质单位涉嫌违法人员</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16.劳卫星，上海迪姆物业管理有限公司法定代表人，因涉嫌重大责任事故罪被依法批准逮捕。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17.支上邦，无固定职业人员，因涉嫌重大责任事故罪被依法批准逮捕。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18.沈建丰，无固定职业人员，因涉嫌重大责任事故罪被依法批准逮捕。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19.沈建新，无固定职业人员，因涉嫌重大责任事故罪被依法批准逮捕。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⑥现场操作人员涉嫌违法人员</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20.马东启，教师公寓节能改造项目工地电焊班组负责人，因涉嫌重大责任事故罪被依法批准逮捕。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21.吴国略，教师公寓节能改造项目工地现场电焊工人，因涉嫌重大责任事故罪被依法批准逮捕。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22.王永亮，教师公寓节能改造项目工地现场工人，因涉嫌重大责任事故罪被依法批准逮捕。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⑦行贿人员涉嫌违法情况</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23.杨为民，自然人，承揽铝门窗施工业务，因涉嫌行贿罪被依法批准逮捕。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24.张利，自然人，承揽外墙保温材料的供应和施工，因涉嫌行贿罪被依法批准逮捕。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25.姜建东，上海烽权建筑装饰工程有限公司法定代表人，承揽大楼的内粉刷装修业务，因涉嫌行贿罪被依法批准逮捕。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26.冯伟，上海市金山区添益建材经营部经理，因涉嫌行贿罪被依法批准逮捕。</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3）管理失误论</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管理机能包括：计划、组织、指挥、协调和控制。</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管理者应该充分发挥管理机能中的控制机能，有效地控制危险源，消除人的不安全行为、物的不安全状态，防止事故发生。</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4）上海静安区11.15教师公寓特别重大火灾事故</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（3）对事故有关责任人员及单位依法依纪进行了严肃处理</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根据国务院批复的意见，依照有关规定，对54名事故责任人作出严肃处理，其中26名责任人被移送司法机关依法追究刑事责任，28名责任人受到党纪、政纪处分。同时，责成上海市人民政府和市长韩正分别向国务院作出深刻检查。由上海市安全生产监督管理局对事故相关单位按法律规定的上限给予经济处罚。 </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①监管单位涉嫌违法人员</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1.高伟忠，上海市静安区建设和交通委员会(以下简称静安区建交委)主任、党工委副书记，因涉嫌滥用职权罪被依法批准逮捕。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2.姚亚明，中共党员，上海市静安区建交委副主任，因涉嫌玩忽职守罪被依法批准逮捕。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3.周建民，中共党员，上海市静安区建交委综合管理科科长，因涉嫌受贿罪被依法批准逮捕。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4.张权，中共党员，上海市静安区建交委建筑建材业市场管理办公室副主任，因涉嫌受贿罪被依法批准逮捕。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②总包单位涉嫌违法人员</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5.董放，中共党员，上海市静安区建设总公司法定代表人、总经理，因涉嫌重大责任事故罪被依法批准逮捕。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6.瞿幼棣，中共党员，上海市静安区建设总公司副总经理，因涉嫌重大责任事故罪被依法批准逮捕。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7.周峥，中共党员，上海市静安区建设总公司副总经理、安全总监，因涉嫌重大责任事故罪被依法批准逮捕。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8.范玮民，上海市静安区建设总公司项目经理，因涉嫌重大责任事故罪被依法批准逮捕。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9.曹磊，中共党员，上海市静安区建设总公司项目安全员，因涉嫌重大责任事故罪被依法批准逮捕。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③转包单位涉嫌违法人员</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10.黄佩信，上海佳艺建筑装饰工程公司(以下简称佳艺公司)法定代表人、总经理，因涉嫌重大责任事故罪被依法批准逮捕。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11.马义镑，中共党员，佳艺公司副总经理，因涉嫌重大责任事故罪被依法批准逮捕。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12.沈大同，佳艺公司项目经理，因涉嫌重大责任事故罪被依法批准逮捕。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13.陶忱，佳艺公司项目安全员，因涉嫌重大责任事故罪被依法批准逮捕。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④监理单位涉嫌违法人员</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14.张永新，上海市静安建设工程监理有限公司总监理工程师，因涉嫌重大责任事故罪被依法批准逮捕。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15.卫平儒，上海市静安建设工程监理有限公司安全监理员，因涉嫌重大责任事故罪被依法批准逮捕。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⑤出借资质单位涉嫌违法人员</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16.劳卫星，上海迪姆物业管理有限公司法定代表人，因涉嫌重大责任事故罪被依法批准逮捕。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17.支上邦，无固定职业人员，因涉嫌重大责任事故罪被依法批准逮捕。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18.沈建丰，无固定职业人员，因涉嫌重大责任事故罪被依法批准逮捕。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19.沈建新，无固定职业人员，因涉嫌重大责任事故罪被依法批准逮捕。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⑥现场操作人员涉嫌违法人员</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20.马东启，教师公寓节能改造项目工地电焊班组负责人，因涉嫌重大责任事故罪被依法批准逮捕。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21.吴国略，教师公寓节能改造项目工地现场电焊工人，因涉嫌重大责任事故罪被依法批准逮捕。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22.王永亮，教师公寓节能改造项目工地现场工人，因涉嫌重大责任事故罪被依法批准逮捕。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⑦行贿人员涉嫌违法情况</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23.杨为民，自然人，承揽铝门窗施工业务，因涉嫌行贿罪被依法批准逮捕。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24.张利，自然人，承揽外墙保温材料的供应和施工，因涉嫌行贿罪被依法批准逮捕。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25.姜建东，上海烽权建筑装饰工程有限公司法定代表人，承揽大楼的内粉刷装修业务，因涉嫌行贿罪被依法批准逮捕。</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26.冯伟，上海市金山区添益建材经营部经理，因涉嫌行贿罪被依法批准逮捕。</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（一）提升企业领导者及管理层的安全素质</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企业管理层主要是指企业中的中层和基层管理部门的领导及干部。他们既要服从企业决策层的管理，又要管理基层的生产和经营人员，起到承上启下的作用，是企业生产经营决策的忠实贯彻者和执行者。</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中层管理者对企业安全生产管理的态度、投入程度等起着决定性的作用。企业的安全生产状况，与企业领导的安全认识有密切的关系。</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企业领导的安全认识教育就是要端正领导的安全意识，提高他们的安全决策素质，从企业管理的最高层确立安全生产的应有地位。管理层的安全文化素质对整个企业的形象具有重要影响。</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（二）使企业中层管理者具备一定的安全知识和技能</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企业中层管理干部除必须具备的生产知识外，在安全方面还必须具备一定的知识、技能。</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多学科的安全技术知识。作为一个生产企业单位，直接与机、电、仪器打交道。作为一位中层领导还涉及企业管理，劳动者的管理，所以应该具有企业安全管理、劳动保护、机械安全、电气安全、防火防爆、工业卫生、环境保护等方面的知识。</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推动安全工作的方法。如何不断提高安全工作的管理水平，是企业中层领导干部工作的一个重点。中层干部必须不断学习推动安全工作的方法，如：利益驱动法、需求拉动法、科技推动法、精神鼓动法、检查促动法、奖罚激励法等。</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3）熟悉国家的安全生产法律法规、规章制度体系。</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4）学习系统安全理论、现代安全管理、安全决策技术、安全生产规律、安全生产基本理论和安全规程。</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（三）提高全员的安全意识</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安全意识不强的原因：对危险设备、危险工艺、危险作业的安全认识不到位；对安全生产的重要性认识不足，对员工的安全健康关心不够；由于种种因素，对存在的危险源辨识不充分，无知到无畏；安全管理不到位，违法违章成本低。</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（四）做好基础安全生产管理工作</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只要进行生产，必然会遇到各种事故隐患，处理不好就会发生安全事故。人、机、料、法、环诸因素都会对生产产生不同程度的影响，特别是人的因素对安全影响最大。</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1）树立安全生产法律意识</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强调安全生产法律意识是运用法律手段来保障安全生产。这是由安全生产的特点来决定的，又是由法律的特点来决定的。</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2）遵守安全生产行为规范</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在事故发生的原因中，由于人的不安全行为和不安全的心理状态导致事故的发生占有很大的比例。凡是能够或可能导致事故发生的人为失误、不良习惯、不良心态、不良行为等都属于不安全行为。</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3）保障安全教育培训</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（1）三级安全教育</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（2）特种作业人员必须持证上岗</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特种作业人员工作中所承担的风险较大，一旦发生事故不但要伤及自己，而且会危及他人，会给职工生命和企业生产造成重大损失。因此，特种作业人员必须进行专门的安全技术知识教育和安全操作训练，并经严格的考试，取得合格证后，持证上岗。</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4）落实安全生产责任</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安全生产责任制是企业的基本制度，依据“管生产必须管安全”的原则，对企业领导及各类人员明确规定在安全生产中应负的责任。</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5）严格安全检查</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安全检查是企业安全生产的基本制度。对安全检查中发现的事故隐患，要进行整改。整改任务要落实到人，整改措施要到位，整改责任要明确，整改时间要确定，整改标准要达到，整改结果要验收，整改后要重新检查、汇报。</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6）配备防护用品</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防护用品是为了保护作业者免遭伤害和职业病危害，由企业配备的防护用品，其目的是保护作业者的生命安全和身心健康。</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7）严格危险物品管理</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危险物品一旦处理不当就可能导致爆炸、火灾、中毒、污染和腐蚀等安全事故，对人体、物品或环境造成危害和破坏。</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（一）提升企业领导者及管理层的安全素质</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企业管理层主要是指企业中的中层和基层管理部门的领导及干部。他们既要服从企业决策层的管理，又要管理基层的生产和经营人员，起到承上启下的作用，是企业生产经营决策的忠实贯彻者和执行者。</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中层管理者对企业安全生产管理的态度、投入程度等起着决定性的作用。企业的安全生产状况，与企业领导的安全认识有密切的关系。</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企业领导的安全认识教育就是要端正领导的安全意识，提高他们的安全决策素质，从企业管理的最高层确立安全生产的应有地位。管理层的安全文化素质对整个企业的形象具有重要影响。</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（二）让企业中层管理者具备一定的安全知识和技能</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企业中层管理干部除必须具备的生产知识外，在安全方面还必须具备一定的知识、技能。</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多学科的安全技术知识。作为一个生产企业单位，直接与机、电、仪器打交道。作为一位中层领导还涉及企业管理，劳动者的管理，所以应该具有企业安全管理、劳动保护、机械安全、电气安全、防火防爆、工业卫生、环境保护等方面的知识。</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推动安全工作的方法。如何不断提高安全工作的管理水平，是企业中层领导干部工作的一个重点。中层干部必须不断学习推动安全工作的方法，如：利益驱动法、需求拉动法、科技推动法、精神鼓动法、检查促动法、奖罚激励法等。</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3）熟悉国家的安全生产法律法规、规章制度体系。</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4）学习系统安全理论、现代安全管理、安全决策技术、安全生产规律、安全生产基本理论和安全规程。</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（三）提高全员的安全意识</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安全意识不强的原因：对危险设备、危险工艺、危险作业的安全认识不到位；对安全生产的重要性认识不足，对员工的安全健康关心不够；由于种种因素，对存在的危险源辨识不充分，无知到无畏；安全管理不到位，违法违章成本低。</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（四）做好基础安全生产管理工作</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只要进行生产，必然会遇到各种事故隐患，处理不好就会发生安全事故。人、机、料、法、环诸因素都会对生产产生不同程度的影响，特别是人的因素对安全影响最大。</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1）树立安全生产法律意识</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强调安全生产法律意识是运用法律手段来保障安全生产。这是由安全生产的特点来决定的，又是由法律的特点来决定的。因此必须把安全生产法律法规的要求落实到具体安全生产管理工作中，依法进行安全管理。</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2）遵守安全生产行为规范</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在事故发生的原因中，由于人的不安全行为和不安全的心理状态导致事故的发生占有很大的比例。凡是能够或可能导致事故发生的人为失误、不良习惯、不良心态、不良行为等都属于不安全行为。</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3）认真安全教育培训</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（1）三级安全教育</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（2）特种作业人员必须持证上岗</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特种作业人员工作中所承担的风险较大，一旦发生事故不但要伤及自己，而且会危及他人，会给职工生命和企业生产造成重大损失。因此，特种作业人员必须进行专门的安全技术知识教育和安全操作训练，并经严格的考试，取得合格证后，持证上岗。</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4）落实安全生产责任</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安全生产责任制是企业的基本制度，依据“管生产必须管安全”的原则，对企业领导及各类人员明确规定在安全生产中应负的责任。</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5）严格安全检查</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安全检查是企业安全生产的基本制度。对安全检查中发现的事故隐患，要进行整改。整改任务要落实到人，整改措施要到位，整改责任要明确，整改时间要确定，整改标准要达到，整改结果要验收，整改后要重新检查、汇报。</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6）配备防护用品</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防护用品是为了保护作业者免遭伤害和职业病危害，由企业配备的防护用品，其目的是保护作业者的生命安全和身心健康。</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7）强化危险物品管理</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危险物品一旦处理不当就可能导致爆炸、火灾、中毒、污染和腐蚀等安全事故，对人体、物品或环境造成危害和破坏。</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（五）不仅限于此</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4）博德的事故因果连锁</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人的不安全行为和物的不安全状态作为事故的直接原因故然重要，然而它们只不过是背后深层原因的反映，事故的根本原因是管理方面的缺陷。预防事故应该从加强管理入手。</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安全工作的核心是发挥管理机能（计划、组织、指挥、协调、控制）中的控制机能，控制人的、物的不安全因素。</a:t>
            </a:r>
          </a:p>
          <a:p>
            <a:r>
              <a:rPr lang="zh-CN" altLang="en-US"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在安全管理中，企业领导者的安全方针、政策及决策占有十分重要的位置。</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1026" name="图片 1"/>
          <p:cNvPicPr>
            <a:picLocks noChangeAspect="1"/>
          </p:cNvPicPr>
          <p:nvPr userDrawn="1"/>
        </p:nvPicPr>
        <p:blipFill>
          <a:blip r:embed="rId3"/>
          <a:stretch>
            <a:fillRect/>
          </a:stretch>
        </p:blipFill>
        <p:spPr>
          <a:xfrm>
            <a:off x="0" y="0"/>
            <a:ext cx="12192000" cy="6858000"/>
          </a:xfrm>
          <a:prstGeom prst="rect">
            <a:avLst/>
          </a:prstGeom>
          <a:noFill/>
          <a:ln w="9525">
            <a:noFill/>
          </a:ln>
        </p:spPr>
      </p:pic>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0"/>
            <a:ext cx="2844800" cy="365125"/>
          </a:xfrm>
          <a:prstGeom prst="rect">
            <a:avLst/>
          </a:prstGeom>
        </p:spPr>
        <p:txBody>
          <a:bodyPr/>
          <a:lstStyle>
            <a:lvl1pPr eaLnBrk="1" fontAlgn="auto" hangingPunct="1">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 name="页脚占位符 4"/>
          <p:cNvSpPr>
            <a:spLocks noGrp="1"/>
          </p:cNvSpPr>
          <p:nvPr>
            <p:ph type="ftr" sz="quarter" idx="3"/>
          </p:nvPr>
        </p:nvSpPr>
        <p:spPr>
          <a:xfrm>
            <a:off x="4165600" y="6356350"/>
            <a:ext cx="3860800" cy="365125"/>
          </a:xfrm>
          <a:prstGeom prst="rect">
            <a:avLst/>
          </a:prstGeom>
        </p:spPr>
        <p:txBody>
          <a:bodyPr/>
          <a:lstStyle>
            <a:lvl1pPr eaLnBrk="1" fontAlgn="auto" hangingPunct="1">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 name="灯片编号占位符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t" anchorCtr="0" compatLnSpc="1"/>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96AA89D6-30F1-45D3-9BC6-A7C88F2B84F2}" type="slidenum">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黑体" panose="02010609060101010101" pitchFamily="49" charset="-122"/>
                <a:cs typeface="+mn-cs"/>
              </a:rPr>
              <a:pPr marL="0" marR="0" lvl="0" indent="0" algn="l" defTabSz="914400" rtl="0" eaLnBrk="1" fontAlgn="base" latinLnBrk="0" hangingPunct="1">
                <a:lnSpc>
                  <a:spcPct val="100000"/>
                </a:lnSpc>
                <a:spcBef>
                  <a:spcPct val="0"/>
                </a:spcBef>
                <a:spcAft>
                  <a:spcPct val="0"/>
                </a:spcAft>
                <a:buClrTx/>
                <a:buSzTx/>
                <a:buFontTx/>
                <a:buNone/>
                <a:defRPr/>
              </a:pPr>
              <a:t>‹#›</a:t>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2050" name="图片 1"/>
          <p:cNvPicPr>
            <a:picLocks noChangeAspect="1"/>
          </p:cNvPicPr>
          <p:nvPr userDrawn="1"/>
        </p:nvPicPr>
        <p:blipFill>
          <a:blip r:embed="rId3"/>
          <a:stretch>
            <a:fillRect/>
          </a:stretch>
        </p:blipFill>
        <p:spPr>
          <a:xfrm>
            <a:off x="6350" y="-9525"/>
            <a:ext cx="12185650" cy="6867525"/>
          </a:xfrm>
          <a:prstGeom prst="rect">
            <a:avLst/>
          </a:prstGeom>
          <a:noFill/>
          <a:ln w="9525">
            <a:noFill/>
          </a:ln>
        </p:spPr>
      </p:pic>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两栏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2"/>
          </p:nvPr>
        </p:nvSpPr>
        <p:spPr>
          <a:xfrm>
            <a:off x="609600" y="6356350"/>
            <a:ext cx="2844800" cy="365125"/>
          </a:xfrm>
          <a:prstGeom prst="rect">
            <a:avLst/>
          </a:prstGeom>
        </p:spPr>
        <p:txBody>
          <a:bodyPr/>
          <a:lstStyle>
            <a:lvl1pPr eaLnBrk="1" fontAlgn="auto" hangingPunct="1">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3"/>
          </p:nvPr>
        </p:nvSpPr>
        <p:spPr>
          <a:xfrm>
            <a:off x="4165600" y="6356350"/>
            <a:ext cx="3860800" cy="365125"/>
          </a:xfrm>
          <a:prstGeom prst="rect">
            <a:avLst/>
          </a:prstGeom>
        </p:spPr>
        <p:txBody>
          <a:bodyPr/>
          <a:lstStyle>
            <a:lvl1pPr eaLnBrk="1" fontAlgn="auto" hangingPunct="1">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t" anchorCtr="0" compatLnSpc="1"/>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D599FE90-7FC4-4288-856C-E56BFE1AF869}" type="slidenum">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黑体" panose="02010609060101010101" pitchFamily="49" charset="-122"/>
                <a:cs typeface="+mn-cs"/>
              </a:rPr>
              <a:pPr marL="0" marR="0" lvl="0" indent="0" algn="l" defTabSz="914400" rtl="0" eaLnBrk="1" fontAlgn="base" latinLnBrk="0" hangingPunct="1">
                <a:lnSpc>
                  <a:spcPct val="100000"/>
                </a:lnSpc>
                <a:spcBef>
                  <a:spcPct val="0"/>
                </a:spcBef>
                <a:spcAft>
                  <a:spcPct val="0"/>
                </a:spcAft>
                <a:buClrTx/>
                <a:buSzTx/>
                <a:buFontTx/>
                <a:buNone/>
                <a:defRPr/>
              </a:pPr>
              <a:t>‹#›</a:t>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较">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2"/>
          </p:nvPr>
        </p:nvSpPr>
        <p:spPr>
          <a:xfrm>
            <a:off x="609600" y="6356350"/>
            <a:ext cx="2844800" cy="365125"/>
          </a:xfrm>
          <a:prstGeom prst="rect">
            <a:avLst/>
          </a:prstGeom>
        </p:spPr>
        <p:txBody>
          <a:bodyPr/>
          <a:lstStyle>
            <a:lvl1pPr eaLnBrk="1" fontAlgn="auto" hangingPunct="1">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8" name="页脚占位符 7"/>
          <p:cNvSpPr>
            <a:spLocks noGrp="1"/>
          </p:cNvSpPr>
          <p:nvPr>
            <p:ph type="ftr" sz="quarter" idx="13"/>
          </p:nvPr>
        </p:nvSpPr>
        <p:spPr>
          <a:xfrm>
            <a:off x="4165600" y="6356350"/>
            <a:ext cx="3860800" cy="365125"/>
          </a:xfrm>
          <a:prstGeom prst="rect">
            <a:avLst/>
          </a:prstGeom>
        </p:spPr>
        <p:txBody>
          <a:bodyPr/>
          <a:lstStyle>
            <a:lvl1pPr eaLnBrk="1" fontAlgn="auto" hangingPunct="1">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9" name="灯片编号占位符 8"/>
          <p:cNvSpPr>
            <a:spLocks noGrp="1"/>
          </p:cNvSpPr>
          <p:nvPr>
            <p:ph type="sldNum" sz="quarter" idx="14"/>
          </p:nvPr>
        </p:nvSpPr>
        <p:spPr>
          <a:xfrm>
            <a:off x="8737600" y="6356350"/>
            <a:ext cx="2844800" cy="365125"/>
          </a:xfrm>
          <a:prstGeom prst="rect">
            <a:avLst/>
          </a:prstGeom>
        </p:spPr>
        <p:txBody>
          <a:bodyPr vert="horz" wrap="square" lIns="91440" tIns="45720" rIns="91440" bIns="45720" numCol="1" anchor="t" anchorCtr="0" compatLnSpc="1"/>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5FBFD7D2-0F46-4FFB-B2D7-BE84AD00B4FB}" type="slidenum">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黑体" panose="02010609060101010101" pitchFamily="49" charset="-122"/>
                <a:cs typeface="+mn-cs"/>
              </a:rPr>
              <a:pPr marL="0" marR="0" lvl="0" indent="0" algn="l" defTabSz="914400" rtl="0" eaLnBrk="1" fontAlgn="base" latinLnBrk="0" hangingPunct="1">
                <a:lnSpc>
                  <a:spcPct val="100000"/>
                </a:lnSpc>
                <a:spcBef>
                  <a:spcPct val="0"/>
                </a:spcBef>
                <a:spcAft>
                  <a:spcPct val="0"/>
                </a:spcAft>
                <a:buClrTx/>
                <a:buSzTx/>
                <a:buFontTx/>
                <a:buNone/>
                <a:defRPr/>
              </a:pPr>
              <a:t>‹#›</a:t>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日期占位符 2"/>
          <p:cNvSpPr>
            <a:spLocks noGrp="1"/>
          </p:cNvSpPr>
          <p:nvPr>
            <p:ph type="dt" sz="half" idx="2"/>
          </p:nvPr>
        </p:nvSpPr>
        <p:spPr>
          <a:xfrm>
            <a:off x="609600" y="6356350"/>
            <a:ext cx="2844800" cy="365125"/>
          </a:xfrm>
          <a:prstGeom prst="rect">
            <a:avLst/>
          </a:prstGeom>
        </p:spPr>
        <p:txBody>
          <a:bodyPr/>
          <a:lstStyle>
            <a:lvl1pPr eaLnBrk="1" fontAlgn="auto" hangingPunct="1">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 name="页脚占位符 3"/>
          <p:cNvSpPr>
            <a:spLocks noGrp="1"/>
          </p:cNvSpPr>
          <p:nvPr>
            <p:ph type="ftr" sz="quarter" idx="3"/>
          </p:nvPr>
        </p:nvSpPr>
        <p:spPr>
          <a:xfrm>
            <a:off x="4165600" y="6356350"/>
            <a:ext cx="3860800" cy="365125"/>
          </a:xfrm>
          <a:prstGeom prst="rect">
            <a:avLst/>
          </a:prstGeom>
        </p:spPr>
        <p:txBody>
          <a:bodyPr/>
          <a:lstStyle>
            <a:lvl1pPr eaLnBrk="1" fontAlgn="auto" hangingPunct="1">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 name="灯片编号占位符 4"/>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t" anchorCtr="0" compatLnSpc="1"/>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1495A272-B0C0-40F7-9E3B-B77A71BEA5E7}" type="slidenum">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黑体" panose="02010609060101010101" pitchFamily="49" charset="-122"/>
                <a:cs typeface="+mn-cs"/>
              </a:rPr>
              <a:pPr marL="0" marR="0" lvl="0" indent="0" algn="l" defTabSz="914400" rtl="0" eaLnBrk="1" fontAlgn="base" latinLnBrk="0" hangingPunct="1">
                <a:lnSpc>
                  <a:spcPct val="100000"/>
                </a:lnSpc>
                <a:spcBef>
                  <a:spcPct val="0"/>
                </a:spcBef>
                <a:spcAft>
                  <a:spcPct val="0"/>
                </a:spcAft>
                <a:buClrTx/>
                <a:buSzTx/>
                <a:buFontTx/>
                <a:buNone/>
                <a:defRPr/>
              </a:pPr>
              <a:t>‹#›</a:t>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2"/>
          </p:nvPr>
        </p:nvSpPr>
        <p:spPr>
          <a:xfrm>
            <a:off x="609600" y="6356350"/>
            <a:ext cx="2844800" cy="365125"/>
          </a:xfrm>
          <a:prstGeom prst="rect">
            <a:avLst/>
          </a:prstGeom>
        </p:spPr>
        <p:txBody>
          <a:bodyPr/>
          <a:lstStyle>
            <a:lvl1pPr eaLnBrk="1" fontAlgn="auto" hangingPunct="1">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 name="页脚占位符 2"/>
          <p:cNvSpPr>
            <a:spLocks noGrp="1"/>
          </p:cNvSpPr>
          <p:nvPr>
            <p:ph type="ftr" sz="quarter" idx="3"/>
          </p:nvPr>
        </p:nvSpPr>
        <p:spPr>
          <a:xfrm>
            <a:off x="4165600" y="6356350"/>
            <a:ext cx="3860800" cy="365125"/>
          </a:xfrm>
          <a:prstGeom prst="rect">
            <a:avLst/>
          </a:prstGeom>
        </p:spPr>
        <p:txBody>
          <a:bodyPr/>
          <a:lstStyle>
            <a:lvl1pPr eaLnBrk="1" fontAlgn="auto" hangingPunct="1">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 name="灯片编号占位符 3"/>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t" anchorCtr="0" compatLnSpc="1"/>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E60137AC-8717-4506-B8E3-72916DECDD57}" type="slidenum">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黑体" panose="02010609060101010101" pitchFamily="49" charset="-122"/>
                <a:cs typeface="+mn-cs"/>
              </a:rPr>
              <a:pPr marL="0" marR="0" lvl="0" indent="0" algn="l" defTabSz="914400" rtl="0" eaLnBrk="1" fontAlgn="base" latinLnBrk="0" hangingPunct="1">
                <a:lnSpc>
                  <a:spcPct val="100000"/>
                </a:lnSpc>
                <a:spcBef>
                  <a:spcPct val="0"/>
                </a:spcBef>
                <a:spcAft>
                  <a:spcPct val="0"/>
                </a:spcAft>
                <a:buClrTx/>
                <a:buSzTx/>
                <a:buFontTx/>
                <a:buNone/>
                <a:defRPr/>
              </a:pPr>
              <a:t>‹#›</a:t>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内容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2"/>
          </p:nvPr>
        </p:nvSpPr>
        <p:spPr>
          <a:xfrm>
            <a:off x="609600" y="6356350"/>
            <a:ext cx="2844800" cy="365125"/>
          </a:xfrm>
          <a:prstGeom prst="rect">
            <a:avLst/>
          </a:prstGeom>
        </p:spPr>
        <p:txBody>
          <a:bodyPr/>
          <a:lstStyle>
            <a:lvl1pPr eaLnBrk="1" fontAlgn="auto" hangingPunct="1">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3"/>
          </p:nvPr>
        </p:nvSpPr>
        <p:spPr>
          <a:xfrm>
            <a:off x="4165600" y="6356350"/>
            <a:ext cx="3860800" cy="365125"/>
          </a:xfrm>
          <a:prstGeom prst="rect">
            <a:avLst/>
          </a:prstGeom>
        </p:spPr>
        <p:txBody>
          <a:bodyPr/>
          <a:lstStyle>
            <a:lvl1pPr eaLnBrk="1" fontAlgn="auto" hangingPunct="1">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t" anchorCtr="0" compatLnSpc="1"/>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B8C9A31-2BD8-4FD5-B81C-B76A12A71968}" type="slidenum">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黑体" panose="02010609060101010101" pitchFamily="49" charset="-122"/>
                <a:cs typeface="+mn-cs"/>
              </a:rPr>
              <a:pPr marL="0" marR="0" lvl="0" indent="0" algn="l" defTabSz="914400" rtl="0" eaLnBrk="1" fontAlgn="base" latinLnBrk="0" hangingPunct="1">
                <a:lnSpc>
                  <a:spcPct val="100000"/>
                </a:lnSpc>
                <a:spcBef>
                  <a:spcPct val="0"/>
                </a:spcBef>
                <a:spcAft>
                  <a:spcPct val="0"/>
                </a:spcAft>
                <a:buClrTx/>
                <a:buSzTx/>
                <a:buFontTx/>
                <a:buNone/>
                <a:defRPr/>
              </a:pPr>
              <a:t>‹#›</a:t>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2"/>
          </p:nvPr>
        </p:nvSpPr>
        <p:spPr>
          <a:xfrm>
            <a:off x="609600" y="6356350"/>
            <a:ext cx="2844800" cy="365125"/>
          </a:xfrm>
          <a:prstGeom prst="rect">
            <a:avLst/>
          </a:prstGeom>
        </p:spPr>
        <p:txBody>
          <a:bodyPr/>
          <a:lstStyle>
            <a:lvl1pPr eaLnBrk="1" fontAlgn="auto" hangingPunct="1">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3"/>
          </p:nvPr>
        </p:nvSpPr>
        <p:spPr>
          <a:xfrm>
            <a:off x="4165600" y="6356350"/>
            <a:ext cx="3860800" cy="365125"/>
          </a:xfrm>
          <a:prstGeom prst="rect">
            <a:avLst/>
          </a:prstGeom>
        </p:spPr>
        <p:txBody>
          <a:bodyPr/>
          <a:lstStyle>
            <a:lvl1pPr eaLnBrk="1" fontAlgn="auto" hangingPunct="1">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t" anchorCtr="0" compatLnSpc="1"/>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943F4859-1006-47C0-83F9-E93C5362CF1E}" type="slidenum">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黑体" panose="02010609060101010101" pitchFamily="49" charset="-122"/>
                <a:cs typeface="+mn-cs"/>
              </a:rPr>
              <a:pPr marL="0" marR="0" lvl="0" indent="0" algn="l" defTabSz="914400" rtl="0" eaLnBrk="1" fontAlgn="base" latinLnBrk="0" hangingPunct="1">
                <a:lnSpc>
                  <a:spcPct val="100000"/>
                </a:lnSpc>
                <a:spcBef>
                  <a:spcPct val="0"/>
                </a:spcBef>
                <a:spcAft>
                  <a:spcPct val="0"/>
                </a:spcAft>
                <a:buClrTx/>
                <a:buSzTx/>
                <a:buFontTx/>
                <a:buNone/>
                <a:defRPr/>
              </a:pPr>
              <a:t>‹#›</a:t>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0"/>
            <a:ext cx="2844800" cy="365125"/>
          </a:xfrm>
          <a:prstGeom prst="rect">
            <a:avLst/>
          </a:prstGeom>
        </p:spPr>
        <p:txBody>
          <a:bodyPr/>
          <a:lstStyle>
            <a:lvl1pPr eaLnBrk="1" fontAlgn="auto" hangingPunct="1">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 name="页脚占位符 4"/>
          <p:cNvSpPr>
            <a:spLocks noGrp="1"/>
          </p:cNvSpPr>
          <p:nvPr>
            <p:ph type="ftr" sz="quarter" idx="3"/>
          </p:nvPr>
        </p:nvSpPr>
        <p:spPr>
          <a:xfrm>
            <a:off x="4165600" y="6356350"/>
            <a:ext cx="3860800" cy="365125"/>
          </a:xfrm>
          <a:prstGeom prst="rect">
            <a:avLst/>
          </a:prstGeom>
        </p:spPr>
        <p:txBody>
          <a:bodyPr/>
          <a:lstStyle>
            <a:lvl1pPr eaLnBrk="1" fontAlgn="auto" hangingPunct="1">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 name="灯片编号占位符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t" anchorCtr="0" compatLnSpc="1"/>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21B66FB3-B157-4AF6-A471-92A4EEBF9F77}" type="slidenum">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黑体" panose="02010609060101010101" pitchFamily="49" charset="-122"/>
                <a:cs typeface="+mn-cs"/>
              </a:rPr>
              <a:pPr marL="0" marR="0" lvl="0" indent="0" algn="l" defTabSz="914400" rtl="0" eaLnBrk="1" fontAlgn="base" latinLnBrk="0" hangingPunct="1">
                <a:lnSpc>
                  <a:spcPct val="100000"/>
                </a:lnSpc>
                <a:spcBef>
                  <a:spcPct val="0"/>
                </a:spcBef>
                <a:spcAft>
                  <a:spcPct val="0"/>
                </a:spcAft>
                <a:buClrTx/>
                <a:buSzTx/>
                <a:buFontTx/>
                <a:buNone/>
                <a:defRPr/>
              </a:pPr>
              <a:t>‹#›</a:t>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spd="slow">
    <p:fade/>
  </p:transition>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Black" panose="020B0A04020102020204" pitchFamily="34" charset="0"/>
          <a:ea typeface="微软雅黑" panose="020B0503020204020204" pitchFamily="34" charset="-122"/>
        </a:defRPr>
      </a:lvl2pPr>
      <a:lvl3pPr algn="ctr" rtl="0" eaLnBrk="0" fontAlgn="base" hangingPunct="0">
        <a:spcBef>
          <a:spcPct val="0"/>
        </a:spcBef>
        <a:spcAft>
          <a:spcPct val="0"/>
        </a:spcAft>
        <a:defRPr sz="4400">
          <a:solidFill>
            <a:schemeClr val="tx1"/>
          </a:solidFill>
          <a:latin typeface="Arial Black" panose="020B0A04020102020204" pitchFamily="34" charset="0"/>
          <a:ea typeface="微软雅黑" panose="020B0503020204020204" pitchFamily="34" charset="-122"/>
        </a:defRPr>
      </a:lvl3pPr>
      <a:lvl4pPr algn="ctr" rtl="0" eaLnBrk="0" fontAlgn="base" hangingPunct="0">
        <a:spcBef>
          <a:spcPct val="0"/>
        </a:spcBef>
        <a:spcAft>
          <a:spcPct val="0"/>
        </a:spcAft>
        <a:defRPr sz="4400">
          <a:solidFill>
            <a:schemeClr val="tx1"/>
          </a:solidFill>
          <a:latin typeface="Arial Black" panose="020B0A04020102020204" pitchFamily="34" charset="0"/>
          <a:ea typeface="微软雅黑" panose="020B0503020204020204" pitchFamily="34" charset="-122"/>
        </a:defRPr>
      </a:lvl4pPr>
      <a:lvl5pPr algn="ctr" rtl="0" eaLnBrk="0" fontAlgn="base" hangingPunct="0">
        <a:spcBef>
          <a:spcPct val="0"/>
        </a:spcBef>
        <a:spcAft>
          <a:spcPct val="0"/>
        </a:spcAft>
        <a:defRPr sz="4400">
          <a:solidFill>
            <a:schemeClr val="tx1"/>
          </a:solidFill>
          <a:latin typeface="Arial Black" panose="020B0A04020102020204" pitchFamily="34" charset="0"/>
          <a:ea typeface="微软雅黑" panose="020B0503020204020204" pitchFamily="34" charset="-122"/>
        </a:defRPr>
      </a:lvl5pPr>
      <a:lvl6pPr marL="457200" algn="ctr" rtl="0" fontAlgn="base">
        <a:spcBef>
          <a:spcPct val="0"/>
        </a:spcBef>
        <a:spcAft>
          <a:spcPct val="0"/>
        </a:spcAft>
        <a:defRPr sz="4400">
          <a:solidFill>
            <a:schemeClr val="tx1"/>
          </a:solidFill>
          <a:latin typeface="Arial Black" panose="020B0A04020102020204" pitchFamily="34" charset="0"/>
          <a:ea typeface="微软雅黑" panose="020B0503020204020204" pitchFamily="34" charset="-122"/>
        </a:defRPr>
      </a:lvl6pPr>
      <a:lvl7pPr marL="914400" algn="ctr" rtl="0" fontAlgn="base">
        <a:spcBef>
          <a:spcPct val="0"/>
        </a:spcBef>
        <a:spcAft>
          <a:spcPct val="0"/>
        </a:spcAft>
        <a:defRPr sz="4400">
          <a:solidFill>
            <a:schemeClr val="tx1"/>
          </a:solidFill>
          <a:latin typeface="Arial Black" panose="020B0A04020102020204" pitchFamily="34" charset="0"/>
          <a:ea typeface="微软雅黑" panose="020B0503020204020204" pitchFamily="34" charset="-122"/>
        </a:defRPr>
      </a:lvl7pPr>
      <a:lvl8pPr marL="1371600" algn="ctr" rtl="0" fontAlgn="base">
        <a:spcBef>
          <a:spcPct val="0"/>
        </a:spcBef>
        <a:spcAft>
          <a:spcPct val="0"/>
        </a:spcAft>
        <a:defRPr sz="4400">
          <a:solidFill>
            <a:schemeClr val="tx1"/>
          </a:solidFill>
          <a:latin typeface="Arial Black" panose="020B0A04020102020204" pitchFamily="34" charset="0"/>
          <a:ea typeface="微软雅黑" panose="020B0503020204020204" pitchFamily="34" charset="-122"/>
        </a:defRPr>
      </a:lvl8pPr>
      <a:lvl9pPr marL="1828800" algn="ctr" rtl="0" fontAlgn="base">
        <a:spcBef>
          <a:spcPct val="0"/>
        </a:spcBef>
        <a:spcAft>
          <a:spcPct val="0"/>
        </a:spcAft>
        <a:defRPr sz="4400">
          <a:solidFill>
            <a:schemeClr val="tx1"/>
          </a:solidFill>
          <a:latin typeface="Arial Black" panose="020B0A040201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8.png"/><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0.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6">
            <a:extLst>
              <a:ext uri="{FF2B5EF4-FFF2-40B4-BE49-F238E27FC236}">
                <a16:creationId xmlns="" xmlns:a16="http://schemas.microsoft.com/office/drawing/2014/main" id="{13F2E227-BCEB-4150-9A0A-CA87D5236C92}"/>
              </a:ext>
            </a:extLst>
          </p:cNvPr>
          <p:cNvSpPr txBox="1"/>
          <p:nvPr/>
        </p:nvSpPr>
        <p:spPr>
          <a:xfrm>
            <a:off x="160884" y="1892489"/>
            <a:ext cx="7159252" cy="2400657"/>
          </a:xfrm>
          <a:prstGeom prst="rect">
            <a:avLst/>
          </a:prstGeom>
          <a:noFill/>
        </p:spPr>
        <p:txBody>
          <a:bodyPr wrap="square">
            <a:spAutoFit/>
          </a:bodyPr>
          <a:lstStyle>
            <a:defPPr>
              <a:defRPr lang="zh-CN"/>
            </a:defPPr>
            <a:lvl1pPr>
              <a:defRPr sz="4400">
                <a:solidFill>
                  <a:srgbClr val="458F8E"/>
                </a:solidFill>
                <a:latin typeface="思源宋体 CN Heavy" panose="02020900000000000000" pitchFamily="18" charset="-122"/>
                <a:ea typeface="思源宋体 CN Heavy" panose="02020900000000000000" pitchFamily="18" charset="-122"/>
              </a:defRPr>
            </a:lvl1pPr>
          </a:lstStyle>
          <a:p>
            <a:pPr algn="ctr">
              <a:lnSpc>
                <a:spcPts val="6000"/>
              </a:lnSpc>
              <a:defRPr/>
            </a:pPr>
            <a:r>
              <a:rPr lang="zh-CN" altLang="en-US" sz="3600" b="1" dirty="0" smtClean="0">
                <a:solidFill>
                  <a:schemeClr val="tx1">
                    <a:lumMod val="85000"/>
                    <a:lumOff val="15000"/>
                  </a:schemeClr>
                </a:solidFill>
                <a:latin typeface="微软雅黑" pitchFamily="34" charset="-122"/>
                <a:ea typeface="微软雅黑" pitchFamily="34" charset="-122"/>
              </a:rPr>
              <a:t>沈阳市企业安全培训</a:t>
            </a:r>
            <a:r>
              <a:rPr lang="en-US" altLang="zh-CN" sz="3600" b="1" dirty="0" smtClean="0">
                <a:solidFill>
                  <a:schemeClr val="tx1">
                    <a:lumMod val="85000"/>
                    <a:lumOff val="15000"/>
                  </a:schemeClr>
                </a:solidFill>
                <a:latin typeface="微软雅黑" pitchFamily="34" charset="-122"/>
                <a:ea typeface="微软雅黑" pitchFamily="34" charset="-122"/>
              </a:rPr>
              <a:t>----</a:t>
            </a:r>
          </a:p>
          <a:p>
            <a:pPr algn="ctr">
              <a:lnSpc>
                <a:spcPts val="6000"/>
              </a:lnSpc>
              <a:defRPr/>
            </a:pPr>
            <a:r>
              <a:rPr lang="zh-CN" altLang="en-US" sz="3600" b="1" dirty="0" smtClean="0">
                <a:solidFill>
                  <a:schemeClr val="tx1">
                    <a:lumMod val="85000"/>
                    <a:lumOff val="15000"/>
                  </a:schemeClr>
                </a:solidFill>
                <a:latin typeface="微软雅黑" pitchFamily="34" charset="-122"/>
                <a:ea typeface="微软雅黑" pitchFamily="34" charset="-122"/>
              </a:rPr>
              <a:t>       </a:t>
            </a:r>
            <a:r>
              <a:rPr lang="zh-CN" altLang="en-US" sz="3600" b="1" dirty="0" smtClean="0">
                <a:solidFill>
                  <a:schemeClr val="tx1">
                    <a:lumMod val="85000"/>
                    <a:lumOff val="15000"/>
                  </a:schemeClr>
                </a:solidFill>
                <a:latin typeface="微软雅黑" pitchFamily="34" charset="-122"/>
                <a:ea typeface="微软雅黑" pitchFamily="34" charset="-122"/>
              </a:rPr>
              <a:t>管理人员</a:t>
            </a:r>
            <a:r>
              <a:rPr lang="zh-CN" altLang="en-US" sz="3600" b="1" dirty="0" smtClean="0">
                <a:solidFill>
                  <a:schemeClr val="tx1">
                    <a:lumMod val="85000"/>
                    <a:lumOff val="15000"/>
                  </a:schemeClr>
                </a:solidFill>
                <a:latin typeface="微软雅黑" pitchFamily="34" charset="-122"/>
                <a:ea typeface="微软雅黑" pitchFamily="34" charset="-122"/>
              </a:rPr>
              <a:t>篇</a:t>
            </a:r>
            <a:endParaRPr lang="en-US" altLang="zh-CN" sz="3600" b="1" dirty="0">
              <a:solidFill>
                <a:schemeClr val="tx1">
                  <a:lumMod val="85000"/>
                  <a:lumOff val="15000"/>
                </a:schemeClr>
              </a:solidFill>
              <a:latin typeface="微软雅黑" pitchFamily="34" charset="-122"/>
              <a:ea typeface="微软雅黑" pitchFamily="34" charset="-122"/>
            </a:endParaRPr>
          </a:p>
          <a:p>
            <a:pPr algn="ctr">
              <a:lnSpc>
                <a:spcPts val="6000"/>
              </a:lnSpc>
              <a:defRPr/>
            </a:pPr>
            <a:endParaRPr lang="zh-CN" altLang="en-US" sz="3600" b="1" dirty="0">
              <a:solidFill>
                <a:schemeClr val="tx1">
                  <a:lumMod val="85000"/>
                  <a:lumOff val="15000"/>
                </a:schemeClr>
              </a:solidFill>
              <a:latin typeface="微软雅黑" pitchFamily="34" charset="-122"/>
              <a:ea typeface="微软雅黑" pitchFamily="34" charset="-122"/>
            </a:endParaRPr>
          </a:p>
        </p:txBody>
      </p:sp>
      <p:sp>
        <p:nvSpPr>
          <p:cNvPr id="9" name="Rounded Rectangle 7">
            <a:extLst>
              <a:ext uri="{FF2B5EF4-FFF2-40B4-BE49-F238E27FC236}">
                <a16:creationId xmlns="" xmlns:a16="http://schemas.microsoft.com/office/drawing/2014/main" id="{1A1F38AB-6EC6-4014-B314-6ACBC35BDCF3}"/>
              </a:ext>
            </a:extLst>
          </p:cNvPr>
          <p:cNvSpPr/>
          <p:nvPr/>
        </p:nvSpPr>
        <p:spPr>
          <a:xfrm>
            <a:off x="2553854" y="4077072"/>
            <a:ext cx="4113650" cy="649188"/>
          </a:xfrm>
          <a:prstGeom prst="roundRect">
            <a:avLst>
              <a:gd name="adj" fmla="val 50000"/>
            </a:avLst>
          </a:prstGeom>
          <a:noFill/>
        </p:spPr>
        <p:txBody>
          <a:bodyPr wrap="square">
            <a:spAutoFit/>
          </a:bodyPr>
          <a:lstStyle>
            <a:defPPr>
              <a:defRPr lang="bg-BG"/>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defRPr/>
            </a:pPr>
            <a:r>
              <a:rPr lang="zh-CN" altLang="en-US" sz="2400" b="1" dirty="0">
                <a:solidFill>
                  <a:schemeClr val="tx1"/>
                </a:solidFill>
                <a:latin typeface="微软雅黑" pitchFamily="34" charset="-122"/>
                <a:ea typeface="微软雅黑" pitchFamily="34" charset="-122"/>
              </a:rPr>
              <a:t>沈阳市安监</a:t>
            </a:r>
            <a:r>
              <a:rPr lang="zh-CN" altLang="en-US" sz="2400" b="1" dirty="0" smtClean="0">
                <a:solidFill>
                  <a:schemeClr val="tx1"/>
                </a:solidFill>
                <a:latin typeface="微软雅黑" pitchFamily="34" charset="-122"/>
                <a:ea typeface="微软雅黑" pitchFamily="34" charset="-122"/>
              </a:rPr>
              <a:t>局讲师团    ***</a:t>
            </a:r>
            <a:endParaRPr lang="bg-BG" sz="2400" b="1" dirty="0">
              <a:solidFill>
                <a:schemeClr val="tx1"/>
              </a:solidFill>
              <a:latin typeface="微软雅黑" pitchFamily="34" charset="-122"/>
              <a:ea typeface="微软雅黑" pitchFamily="34" charset="-122"/>
            </a:endParaRPr>
          </a:p>
        </p:txBody>
      </p:sp>
      <p:sp>
        <p:nvSpPr>
          <p:cNvPr id="10" name="矩形 9">
            <a:extLst>
              <a:ext uri="{FF2B5EF4-FFF2-40B4-BE49-F238E27FC236}">
                <a16:creationId xmlns="" xmlns:a16="http://schemas.microsoft.com/office/drawing/2014/main" id="{BF1AA66A-2605-49D4-BF55-F0A51D235C61}"/>
              </a:ext>
            </a:extLst>
          </p:cNvPr>
          <p:cNvSpPr/>
          <p:nvPr/>
        </p:nvSpPr>
        <p:spPr>
          <a:xfrm>
            <a:off x="452438" y="3644900"/>
            <a:ext cx="6192837"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11" name="矩形 10">
            <a:extLst>
              <a:ext uri="{FF2B5EF4-FFF2-40B4-BE49-F238E27FC236}">
                <a16:creationId xmlns="" xmlns:a16="http://schemas.microsoft.com/office/drawing/2014/main" id="{A3C90857-5276-4777-952F-B095E07418A4}"/>
              </a:ext>
            </a:extLst>
          </p:cNvPr>
          <p:cNvSpPr/>
          <p:nvPr/>
        </p:nvSpPr>
        <p:spPr>
          <a:xfrm flipV="1">
            <a:off x="3544888" y="3752850"/>
            <a:ext cx="3097212"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12" name="矩形 11"/>
          <p:cNvSpPr/>
          <p:nvPr/>
        </p:nvSpPr>
        <p:spPr>
          <a:xfrm>
            <a:off x="452438" y="3644900"/>
            <a:ext cx="6192838"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3" name="矩形 12"/>
          <p:cNvSpPr/>
          <p:nvPr/>
        </p:nvSpPr>
        <p:spPr>
          <a:xfrm flipV="1">
            <a:off x="3544888" y="3752850"/>
            <a:ext cx="3097213"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p:cNvSpPr txBox="1"/>
          <p:nvPr/>
        </p:nvSpPr>
        <p:spPr>
          <a:xfrm>
            <a:off x="165100" y="811848"/>
            <a:ext cx="9899650" cy="521970"/>
          </a:xfrm>
          <a:prstGeom prst="rect">
            <a:avLst/>
          </a:prstGeom>
          <a:noFill/>
        </p:spPr>
        <p:txBody>
          <a:bodyPr>
            <a:spAutoFit/>
          </a:bodyPr>
          <a:lstStyle/>
          <a:p>
            <a:pPr marR="0" algn="ctr" defTabSz="914400">
              <a:buClrTx/>
              <a:buSzTx/>
              <a:buFontTx/>
              <a:buNone/>
              <a:defRPr/>
            </a:pPr>
            <a:r>
              <a:rPr kumimoji="0" lang="zh-CN" sz="2800" kern="1200" cap="none" spc="0" normalizeH="0" baseline="0" noProof="0" dirty="0">
                <a:solidFill>
                  <a:schemeClr val="tx1">
                    <a:lumMod val="85000"/>
                    <a:lumOff val="15000"/>
                  </a:schemeClr>
                </a:solidFill>
                <a:latin typeface="微软雅黑" panose="020B0503020204020204" pitchFamily="34" charset="-122"/>
                <a:ea typeface="微软雅黑" panose="020B0503020204020204" pitchFamily="34" charset="-122"/>
                <a:cs typeface="+mn-cs"/>
              </a:rPr>
              <a:t>博德的事故因果连锁</a:t>
            </a:r>
          </a:p>
        </p:txBody>
      </p:sp>
      <p:sp>
        <p:nvSpPr>
          <p:cNvPr id="36" name="矩形 35"/>
          <p:cNvSpPr/>
          <p:nvPr/>
        </p:nvSpPr>
        <p:spPr>
          <a:xfrm>
            <a:off x="119063" y="1296988"/>
            <a:ext cx="9504363"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7" name="矩形 36"/>
          <p:cNvSpPr/>
          <p:nvPr/>
        </p:nvSpPr>
        <p:spPr>
          <a:xfrm flipV="1">
            <a:off x="119063" y="1370013"/>
            <a:ext cx="936625"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aphicFrame>
        <p:nvGraphicFramePr>
          <p:cNvPr id="22530" name="文本占位符 666626"/>
          <p:cNvGraphicFramePr>
            <a:graphicFrameLocks/>
          </p:cNvGraphicFramePr>
          <p:nvPr/>
        </p:nvGraphicFramePr>
        <p:xfrm>
          <a:off x="1422400" y="2489518"/>
          <a:ext cx="7772400" cy="2922587"/>
        </p:xfrm>
        <a:graphic>
          <a:graphicData uri="http://schemas.openxmlformats.org/presentationml/2006/ole">
            <p:oleObj spid="_x0000_s3076" r:id="rId4" imgW="4466667" imgH="1590897" progId="">
              <p:embed/>
            </p:oleObj>
          </a:graphicData>
        </a:graphic>
      </p:graphicFrame>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p:cNvSpPr txBox="1"/>
          <p:nvPr/>
        </p:nvSpPr>
        <p:spPr>
          <a:xfrm>
            <a:off x="165100" y="811848"/>
            <a:ext cx="9899650" cy="521970"/>
          </a:xfrm>
          <a:prstGeom prst="rect">
            <a:avLst/>
          </a:prstGeom>
          <a:noFill/>
        </p:spPr>
        <p:txBody>
          <a:bodyPr>
            <a:spAutoFit/>
          </a:bodyPr>
          <a:lstStyle/>
          <a:p>
            <a:pPr marR="0" defTabSz="914400">
              <a:buClrTx/>
              <a:buSzTx/>
              <a:buFontTx/>
              <a:buNone/>
              <a:defRPr/>
            </a:pPr>
            <a:r>
              <a:rPr lang="zh-CN" altLang="en-US" sz="28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博德的事故因果连锁</a:t>
            </a:r>
            <a:endParaRPr kumimoji="0" lang="zh-CN" sz="2800" kern="1200" cap="none" spc="0" normalizeH="0" baseline="0" noProof="0" dirty="0">
              <a:solidFill>
                <a:schemeClr val="tx1">
                  <a:lumMod val="85000"/>
                  <a:lumOff val="15000"/>
                </a:schemeClr>
              </a:solidFill>
              <a:latin typeface="微软雅黑" panose="020B0503020204020204" pitchFamily="34" charset="-122"/>
              <a:ea typeface="微软雅黑" panose="020B0503020204020204" pitchFamily="34" charset="-122"/>
              <a:cs typeface="+mn-cs"/>
            </a:endParaRPr>
          </a:p>
        </p:txBody>
      </p:sp>
      <p:sp>
        <p:nvSpPr>
          <p:cNvPr id="36" name="矩形 35"/>
          <p:cNvSpPr/>
          <p:nvPr/>
        </p:nvSpPr>
        <p:spPr>
          <a:xfrm>
            <a:off x="119063" y="1296988"/>
            <a:ext cx="9504363"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7" name="矩形 36"/>
          <p:cNvSpPr/>
          <p:nvPr/>
        </p:nvSpPr>
        <p:spPr>
          <a:xfrm flipV="1">
            <a:off x="119063" y="1370013"/>
            <a:ext cx="936625"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6" name="文本框 5"/>
          <p:cNvSpPr txBox="1"/>
          <p:nvPr/>
        </p:nvSpPr>
        <p:spPr>
          <a:xfrm>
            <a:off x="165100" y="1407160"/>
            <a:ext cx="9742805" cy="1753235"/>
          </a:xfrm>
          <a:prstGeom prst="rect">
            <a:avLst/>
          </a:prstGeom>
          <a:noFill/>
          <a:ln w="9525">
            <a:noFill/>
          </a:ln>
        </p:spPr>
        <p:txBody>
          <a:bodyPr wrap="square">
            <a:spAutoFit/>
          </a:bodyPr>
          <a:lstStyle/>
          <a:p>
            <a:pPr algn="l">
              <a:lnSpc>
                <a:spcPct val="150000"/>
              </a:lnSpc>
              <a:buClrTx/>
              <a:buSzTx/>
              <a:buFontTx/>
              <a:defRPr/>
            </a:pPr>
            <a:r>
              <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人的不安全行为和物的不安全状态作为事故的直接原因故然重要，然而它们只不过是背后深层原因的反映，</a:t>
            </a:r>
            <a:r>
              <a:rPr lang="zh-CN" altLang="en-US" sz="2400"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事故的根本原因是管理方面的缺陷</a:t>
            </a:r>
            <a:r>
              <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。预防事故应该从加强管理入手。</a:t>
            </a:r>
            <a:endPar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endParaRPr>
          </a:p>
        </p:txBody>
      </p:sp>
      <p:sp>
        <p:nvSpPr>
          <p:cNvPr id="7" name="文本框 6"/>
          <p:cNvSpPr txBox="1"/>
          <p:nvPr/>
        </p:nvSpPr>
        <p:spPr>
          <a:xfrm>
            <a:off x="165100" y="2757805"/>
            <a:ext cx="9664700" cy="1753235"/>
          </a:xfrm>
          <a:prstGeom prst="rect">
            <a:avLst/>
          </a:prstGeom>
          <a:noFill/>
          <a:ln w="9525">
            <a:noFill/>
          </a:ln>
        </p:spPr>
        <p:txBody>
          <a:bodyPr wrap="square">
            <a:spAutoFit/>
          </a:bodyPr>
          <a:lstStyle/>
          <a:p>
            <a:pPr algn="l">
              <a:lnSpc>
                <a:spcPct val="150000"/>
              </a:lnSpc>
              <a:buClrTx/>
              <a:buSzTx/>
              <a:buFontTx/>
              <a:defRPr/>
            </a:pPr>
            <a:endPar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endParaRPr>
          </a:p>
          <a:p>
            <a:pPr algn="l">
              <a:lnSpc>
                <a:spcPct val="150000"/>
              </a:lnSpc>
              <a:buClrTx/>
              <a:buSzTx/>
              <a:buFontTx/>
              <a:defRPr/>
            </a:pPr>
            <a:r>
              <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安全工作的核心是发挥管理机能（计划、组织、指挥、协调、控制）中的控制机能，控制人的、物的不安全因素。</a:t>
            </a:r>
            <a:endPar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endParaRPr>
          </a:p>
        </p:txBody>
      </p:sp>
      <p:sp>
        <p:nvSpPr>
          <p:cNvPr id="4" name="文本框 3"/>
          <p:cNvSpPr txBox="1"/>
          <p:nvPr/>
        </p:nvSpPr>
        <p:spPr>
          <a:xfrm>
            <a:off x="165100" y="4857750"/>
            <a:ext cx="9664700" cy="1198880"/>
          </a:xfrm>
          <a:prstGeom prst="rect">
            <a:avLst/>
          </a:prstGeom>
          <a:noFill/>
          <a:ln w="9525">
            <a:noFill/>
          </a:ln>
        </p:spPr>
        <p:txBody>
          <a:bodyPr wrap="square">
            <a:spAutoFit/>
          </a:bodyPr>
          <a:lstStyle/>
          <a:p>
            <a:pPr algn="l">
              <a:lnSpc>
                <a:spcPct val="150000"/>
              </a:lnSpc>
              <a:buClrTx/>
              <a:buSzTx/>
              <a:buFontTx/>
              <a:defRPr/>
            </a:pPr>
            <a:r>
              <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在安全管理中，企业领导者的安全方针、政策及决策占有十分重要的位置。</a:t>
            </a:r>
            <a:endPar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6" grpId="0"/>
      <p:bldP spid="7"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p:cNvSpPr txBox="1"/>
          <p:nvPr/>
        </p:nvSpPr>
        <p:spPr>
          <a:xfrm>
            <a:off x="165100" y="811848"/>
            <a:ext cx="9899650" cy="521970"/>
          </a:xfrm>
          <a:prstGeom prst="rect">
            <a:avLst/>
          </a:prstGeom>
          <a:noFill/>
        </p:spPr>
        <p:txBody>
          <a:bodyPr>
            <a:spAutoFit/>
          </a:bodyPr>
          <a:lstStyle/>
          <a:p>
            <a:pPr marR="0" algn="ctr" defTabSz="914400">
              <a:buClrTx/>
              <a:buSzTx/>
              <a:buFontTx/>
              <a:buNone/>
              <a:defRPr/>
            </a:pPr>
            <a:r>
              <a:rPr kumimoji="0" lang="zh-CN" sz="2800" kern="1200" cap="none" spc="0" normalizeH="0" baseline="0" noProof="0" dirty="0">
                <a:solidFill>
                  <a:schemeClr val="tx1">
                    <a:lumMod val="85000"/>
                    <a:lumOff val="15000"/>
                  </a:schemeClr>
                </a:solidFill>
                <a:latin typeface="微软雅黑" panose="020B0503020204020204" pitchFamily="34" charset="-122"/>
                <a:ea typeface="微软雅黑" panose="020B0503020204020204" pitchFamily="34" charset="-122"/>
                <a:cs typeface="+mn-cs"/>
              </a:rPr>
              <a:t>亚当斯的事故因果连锁</a:t>
            </a:r>
          </a:p>
        </p:txBody>
      </p:sp>
      <p:sp>
        <p:nvSpPr>
          <p:cNvPr id="36" name="矩形 35"/>
          <p:cNvSpPr/>
          <p:nvPr/>
        </p:nvSpPr>
        <p:spPr>
          <a:xfrm>
            <a:off x="119063" y="1296988"/>
            <a:ext cx="9504363"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7" name="矩形 36"/>
          <p:cNvSpPr/>
          <p:nvPr/>
        </p:nvSpPr>
        <p:spPr>
          <a:xfrm flipV="1">
            <a:off x="119063" y="1370013"/>
            <a:ext cx="936625"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668675" name="内容占位符 668674"/>
          <p:cNvSpPr>
            <a:spLocks noGrp="1"/>
          </p:cNvSpPr>
          <p:nvPr/>
        </p:nvSpPr>
        <p:spPr>
          <a:xfrm>
            <a:off x="328613" y="1828800"/>
            <a:ext cx="8434387" cy="4227513"/>
          </a:xfrm>
          <a:prstGeom prst="rect">
            <a:avLst/>
          </a:prstGeom>
          <a:noFill/>
          <a:ln w="9525">
            <a:noFill/>
          </a:ln>
        </p:spPr>
        <p:txBody>
          <a:bodyPr anchor="t"/>
          <a:lstStyle>
            <a:lvl1pPr marL="457200" lvl="0" indent="-457200" algn="l" defTabSz="914400" rtl="0" eaLnBrk="1" fontAlgn="base" latinLnBrk="0" hangingPunct="1">
              <a:lnSpc>
                <a:spcPct val="100000"/>
              </a:lnSpc>
              <a:spcBef>
                <a:spcPct val="20000"/>
              </a:spcBef>
              <a:spcAft>
                <a:spcPct val="0"/>
              </a:spcAft>
              <a:buClr>
                <a:srgbClr val="A50021"/>
              </a:buClr>
              <a:buSzPct val="75000"/>
              <a:buFont typeface="Wingdings" panose="05000000000000000000" pitchFamily="2" charset="2"/>
              <a:buChar char="n"/>
              <a:defRPr sz="3200" b="0" i="0" u="none" kern="1200" baseline="0">
                <a:solidFill>
                  <a:schemeClr val="tx1"/>
                </a:solidFill>
                <a:latin typeface="+mn-lt"/>
                <a:ea typeface="+mn-ea"/>
                <a:cs typeface="+mn-cs"/>
              </a:defRPr>
            </a:lvl1pPr>
            <a:lvl2pPr marL="1027430" lvl="1" indent="-455930" algn="l" defTabSz="914400" rtl="0" eaLnBrk="1" fontAlgn="base" latinLnBrk="0" hangingPunct="1">
              <a:lnSpc>
                <a:spcPct val="100000"/>
              </a:lnSpc>
              <a:spcBef>
                <a:spcPct val="20000"/>
              </a:spcBef>
              <a:spcAft>
                <a:spcPct val="0"/>
              </a:spcAft>
              <a:buClr>
                <a:schemeClr val="accent2"/>
              </a:buClr>
              <a:buSzPct val="75000"/>
              <a:buFont typeface="Wingdings" panose="05000000000000000000" pitchFamily="2" charset="2"/>
              <a:buChar char="n"/>
              <a:defRPr sz="2800" b="0" i="0" u="none" kern="1200" baseline="0">
                <a:solidFill>
                  <a:schemeClr val="tx1"/>
                </a:solidFill>
                <a:latin typeface="+mn-lt"/>
                <a:ea typeface="+mn-ea"/>
                <a:cs typeface="+mn-cs"/>
              </a:defRPr>
            </a:lvl2pPr>
            <a:lvl3pPr marL="1370330" lvl="2" indent="-228600" algn="l" defTabSz="914400" rtl="0" eaLnBrk="1" fontAlgn="base" latinLnBrk="0" hangingPunct="1">
              <a:lnSpc>
                <a:spcPct val="100000"/>
              </a:lnSpc>
              <a:spcBef>
                <a:spcPct val="20000"/>
              </a:spcBef>
              <a:spcAft>
                <a:spcPct val="0"/>
              </a:spcAft>
              <a:buClr>
                <a:srgbClr val="666699"/>
              </a:buClr>
              <a:buSzPct val="70000"/>
              <a:buFont typeface="Wingdings" panose="05000000000000000000" pitchFamily="2" charset="2"/>
              <a:buChar char="n"/>
              <a:defRPr sz="2400" b="0" i="0" u="none" kern="1200" baseline="0">
                <a:solidFill>
                  <a:schemeClr val="tx1"/>
                </a:solidFill>
                <a:latin typeface="+mn-lt"/>
                <a:ea typeface="+mn-ea"/>
                <a:cs typeface="+mn-cs"/>
              </a:defRPr>
            </a:lvl3pPr>
            <a:lvl4pPr marL="1713230" lvl="3" indent="-228600" algn="l" defTabSz="914400" rtl="0" eaLnBrk="1" fontAlgn="base" latinLnBrk="0" hangingPunct="1">
              <a:lnSpc>
                <a:spcPct val="100000"/>
              </a:lnSpc>
              <a:spcBef>
                <a:spcPct val="20000"/>
              </a:spcBef>
              <a:spcAft>
                <a:spcPct val="0"/>
              </a:spcAft>
              <a:buSzPct val="60000"/>
              <a:buFont typeface="Wingdings" panose="05000000000000000000" pitchFamily="2" charset="2"/>
              <a:buChar char="n"/>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000" b="0" i="0" u="none" kern="1200" baseline="0">
                <a:solidFill>
                  <a:schemeClr val="tx1"/>
                </a:solidFill>
                <a:latin typeface="+mn-lt"/>
                <a:ea typeface="+mn-ea"/>
                <a:cs typeface="+mn-cs"/>
              </a:defRPr>
            </a:lvl9pPr>
          </a:lstStyle>
          <a:p>
            <a:pPr algn="just">
              <a:buNone/>
            </a:pPr>
            <a:r>
              <a:rPr lang="en-US" altLang="zh-CN" sz="2400"/>
              <a:t>    </a:t>
            </a:r>
          </a:p>
        </p:txBody>
      </p:sp>
      <p:graphicFrame>
        <p:nvGraphicFramePr>
          <p:cNvPr id="668676" name="表格 668675"/>
          <p:cNvGraphicFramePr/>
          <p:nvPr/>
        </p:nvGraphicFramePr>
        <p:xfrm>
          <a:off x="1276985" y="1685290"/>
          <a:ext cx="8153717" cy="4749800"/>
        </p:xfrm>
        <a:graphic>
          <a:graphicData uri="http://schemas.openxmlformats.org/drawingml/2006/table">
            <a:tbl>
              <a:tblPr/>
              <a:tblGrid>
                <a:gridCol w="830580"/>
                <a:gridCol w="2114550"/>
                <a:gridCol w="2189162"/>
                <a:gridCol w="1811338"/>
                <a:gridCol w="674687"/>
                <a:gridCol w="533400"/>
              </a:tblGrid>
              <a:tr h="946150">
                <a:tc>
                  <a:txBody>
                    <a:bodyPr/>
                    <a:lstStyle>
                      <a:lvl1pPr marL="457200" lvl="0" indent="-457200" algn="l" defTabSz="914400" rtl="0" eaLnBrk="1" fontAlgn="base" latinLnBrk="0" hangingPunct="1">
                        <a:lnSpc>
                          <a:spcPct val="100000"/>
                        </a:lnSpc>
                        <a:spcBef>
                          <a:spcPct val="20000"/>
                        </a:spcBef>
                        <a:spcAft>
                          <a:spcPct val="0"/>
                        </a:spcAft>
                        <a:buClr>
                          <a:srgbClr val="A50021"/>
                        </a:buClr>
                        <a:buSzPct val="75000"/>
                        <a:buFont typeface="Wingdings" panose="05000000000000000000" pitchFamily="2" charset="2"/>
                        <a:buChar char="n"/>
                        <a:defRPr sz="2800" u="none" kern="1200" baseline="0">
                          <a:solidFill>
                            <a:schemeClr val="tx1"/>
                          </a:solidFill>
                          <a:latin typeface="Times New Roman" panose="02020603050405020304" charset="0"/>
                          <a:ea typeface="宋体" panose="02010600030101010101" pitchFamily="2" charset="-122"/>
                        </a:defRPr>
                      </a:lvl1pPr>
                      <a:lvl2pPr marL="1027430" lvl="1" indent="-455930" algn="l" defTabSz="914400" rtl="0" eaLnBrk="1" fontAlgn="base" latinLnBrk="0" hangingPunct="1">
                        <a:lnSpc>
                          <a:spcPct val="100000"/>
                        </a:lnSpc>
                        <a:spcBef>
                          <a:spcPct val="20000"/>
                        </a:spcBef>
                        <a:spcAft>
                          <a:spcPct val="0"/>
                        </a:spcAft>
                        <a:buClr>
                          <a:schemeClr val="accent2"/>
                        </a:buClr>
                        <a:buSzPct val="75000"/>
                        <a:buFont typeface="Wingdings" panose="05000000000000000000" pitchFamily="2" charset="2"/>
                        <a:buChar char="n"/>
                        <a:defRPr sz="2400" b="0" i="0" u="none" kern="1200" baseline="0">
                          <a:solidFill>
                            <a:schemeClr val="tx1"/>
                          </a:solidFill>
                          <a:latin typeface="Times New Roman" panose="02020603050405020304" charset="0"/>
                          <a:ea typeface="宋体" panose="02010600030101010101" pitchFamily="2" charset="-122"/>
                        </a:defRPr>
                      </a:lvl2pPr>
                      <a:lvl3pPr marL="1370330" lvl="2" indent="-228600" algn="l" defTabSz="914400" rtl="0" eaLnBrk="1" fontAlgn="base" latinLnBrk="0" hangingPunct="1">
                        <a:lnSpc>
                          <a:spcPct val="100000"/>
                        </a:lnSpc>
                        <a:spcBef>
                          <a:spcPct val="20000"/>
                        </a:spcBef>
                        <a:spcAft>
                          <a:spcPct val="0"/>
                        </a:spcAft>
                        <a:buClr>
                          <a:srgbClr val="666699"/>
                        </a:buClr>
                        <a:buSzPct val="70000"/>
                        <a:buFont typeface="Wingdings" panose="05000000000000000000" pitchFamily="2" charset="2"/>
                        <a:buChar char="n"/>
                        <a:defRPr sz="2000" b="0" i="0" u="none" kern="1200" baseline="0">
                          <a:solidFill>
                            <a:schemeClr val="tx1"/>
                          </a:solidFill>
                          <a:latin typeface="Times New Roman" panose="02020603050405020304" charset="0"/>
                          <a:ea typeface="宋体" panose="02010600030101010101" pitchFamily="2" charset="-122"/>
                        </a:defRPr>
                      </a:lvl3pPr>
                      <a:lvl4pPr marL="1713230" lvl="3" indent="-228600" algn="l" defTabSz="914400" rtl="0" eaLnBrk="1" fontAlgn="base" latinLnBrk="0" hangingPunct="1">
                        <a:lnSpc>
                          <a:spcPct val="100000"/>
                        </a:lnSpc>
                        <a:spcBef>
                          <a:spcPct val="20000"/>
                        </a:spcBef>
                        <a:spcAft>
                          <a:spcPct val="0"/>
                        </a:spcAft>
                        <a:buSzPct val="60000"/>
                        <a:buFont typeface="Wingdings" panose="05000000000000000000" pitchFamily="2" charset="2"/>
                        <a:buChar char="n"/>
                        <a:defRPr sz="1800" b="0" i="0" u="none" kern="1200" baseline="0">
                          <a:solidFill>
                            <a:schemeClr val="tx1"/>
                          </a:solidFill>
                          <a:latin typeface="Times New Roman" panose="020206030504050203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1800" b="0" i="0" u="none" kern="1200" baseline="0">
                          <a:solidFill>
                            <a:schemeClr val="tx1"/>
                          </a:solidFill>
                          <a:latin typeface="Times New Roman" panose="02020603050405020304" charset="0"/>
                          <a:ea typeface="宋体" panose="02010600030101010101" pitchFamily="2" charset="-122"/>
                        </a:defRPr>
                      </a:lvl5pPr>
                    </a:lstStyle>
                    <a:p>
                      <a:pPr marL="0" lvl="0" indent="0">
                        <a:buNone/>
                      </a:pPr>
                      <a:r>
                        <a:rPr lang="zh-CN" altLang="en-US" sz="2400" dirty="0">
                          <a:solidFill>
                            <a:srgbClr val="01015F"/>
                          </a:solidFill>
                        </a:rPr>
                        <a:t>管理体系 </a:t>
                      </a:r>
                      <a:endParaRPr lang="zh-CN" altLang="en-US" sz="2400">
                        <a:solidFill>
                          <a:srgbClr val="01015F"/>
                        </a:solidFill>
                      </a:endParaRPr>
                    </a:p>
                  </a:txBody>
                  <a:tcPr>
                    <a:lnL w="28575"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28575"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gridSpan="2">
                  <a:txBody>
                    <a:bodyPr/>
                    <a:lstStyle>
                      <a:lvl1pPr marL="457200" lvl="0" indent="-457200" algn="l" defTabSz="914400" rtl="0" eaLnBrk="1" fontAlgn="base" latinLnBrk="0" hangingPunct="1">
                        <a:lnSpc>
                          <a:spcPct val="100000"/>
                        </a:lnSpc>
                        <a:spcBef>
                          <a:spcPct val="20000"/>
                        </a:spcBef>
                        <a:spcAft>
                          <a:spcPct val="0"/>
                        </a:spcAft>
                        <a:buClr>
                          <a:srgbClr val="A50021"/>
                        </a:buClr>
                        <a:buSzPct val="75000"/>
                        <a:buFont typeface="Wingdings" panose="05000000000000000000" pitchFamily="2" charset="2"/>
                        <a:buChar char="n"/>
                        <a:defRPr sz="2800" u="none" kern="1200" baseline="0">
                          <a:solidFill>
                            <a:schemeClr val="tx1"/>
                          </a:solidFill>
                          <a:latin typeface="Times New Roman" panose="02020603050405020304" charset="0"/>
                          <a:ea typeface="宋体" panose="02010600030101010101" pitchFamily="2" charset="-122"/>
                        </a:defRPr>
                      </a:lvl1pPr>
                      <a:lvl2pPr marL="1027430" lvl="1" indent="-455930" algn="l" defTabSz="914400" rtl="0" eaLnBrk="1" fontAlgn="base" latinLnBrk="0" hangingPunct="1">
                        <a:lnSpc>
                          <a:spcPct val="100000"/>
                        </a:lnSpc>
                        <a:spcBef>
                          <a:spcPct val="20000"/>
                        </a:spcBef>
                        <a:spcAft>
                          <a:spcPct val="0"/>
                        </a:spcAft>
                        <a:buClr>
                          <a:schemeClr val="accent2"/>
                        </a:buClr>
                        <a:buSzPct val="75000"/>
                        <a:buFont typeface="Wingdings" panose="05000000000000000000" pitchFamily="2" charset="2"/>
                        <a:buChar char="n"/>
                        <a:defRPr sz="2400" b="0" i="0" u="none" kern="1200" baseline="0">
                          <a:solidFill>
                            <a:schemeClr val="tx1"/>
                          </a:solidFill>
                          <a:latin typeface="Times New Roman" panose="02020603050405020304" charset="0"/>
                          <a:ea typeface="宋体" panose="02010600030101010101" pitchFamily="2" charset="-122"/>
                        </a:defRPr>
                      </a:lvl2pPr>
                      <a:lvl3pPr marL="1370330" lvl="2" indent="-228600" algn="l" defTabSz="914400" rtl="0" eaLnBrk="1" fontAlgn="base" latinLnBrk="0" hangingPunct="1">
                        <a:lnSpc>
                          <a:spcPct val="100000"/>
                        </a:lnSpc>
                        <a:spcBef>
                          <a:spcPct val="20000"/>
                        </a:spcBef>
                        <a:spcAft>
                          <a:spcPct val="0"/>
                        </a:spcAft>
                        <a:buClr>
                          <a:srgbClr val="666699"/>
                        </a:buClr>
                        <a:buSzPct val="70000"/>
                        <a:buFont typeface="Wingdings" panose="05000000000000000000" pitchFamily="2" charset="2"/>
                        <a:buChar char="n"/>
                        <a:defRPr sz="2000" b="0" i="0" u="none" kern="1200" baseline="0">
                          <a:solidFill>
                            <a:schemeClr val="tx1"/>
                          </a:solidFill>
                          <a:latin typeface="Times New Roman" panose="02020603050405020304" charset="0"/>
                          <a:ea typeface="宋体" panose="02010600030101010101" pitchFamily="2" charset="-122"/>
                        </a:defRPr>
                      </a:lvl3pPr>
                      <a:lvl4pPr marL="1713230" lvl="3" indent="-228600" algn="l" defTabSz="914400" rtl="0" eaLnBrk="1" fontAlgn="base" latinLnBrk="0" hangingPunct="1">
                        <a:lnSpc>
                          <a:spcPct val="100000"/>
                        </a:lnSpc>
                        <a:spcBef>
                          <a:spcPct val="20000"/>
                        </a:spcBef>
                        <a:spcAft>
                          <a:spcPct val="0"/>
                        </a:spcAft>
                        <a:buSzPct val="60000"/>
                        <a:buFont typeface="Wingdings" panose="05000000000000000000" pitchFamily="2" charset="2"/>
                        <a:buChar char="n"/>
                        <a:defRPr sz="1800" b="0" i="0" u="none" kern="1200" baseline="0">
                          <a:solidFill>
                            <a:schemeClr val="tx1"/>
                          </a:solidFill>
                          <a:latin typeface="Times New Roman" panose="020206030504050203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1800" b="0" i="0" u="none" kern="1200" baseline="0">
                          <a:solidFill>
                            <a:schemeClr val="tx1"/>
                          </a:solidFill>
                          <a:latin typeface="Times New Roman" panose="02020603050405020304" charset="0"/>
                          <a:ea typeface="宋体" panose="02010600030101010101" pitchFamily="2" charset="-122"/>
                        </a:defRPr>
                      </a:lvl5pPr>
                    </a:lstStyle>
                    <a:p>
                      <a:pPr marL="0" lvl="0" indent="0">
                        <a:buNone/>
                      </a:pPr>
                      <a:r>
                        <a:rPr lang="en-US" altLang="zh-CN" dirty="0">
                          <a:solidFill>
                            <a:srgbClr val="01015F"/>
                          </a:solidFill>
                        </a:rPr>
                        <a:t>            </a:t>
                      </a:r>
                      <a:r>
                        <a:rPr lang="zh-CN" altLang="en-US" dirty="0">
                          <a:solidFill>
                            <a:srgbClr val="01015F"/>
                          </a:solidFill>
                        </a:rPr>
                        <a:t>管理失误</a:t>
                      </a:r>
                      <a:endParaRPr lang="zh-CN" altLang="en-US">
                        <a:solidFill>
                          <a:srgbClr val="01015F"/>
                        </a:solidFill>
                      </a:endParaRPr>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28575"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hMerge="1">
                  <a:txBody>
                    <a:bodyPr/>
                    <a:lstStyle/>
                    <a:p>
                      <a:endParaRPr lang="zh-CN"/>
                    </a:p>
                  </a:txBody>
                  <a:tcPr>
                    <a:lnR w="12700" cap="flat" cmpd="sng">
                      <a:solidFill>
                        <a:schemeClr val="tx1"/>
                      </a:solidFill>
                      <a:prstDash val="solid"/>
                      <a:miter/>
                      <a:headEnd type="none" w="med" len="med"/>
                      <a:tailEnd type="none" w="med" len="med"/>
                    </a:lnR>
                    <a:lnT w="28575"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tcPr>
                </a:tc>
                <a:tc>
                  <a:txBody>
                    <a:bodyPr/>
                    <a:lstStyle>
                      <a:lvl1pPr marL="457200" lvl="0" indent="-457200" algn="l" defTabSz="914400" rtl="0" eaLnBrk="1" fontAlgn="base" latinLnBrk="0" hangingPunct="1">
                        <a:lnSpc>
                          <a:spcPct val="100000"/>
                        </a:lnSpc>
                        <a:spcBef>
                          <a:spcPct val="20000"/>
                        </a:spcBef>
                        <a:spcAft>
                          <a:spcPct val="0"/>
                        </a:spcAft>
                        <a:buClr>
                          <a:srgbClr val="A50021"/>
                        </a:buClr>
                        <a:buSzPct val="75000"/>
                        <a:buFont typeface="Wingdings" panose="05000000000000000000" pitchFamily="2" charset="2"/>
                        <a:buChar char="n"/>
                        <a:defRPr sz="2800" u="none" kern="1200" baseline="0">
                          <a:solidFill>
                            <a:schemeClr val="tx1"/>
                          </a:solidFill>
                          <a:latin typeface="Times New Roman" panose="02020603050405020304" charset="0"/>
                          <a:ea typeface="宋体" panose="02010600030101010101" pitchFamily="2" charset="-122"/>
                        </a:defRPr>
                      </a:lvl1pPr>
                      <a:lvl2pPr marL="1027430" lvl="1" indent="-455930" algn="l" defTabSz="914400" rtl="0" eaLnBrk="1" fontAlgn="base" latinLnBrk="0" hangingPunct="1">
                        <a:lnSpc>
                          <a:spcPct val="100000"/>
                        </a:lnSpc>
                        <a:spcBef>
                          <a:spcPct val="20000"/>
                        </a:spcBef>
                        <a:spcAft>
                          <a:spcPct val="0"/>
                        </a:spcAft>
                        <a:buClr>
                          <a:schemeClr val="accent2"/>
                        </a:buClr>
                        <a:buSzPct val="75000"/>
                        <a:buFont typeface="Wingdings" panose="05000000000000000000" pitchFamily="2" charset="2"/>
                        <a:buChar char="n"/>
                        <a:defRPr sz="2400" b="0" i="0" u="none" kern="1200" baseline="0">
                          <a:solidFill>
                            <a:schemeClr val="tx1"/>
                          </a:solidFill>
                          <a:latin typeface="Times New Roman" panose="02020603050405020304" charset="0"/>
                          <a:ea typeface="宋体" panose="02010600030101010101" pitchFamily="2" charset="-122"/>
                        </a:defRPr>
                      </a:lvl2pPr>
                      <a:lvl3pPr marL="1370330" lvl="2" indent="-228600" algn="l" defTabSz="914400" rtl="0" eaLnBrk="1" fontAlgn="base" latinLnBrk="0" hangingPunct="1">
                        <a:lnSpc>
                          <a:spcPct val="100000"/>
                        </a:lnSpc>
                        <a:spcBef>
                          <a:spcPct val="20000"/>
                        </a:spcBef>
                        <a:spcAft>
                          <a:spcPct val="0"/>
                        </a:spcAft>
                        <a:buClr>
                          <a:srgbClr val="666699"/>
                        </a:buClr>
                        <a:buSzPct val="70000"/>
                        <a:buFont typeface="Wingdings" panose="05000000000000000000" pitchFamily="2" charset="2"/>
                        <a:buChar char="n"/>
                        <a:defRPr sz="2000" b="0" i="0" u="none" kern="1200" baseline="0">
                          <a:solidFill>
                            <a:schemeClr val="tx1"/>
                          </a:solidFill>
                          <a:latin typeface="Times New Roman" panose="02020603050405020304" charset="0"/>
                          <a:ea typeface="宋体" panose="02010600030101010101" pitchFamily="2" charset="-122"/>
                        </a:defRPr>
                      </a:lvl3pPr>
                      <a:lvl4pPr marL="1713230" lvl="3" indent="-228600" algn="l" defTabSz="914400" rtl="0" eaLnBrk="1" fontAlgn="base" latinLnBrk="0" hangingPunct="1">
                        <a:lnSpc>
                          <a:spcPct val="100000"/>
                        </a:lnSpc>
                        <a:spcBef>
                          <a:spcPct val="20000"/>
                        </a:spcBef>
                        <a:spcAft>
                          <a:spcPct val="0"/>
                        </a:spcAft>
                        <a:buSzPct val="60000"/>
                        <a:buFont typeface="Wingdings" panose="05000000000000000000" pitchFamily="2" charset="2"/>
                        <a:buChar char="n"/>
                        <a:defRPr sz="1800" b="0" i="0" u="none" kern="1200" baseline="0">
                          <a:solidFill>
                            <a:schemeClr val="tx1"/>
                          </a:solidFill>
                          <a:latin typeface="Times New Roman" panose="020206030504050203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1800" b="0" i="0" u="none" kern="1200" baseline="0">
                          <a:solidFill>
                            <a:schemeClr val="tx1"/>
                          </a:solidFill>
                          <a:latin typeface="Times New Roman" panose="02020603050405020304" charset="0"/>
                          <a:ea typeface="宋体" panose="02010600030101010101" pitchFamily="2" charset="-122"/>
                        </a:defRPr>
                      </a:lvl5pPr>
                    </a:lstStyle>
                    <a:p>
                      <a:pPr marL="0" lvl="0" indent="0">
                        <a:buNone/>
                      </a:pPr>
                      <a:r>
                        <a:rPr lang="zh-CN" altLang="en-US" dirty="0">
                          <a:solidFill>
                            <a:srgbClr val="01015F"/>
                          </a:solidFill>
                        </a:rPr>
                        <a:t>现场失误</a:t>
                      </a:r>
                      <a:endParaRPr lang="zh-CN" altLang="en-US">
                        <a:solidFill>
                          <a:srgbClr val="01015F"/>
                        </a:solidFill>
                      </a:endParaRPr>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28575"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rowSpan="2">
                  <a:txBody>
                    <a:bodyPr/>
                    <a:lstStyle>
                      <a:lvl1pPr marL="457200" lvl="0" indent="-457200" algn="l" defTabSz="914400" rtl="0" eaLnBrk="1" fontAlgn="base" latinLnBrk="0" hangingPunct="1">
                        <a:lnSpc>
                          <a:spcPct val="100000"/>
                        </a:lnSpc>
                        <a:spcBef>
                          <a:spcPct val="20000"/>
                        </a:spcBef>
                        <a:spcAft>
                          <a:spcPct val="0"/>
                        </a:spcAft>
                        <a:buClr>
                          <a:srgbClr val="A50021"/>
                        </a:buClr>
                        <a:buSzPct val="75000"/>
                        <a:buFont typeface="Wingdings" panose="05000000000000000000" pitchFamily="2" charset="2"/>
                        <a:buChar char="n"/>
                        <a:defRPr sz="2800" u="none" kern="1200" baseline="0">
                          <a:solidFill>
                            <a:schemeClr val="tx1"/>
                          </a:solidFill>
                          <a:latin typeface="Times New Roman" panose="02020603050405020304" charset="0"/>
                          <a:ea typeface="宋体" panose="02010600030101010101" pitchFamily="2" charset="-122"/>
                        </a:defRPr>
                      </a:lvl1pPr>
                      <a:lvl2pPr marL="1027430" lvl="1" indent="-455930" algn="l" defTabSz="914400" rtl="0" eaLnBrk="1" fontAlgn="base" latinLnBrk="0" hangingPunct="1">
                        <a:lnSpc>
                          <a:spcPct val="100000"/>
                        </a:lnSpc>
                        <a:spcBef>
                          <a:spcPct val="20000"/>
                        </a:spcBef>
                        <a:spcAft>
                          <a:spcPct val="0"/>
                        </a:spcAft>
                        <a:buClr>
                          <a:schemeClr val="accent2"/>
                        </a:buClr>
                        <a:buSzPct val="75000"/>
                        <a:buFont typeface="Wingdings" panose="05000000000000000000" pitchFamily="2" charset="2"/>
                        <a:buChar char="n"/>
                        <a:defRPr sz="2400" b="0" i="0" u="none" kern="1200" baseline="0">
                          <a:solidFill>
                            <a:schemeClr val="tx1"/>
                          </a:solidFill>
                          <a:latin typeface="Times New Roman" panose="02020603050405020304" charset="0"/>
                          <a:ea typeface="宋体" panose="02010600030101010101" pitchFamily="2" charset="-122"/>
                        </a:defRPr>
                      </a:lvl2pPr>
                      <a:lvl3pPr marL="1370330" lvl="2" indent="-228600" algn="l" defTabSz="914400" rtl="0" eaLnBrk="1" fontAlgn="base" latinLnBrk="0" hangingPunct="1">
                        <a:lnSpc>
                          <a:spcPct val="100000"/>
                        </a:lnSpc>
                        <a:spcBef>
                          <a:spcPct val="20000"/>
                        </a:spcBef>
                        <a:spcAft>
                          <a:spcPct val="0"/>
                        </a:spcAft>
                        <a:buClr>
                          <a:srgbClr val="666699"/>
                        </a:buClr>
                        <a:buSzPct val="70000"/>
                        <a:buFont typeface="Wingdings" panose="05000000000000000000" pitchFamily="2" charset="2"/>
                        <a:buChar char="n"/>
                        <a:defRPr sz="2000" b="0" i="0" u="none" kern="1200" baseline="0">
                          <a:solidFill>
                            <a:schemeClr val="tx1"/>
                          </a:solidFill>
                          <a:latin typeface="Times New Roman" panose="02020603050405020304" charset="0"/>
                          <a:ea typeface="宋体" panose="02010600030101010101" pitchFamily="2" charset="-122"/>
                        </a:defRPr>
                      </a:lvl3pPr>
                      <a:lvl4pPr marL="1713230" lvl="3" indent="-228600" algn="l" defTabSz="914400" rtl="0" eaLnBrk="1" fontAlgn="base" latinLnBrk="0" hangingPunct="1">
                        <a:lnSpc>
                          <a:spcPct val="100000"/>
                        </a:lnSpc>
                        <a:spcBef>
                          <a:spcPct val="20000"/>
                        </a:spcBef>
                        <a:spcAft>
                          <a:spcPct val="0"/>
                        </a:spcAft>
                        <a:buSzPct val="60000"/>
                        <a:buFont typeface="Wingdings" panose="05000000000000000000" pitchFamily="2" charset="2"/>
                        <a:buChar char="n"/>
                        <a:defRPr sz="1800" b="0" i="0" u="none" kern="1200" baseline="0">
                          <a:solidFill>
                            <a:schemeClr val="tx1"/>
                          </a:solidFill>
                          <a:latin typeface="Times New Roman" panose="020206030504050203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1800" b="0" i="0" u="none" kern="1200" baseline="0">
                          <a:solidFill>
                            <a:schemeClr val="tx1"/>
                          </a:solidFill>
                          <a:latin typeface="Times New Roman" panose="02020603050405020304" charset="0"/>
                          <a:ea typeface="宋体" panose="02010600030101010101" pitchFamily="2" charset="-122"/>
                        </a:defRPr>
                      </a:lvl5pPr>
                    </a:lstStyle>
                    <a:p>
                      <a:pPr marL="0" lvl="0" indent="0">
                        <a:buNone/>
                      </a:pPr>
                      <a:endParaRPr lang="en-US" altLang="zh-CN">
                        <a:solidFill>
                          <a:srgbClr val="01015F"/>
                        </a:solidFill>
                      </a:endParaRPr>
                    </a:p>
                    <a:p>
                      <a:pPr marL="0" lvl="0" indent="0">
                        <a:buNone/>
                      </a:pPr>
                      <a:endParaRPr lang="en-US" altLang="zh-CN">
                        <a:solidFill>
                          <a:srgbClr val="01015F"/>
                        </a:solidFill>
                      </a:endParaRPr>
                    </a:p>
                    <a:p>
                      <a:pPr marL="0" lvl="0" indent="0">
                        <a:buNone/>
                      </a:pPr>
                      <a:r>
                        <a:rPr lang="zh-CN" altLang="en-US" dirty="0">
                          <a:solidFill>
                            <a:srgbClr val="01015F"/>
                          </a:solidFill>
                        </a:rPr>
                        <a:t>事</a:t>
                      </a:r>
                    </a:p>
                    <a:p>
                      <a:pPr marL="0" lvl="0" indent="0">
                        <a:buNone/>
                      </a:pPr>
                      <a:endParaRPr lang="zh-CN" altLang="en-US" dirty="0">
                        <a:solidFill>
                          <a:srgbClr val="01015F"/>
                        </a:solidFill>
                      </a:endParaRPr>
                    </a:p>
                    <a:p>
                      <a:pPr marL="0" lvl="0" indent="0">
                        <a:buNone/>
                      </a:pPr>
                      <a:endParaRPr lang="zh-CN" altLang="en-US" dirty="0">
                        <a:solidFill>
                          <a:srgbClr val="01015F"/>
                        </a:solidFill>
                      </a:endParaRPr>
                    </a:p>
                    <a:p>
                      <a:pPr marL="0" lvl="0" indent="0">
                        <a:buNone/>
                      </a:pPr>
                      <a:r>
                        <a:rPr lang="zh-CN" altLang="en-US" dirty="0">
                          <a:solidFill>
                            <a:srgbClr val="01015F"/>
                          </a:solidFill>
                        </a:rPr>
                        <a:t>故</a:t>
                      </a:r>
                      <a:endParaRPr lang="zh-CN" altLang="en-US">
                        <a:solidFill>
                          <a:srgbClr val="01015F"/>
                        </a:solidFill>
                      </a:endParaRPr>
                    </a:p>
                    <a:p>
                      <a:pPr marL="0" lvl="0" indent="0">
                        <a:buNone/>
                      </a:pPr>
                      <a:endParaRPr lang="zh-CN" altLang="en-US">
                        <a:solidFill>
                          <a:srgbClr val="01015F"/>
                        </a:solidFill>
                      </a:endParaRPr>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28575" cap="flat" cmpd="sng">
                      <a:solidFill>
                        <a:schemeClr val="tx1"/>
                      </a:solidFill>
                      <a:prstDash val="solid"/>
                      <a:miter/>
                      <a:headEnd type="none" w="med" len="med"/>
                      <a:tailEnd type="none" w="med" len="med"/>
                    </a:lnT>
                    <a:lnB w="28575" cap="flat" cmpd="sng">
                      <a:solidFill>
                        <a:schemeClr val="tx1"/>
                      </a:solidFill>
                      <a:prstDash val="solid"/>
                      <a:miter/>
                      <a:headEnd type="none" w="med" len="med"/>
                      <a:tailEnd type="none" w="med" len="med"/>
                    </a:lnB>
                    <a:lnTlToBr>
                      <a:noFill/>
                    </a:lnTlToBr>
                    <a:lnBlToTr>
                      <a:noFill/>
                    </a:lnBlToTr>
                    <a:noFill/>
                  </a:tcPr>
                </a:tc>
                <a:tc rowSpan="2">
                  <a:txBody>
                    <a:bodyPr/>
                    <a:lstStyle>
                      <a:lvl1pPr marL="457200" lvl="0" indent="-457200" algn="l" defTabSz="914400" rtl="0" eaLnBrk="1" fontAlgn="base" latinLnBrk="0" hangingPunct="1">
                        <a:lnSpc>
                          <a:spcPct val="100000"/>
                        </a:lnSpc>
                        <a:spcBef>
                          <a:spcPct val="20000"/>
                        </a:spcBef>
                        <a:spcAft>
                          <a:spcPct val="0"/>
                        </a:spcAft>
                        <a:buClr>
                          <a:srgbClr val="A50021"/>
                        </a:buClr>
                        <a:buSzPct val="75000"/>
                        <a:buFont typeface="Wingdings" panose="05000000000000000000" pitchFamily="2" charset="2"/>
                        <a:buChar char="n"/>
                        <a:defRPr sz="2800" u="none" kern="1200" baseline="0">
                          <a:solidFill>
                            <a:schemeClr val="tx1"/>
                          </a:solidFill>
                          <a:latin typeface="Times New Roman" panose="02020603050405020304" charset="0"/>
                          <a:ea typeface="宋体" panose="02010600030101010101" pitchFamily="2" charset="-122"/>
                        </a:defRPr>
                      </a:lvl1pPr>
                      <a:lvl2pPr marL="1027430" lvl="1" indent="-455930" algn="l" defTabSz="914400" rtl="0" eaLnBrk="1" fontAlgn="base" latinLnBrk="0" hangingPunct="1">
                        <a:lnSpc>
                          <a:spcPct val="100000"/>
                        </a:lnSpc>
                        <a:spcBef>
                          <a:spcPct val="20000"/>
                        </a:spcBef>
                        <a:spcAft>
                          <a:spcPct val="0"/>
                        </a:spcAft>
                        <a:buClr>
                          <a:schemeClr val="accent2"/>
                        </a:buClr>
                        <a:buSzPct val="75000"/>
                        <a:buFont typeface="Wingdings" panose="05000000000000000000" pitchFamily="2" charset="2"/>
                        <a:buChar char="n"/>
                        <a:defRPr sz="2400" b="0" i="0" u="none" kern="1200" baseline="0">
                          <a:solidFill>
                            <a:schemeClr val="tx1"/>
                          </a:solidFill>
                          <a:latin typeface="Times New Roman" panose="02020603050405020304" charset="0"/>
                          <a:ea typeface="宋体" panose="02010600030101010101" pitchFamily="2" charset="-122"/>
                        </a:defRPr>
                      </a:lvl2pPr>
                      <a:lvl3pPr marL="1370330" lvl="2" indent="-228600" algn="l" defTabSz="914400" rtl="0" eaLnBrk="1" fontAlgn="base" latinLnBrk="0" hangingPunct="1">
                        <a:lnSpc>
                          <a:spcPct val="100000"/>
                        </a:lnSpc>
                        <a:spcBef>
                          <a:spcPct val="20000"/>
                        </a:spcBef>
                        <a:spcAft>
                          <a:spcPct val="0"/>
                        </a:spcAft>
                        <a:buClr>
                          <a:srgbClr val="666699"/>
                        </a:buClr>
                        <a:buSzPct val="70000"/>
                        <a:buFont typeface="Wingdings" panose="05000000000000000000" pitchFamily="2" charset="2"/>
                        <a:buChar char="n"/>
                        <a:defRPr sz="2000" b="0" i="0" u="none" kern="1200" baseline="0">
                          <a:solidFill>
                            <a:schemeClr val="tx1"/>
                          </a:solidFill>
                          <a:latin typeface="Times New Roman" panose="02020603050405020304" charset="0"/>
                          <a:ea typeface="宋体" panose="02010600030101010101" pitchFamily="2" charset="-122"/>
                        </a:defRPr>
                      </a:lvl3pPr>
                      <a:lvl4pPr marL="1713230" lvl="3" indent="-228600" algn="l" defTabSz="914400" rtl="0" eaLnBrk="1" fontAlgn="base" latinLnBrk="0" hangingPunct="1">
                        <a:lnSpc>
                          <a:spcPct val="100000"/>
                        </a:lnSpc>
                        <a:spcBef>
                          <a:spcPct val="20000"/>
                        </a:spcBef>
                        <a:spcAft>
                          <a:spcPct val="0"/>
                        </a:spcAft>
                        <a:buSzPct val="60000"/>
                        <a:buFont typeface="Wingdings" panose="05000000000000000000" pitchFamily="2" charset="2"/>
                        <a:buChar char="n"/>
                        <a:defRPr sz="1800" b="0" i="0" u="none" kern="1200" baseline="0">
                          <a:solidFill>
                            <a:schemeClr val="tx1"/>
                          </a:solidFill>
                          <a:latin typeface="Times New Roman" panose="020206030504050203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1800" b="0" i="0" u="none" kern="1200" baseline="0">
                          <a:solidFill>
                            <a:schemeClr val="tx1"/>
                          </a:solidFill>
                          <a:latin typeface="Times New Roman" panose="02020603050405020304" charset="0"/>
                          <a:ea typeface="宋体" panose="02010600030101010101" pitchFamily="2" charset="-122"/>
                        </a:defRPr>
                      </a:lvl5pPr>
                    </a:lstStyle>
                    <a:p>
                      <a:pPr marL="0" lvl="0" indent="0">
                        <a:buNone/>
                      </a:pPr>
                      <a:endParaRPr lang="en-US" altLang="zh-CN">
                        <a:solidFill>
                          <a:srgbClr val="01015F"/>
                        </a:solidFill>
                      </a:endParaRPr>
                    </a:p>
                    <a:p>
                      <a:pPr marL="0" lvl="0" indent="0">
                        <a:buNone/>
                      </a:pPr>
                      <a:r>
                        <a:rPr lang="zh-CN" altLang="en-US" dirty="0">
                          <a:solidFill>
                            <a:srgbClr val="01015F"/>
                          </a:solidFill>
                        </a:rPr>
                        <a:t>伤害</a:t>
                      </a:r>
                    </a:p>
                    <a:p>
                      <a:pPr marL="0" lvl="0" indent="0">
                        <a:buNone/>
                      </a:pPr>
                      <a:endParaRPr lang="zh-CN" altLang="en-US" dirty="0">
                        <a:solidFill>
                          <a:srgbClr val="01015F"/>
                        </a:solidFill>
                      </a:endParaRPr>
                    </a:p>
                    <a:p>
                      <a:pPr marL="0" lvl="0" indent="0">
                        <a:buNone/>
                      </a:pPr>
                      <a:endParaRPr lang="zh-CN" altLang="en-US" dirty="0">
                        <a:solidFill>
                          <a:srgbClr val="01015F"/>
                        </a:solidFill>
                      </a:endParaRPr>
                    </a:p>
                    <a:p>
                      <a:pPr marL="0" lvl="0" indent="0">
                        <a:buNone/>
                      </a:pPr>
                      <a:r>
                        <a:rPr lang="zh-CN" altLang="en-US" dirty="0">
                          <a:solidFill>
                            <a:srgbClr val="01015F"/>
                          </a:solidFill>
                        </a:rPr>
                        <a:t>损坏</a:t>
                      </a:r>
                      <a:endParaRPr lang="zh-CN" altLang="en-US">
                        <a:solidFill>
                          <a:srgbClr val="01015F"/>
                        </a:solidFill>
                      </a:endParaRPr>
                    </a:p>
                  </a:txBody>
                  <a:tcPr>
                    <a:lnL w="12700"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28575" cap="flat" cmpd="sng">
                      <a:solidFill>
                        <a:schemeClr val="tx1"/>
                      </a:solidFill>
                      <a:prstDash val="solid"/>
                      <a:miter/>
                      <a:headEnd type="none" w="med" len="med"/>
                      <a:tailEnd type="none" w="med" len="med"/>
                    </a:lnT>
                    <a:lnB w="28575" cap="flat" cmpd="sng">
                      <a:solidFill>
                        <a:schemeClr val="tx1"/>
                      </a:solidFill>
                      <a:prstDash val="solid"/>
                      <a:miter/>
                      <a:headEnd type="none" w="med" len="med"/>
                      <a:tailEnd type="none" w="med" len="med"/>
                    </a:lnB>
                    <a:lnTlToBr>
                      <a:noFill/>
                    </a:lnTlToBr>
                    <a:lnBlToTr>
                      <a:noFill/>
                    </a:lnBlToTr>
                    <a:noFill/>
                  </a:tcPr>
                </a:tc>
              </a:tr>
              <a:tr h="3803650">
                <a:tc>
                  <a:txBody>
                    <a:bodyPr/>
                    <a:lstStyle>
                      <a:lvl1pPr marL="457200" lvl="0" indent="-457200" algn="l" defTabSz="914400" rtl="0" eaLnBrk="1" fontAlgn="base" latinLnBrk="0" hangingPunct="1">
                        <a:lnSpc>
                          <a:spcPct val="100000"/>
                        </a:lnSpc>
                        <a:spcBef>
                          <a:spcPct val="20000"/>
                        </a:spcBef>
                        <a:spcAft>
                          <a:spcPct val="0"/>
                        </a:spcAft>
                        <a:buClr>
                          <a:srgbClr val="A50021"/>
                        </a:buClr>
                        <a:buSzPct val="75000"/>
                        <a:buFont typeface="Wingdings" panose="05000000000000000000" pitchFamily="2" charset="2"/>
                        <a:buChar char="n"/>
                        <a:defRPr sz="2800" u="none" kern="1200" baseline="0">
                          <a:solidFill>
                            <a:schemeClr val="tx1"/>
                          </a:solidFill>
                          <a:latin typeface="Times New Roman" panose="02020603050405020304" charset="0"/>
                          <a:ea typeface="宋体" panose="02010600030101010101" pitchFamily="2" charset="-122"/>
                        </a:defRPr>
                      </a:lvl1pPr>
                      <a:lvl2pPr marL="1027430" lvl="1" indent="-455930" algn="l" defTabSz="914400" rtl="0" eaLnBrk="1" fontAlgn="base" latinLnBrk="0" hangingPunct="1">
                        <a:lnSpc>
                          <a:spcPct val="100000"/>
                        </a:lnSpc>
                        <a:spcBef>
                          <a:spcPct val="20000"/>
                        </a:spcBef>
                        <a:spcAft>
                          <a:spcPct val="0"/>
                        </a:spcAft>
                        <a:buClr>
                          <a:schemeClr val="accent2"/>
                        </a:buClr>
                        <a:buSzPct val="75000"/>
                        <a:buFont typeface="Wingdings" panose="05000000000000000000" pitchFamily="2" charset="2"/>
                        <a:buChar char="n"/>
                        <a:defRPr sz="2400" b="0" i="0" u="none" kern="1200" baseline="0">
                          <a:solidFill>
                            <a:schemeClr val="tx1"/>
                          </a:solidFill>
                          <a:latin typeface="Times New Roman" panose="02020603050405020304" charset="0"/>
                          <a:ea typeface="宋体" panose="02010600030101010101" pitchFamily="2" charset="-122"/>
                        </a:defRPr>
                      </a:lvl2pPr>
                      <a:lvl3pPr marL="1370330" lvl="2" indent="-228600" algn="l" defTabSz="914400" rtl="0" eaLnBrk="1" fontAlgn="base" latinLnBrk="0" hangingPunct="1">
                        <a:lnSpc>
                          <a:spcPct val="100000"/>
                        </a:lnSpc>
                        <a:spcBef>
                          <a:spcPct val="20000"/>
                        </a:spcBef>
                        <a:spcAft>
                          <a:spcPct val="0"/>
                        </a:spcAft>
                        <a:buClr>
                          <a:srgbClr val="666699"/>
                        </a:buClr>
                        <a:buSzPct val="70000"/>
                        <a:buFont typeface="Wingdings" panose="05000000000000000000" pitchFamily="2" charset="2"/>
                        <a:buChar char="n"/>
                        <a:defRPr sz="2000" b="0" i="0" u="none" kern="1200" baseline="0">
                          <a:solidFill>
                            <a:schemeClr val="tx1"/>
                          </a:solidFill>
                          <a:latin typeface="Times New Roman" panose="02020603050405020304" charset="0"/>
                          <a:ea typeface="宋体" panose="02010600030101010101" pitchFamily="2" charset="-122"/>
                        </a:defRPr>
                      </a:lvl3pPr>
                      <a:lvl4pPr marL="1713230" lvl="3" indent="-228600" algn="l" defTabSz="914400" rtl="0" eaLnBrk="1" fontAlgn="base" latinLnBrk="0" hangingPunct="1">
                        <a:lnSpc>
                          <a:spcPct val="100000"/>
                        </a:lnSpc>
                        <a:spcBef>
                          <a:spcPct val="20000"/>
                        </a:spcBef>
                        <a:spcAft>
                          <a:spcPct val="0"/>
                        </a:spcAft>
                        <a:buSzPct val="60000"/>
                        <a:buFont typeface="Wingdings" panose="05000000000000000000" pitchFamily="2" charset="2"/>
                        <a:buChar char="n"/>
                        <a:defRPr sz="1800" b="0" i="0" u="none" kern="1200" baseline="0">
                          <a:solidFill>
                            <a:schemeClr val="tx1"/>
                          </a:solidFill>
                          <a:latin typeface="Times New Roman" panose="020206030504050203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1800" b="0" i="0" u="none" kern="1200" baseline="0">
                          <a:solidFill>
                            <a:schemeClr val="tx1"/>
                          </a:solidFill>
                          <a:latin typeface="Times New Roman" panose="02020603050405020304" charset="0"/>
                          <a:ea typeface="宋体" panose="02010600030101010101" pitchFamily="2" charset="-122"/>
                        </a:defRPr>
                      </a:lvl5pPr>
                    </a:lstStyle>
                    <a:p>
                      <a:pPr marL="0" lvl="0" indent="0">
                        <a:buNone/>
                      </a:pPr>
                      <a:endParaRPr lang="en-US" altLang="zh-CN">
                        <a:solidFill>
                          <a:srgbClr val="01015F"/>
                        </a:solidFill>
                      </a:endParaRPr>
                    </a:p>
                    <a:p>
                      <a:pPr marL="0" lvl="0" indent="0">
                        <a:buNone/>
                      </a:pPr>
                      <a:r>
                        <a:rPr lang="zh-CN" altLang="en-US" sz="2400" dirty="0">
                          <a:solidFill>
                            <a:srgbClr val="01015F"/>
                          </a:solidFill>
                        </a:rPr>
                        <a:t>目标</a:t>
                      </a:r>
                    </a:p>
                    <a:p>
                      <a:pPr marL="0" lvl="0" indent="0">
                        <a:buNone/>
                      </a:pPr>
                      <a:endParaRPr lang="zh-CN" altLang="en-US" sz="2400" dirty="0">
                        <a:solidFill>
                          <a:srgbClr val="01015F"/>
                        </a:solidFill>
                      </a:endParaRPr>
                    </a:p>
                    <a:p>
                      <a:pPr marL="0" lvl="0" indent="0">
                        <a:buNone/>
                      </a:pPr>
                      <a:r>
                        <a:rPr lang="zh-CN" altLang="en-US" sz="2400" dirty="0">
                          <a:solidFill>
                            <a:srgbClr val="01015F"/>
                          </a:solidFill>
                        </a:rPr>
                        <a:t>组织</a:t>
                      </a:r>
                    </a:p>
                    <a:p>
                      <a:pPr marL="0" lvl="0" indent="0">
                        <a:buNone/>
                      </a:pPr>
                      <a:endParaRPr lang="zh-CN" altLang="en-US" sz="2400" dirty="0">
                        <a:solidFill>
                          <a:srgbClr val="01015F"/>
                        </a:solidFill>
                      </a:endParaRPr>
                    </a:p>
                    <a:p>
                      <a:pPr marL="0" lvl="0" indent="0">
                        <a:buNone/>
                      </a:pPr>
                      <a:r>
                        <a:rPr lang="zh-CN" altLang="en-US" sz="2400" dirty="0">
                          <a:solidFill>
                            <a:srgbClr val="01015F"/>
                          </a:solidFill>
                        </a:rPr>
                        <a:t>机能 </a:t>
                      </a:r>
                      <a:endParaRPr lang="zh-CN" altLang="en-US" sz="2400">
                        <a:solidFill>
                          <a:srgbClr val="01015F"/>
                        </a:solidFill>
                      </a:endParaRPr>
                    </a:p>
                  </a:txBody>
                  <a:tcPr>
                    <a:lnL w="28575"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28575" cap="flat" cmpd="sng">
                      <a:solidFill>
                        <a:schemeClr val="tx1"/>
                      </a:solidFill>
                      <a:prstDash val="solid"/>
                      <a:miter/>
                      <a:headEnd type="none" w="med" len="med"/>
                      <a:tailEnd type="none" w="med" len="med"/>
                    </a:lnB>
                    <a:lnTlToBr>
                      <a:noFill/>
                    </a:lnTlToBr>
                    <a:lnBlToTr>
                      <a:noFill/>
                    </a:lnBlToTr>
                    <a:noFill/>
                  </a:tcPr>
                </a:tc>
                <a:tc>
                  <a:txBody>
                    <a:bodyPr/>
                    <a:lstStyle>
                      <a:lvl1pPr marL="457200" lvl="0" indent="-457200" algn="l" defTabSz="914400" rtl="0" eaLnBrk="1" fontAlgn="base" latinLnBrk="0" hangingPunct="1">
                        <a:lnSpc>
                          <a:spcPct val="100000"/>
                        </a:lnSpc>
                        <a:spcBef>
                          <a:spcPct val="20000"/>
                        </a:spcBef>
                        <a:spcAft>
                          <a:spcPct val="0"/>
                        </a:spcAft>
                        <a:buClr>
                          <a:srgbClr val="A50021"/>
                        </a:buClr>
                        <a:buSzPct val="75000"/>
                        <a:buFont typeface="Wingdings" panose="05000000000000000000" pitchFamily="2" charset="2"/>
                        <a:buChar char="n"/>
                        <a:defRPr sz="2800" u="none" kern="1200" baseline="0">
                          <a:solidFill>
                            <a:schemeClr val="tx1"/>
                          </a:solidFill>
                          <a:latin typeface="Times New Roman" panose="02020603050405020304" charset="0"/>
                          <a:ea typeface="宋体" panose="02010600030101010101" pitchFamily="2" charset="-122"/>
                        </a:defRPr>
                      </a:lvl1pPr>
                      <a:lvl2pPr marL="1027430" lvl="1" indent="-455930" algn="l" defTabSz="914400" rtl="0" eaLnBrk="1" fontAlgn="base" latinLnBrk="0" hangingPunct="1">
                        <a:lnSpc>
                          <a:spcPct val="100000"/>
                        </a:lnSpc>
                        <a:spcBef>
                          <a:spcPct val="20000"/>
                        </a:spcBef>
                        <a:spcAft>
                          <a:spcPct val="0"/>
                        </a:spcAft>
                        <a:buClr>
                          <a:schemeClr val="accent2"/>
                        </a:buClr>
                        <a:buSzPct val="75000"/>
                        <a:buFont typeface="Wingdings" panose="05000000000000000000" pitchFamily="2" charset="2"/>
                        <a:buChar char="n"/>
                        <a:defRPr sz="2400" b="0" i="0" u="none" kern="1200" baseline="0">
                          <a:solidFill>
                            <a:schemeClr val="tx1"/>
                          </a:solidFill>
                          <a:latin typeface="Times New Roman" panose="02020603050405020304" charset="0"/>
                          <a:ea typeface="宋体" panose="02010600030101010101" pitchFamily="2" charset="-122"/>
                        </a:defRPr>
                      </a:lvl2pPr>
                      <a:lvl3pPr marL="1370330" lvl="2" indent="-228600" algn="l" defTabSz="914400" rtl="0" eaLnBrk="1" fontAlgn="base" latinLnBrk="0" hangingPunct="1">
                        <a:lnSpc>
                          <a:spcPct val="100000"/>
                        </a:lnSpc>
                        <a:spcBef>
                          <a:spcPct val="20000"/>
                        </a:spcBef>
                        <a:spcAft>
                          <a:spcPct val="0"/>
                        </a:spcAft>
                        <a:buClr>
                          <a:srgbClr val="666699"/>
                        </a:buClr>
                        <a:buSzPct val="70000"/>
                        <a:buFont typeface="Wingdings" panose="05000000000000000000" pitchFamily="2" charset="2"/>
                        <a:buChar char="n"/>
                        <a:defRPr sz="2000" b="0" i="0" u="none" kern="1200" baseline="0">
                          <a:solidFill>
                            <a:schemeClr val="tx1"/>
                          </a:solidFill>
                          <a:latin typeface="Times New Roman" panose="02020603050405020304" charset="0"/>
                          <a:ea typeface="宋体" panose="02010600030101010101" pitchFamily="2" charset="-122"/>
                        </a:defRPr>
                      </a:lvl3pPr>
                      <a:lvl4pPr marL="1713230" lvl="3" indent="-228600" algn="l" defTabSz="914400" rtl="0" eaLnBrk="1" fontAlgn="base" latinLnBrk="0" hangingPunct="1">
                        <a:lnSpc>
                          <a:spcPct val="100000"/>
                        </a:lnSpc>
                        <a:spcBef>
                          <a:spcPct val="20000"/>
                        </a:spcBef>
                        <a:spcAft>
                          <a:spcPct val="0"/>
                        </a:spcAft>
                        <a:buSzPct val="60000"/>
                        <a:buFont typeface="Wingdings" panose="05000000000000000000" pitchFamily="2" charset="2"/>
                        <a:buChar char="n"/>
                        <a:defRPr sz="1800" b="0" i="0" u="none" kern="1200" baseline="0">
                          <a:solidFill>
                            <a:schemeClr val="tx1"/>
                          </a:solidFill>
                          <a:latin typeface="Times New Roman" panose="020206030504050203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1800" b="0" i="0" u="none" kern="1200" baseline="0">
                          <a:solidFill>
                            <a:schemeClr val="tx1"/>
                          </a:solidFill>
                          <a:latin typeface="Times New Roman" panose="02020603050405020304" charset="0"/>
                          <a:ea typeface="宋体" panose="02010600030101010101" pitchFamily="2" charset="-122"/>
                        </a:defRPr>
                      </a:lvl5pPr>
                    </a:lstStyle>
                    <a:p>
                      <a:pPr marL="0" lvl="0" indent="0">
                        <a:buNone/>
                      </a:pPr>
                      <a:r>
                        <a:rPr lang="zh-CN" altLang="en-US" sz="2000" dirty="0">
                          <a:solidFill>
                            <a:srgbClr val="01015F"/>
                          </a:solidFill>
                        </a:rPr>
                        <a:t>领导者决策错误或没做决策</a:t>
                      </a:r>
                    </a:p>
                    <a:p>
                      <a:pPr marL="0" lvl="0" indent="0">
                        <a:buNone/>
                      </a:pPr>
                      <a:r>
                        <a:rPr lang="zh-CN" altLang="en-US" sz="2000" dirty="0">
                          <a:solidFill>
                            <a:srgbClr val="01015F"/>
                          </a:solidFill>
                        </a:rPr>
                        <a:t>         政策</a:t>
                      </a:r>
                    </a:p>
                    <a:p>
                      <a:pPr marL="0" lvl="0" indent="0">
                        <a:buNone/>
                      </a:pPr>
                      <a:r>
                        <a:rPr lang="zh-CN" altLang="en-US" sz="2000" dirty="0">
                          <a:solidFill>
                            <a:srgbClr val="01015F"/>
                          </a:solidFill>
                        </a:rPr>
                        <a:t>         目标</a:t>
                      </a:r>
                    </a:p>
                    <a:p>
                      <a:pPr marL="0" lvl="0" indent="0">
                        <a:buNone/>
                      </a:pPr>
                      <a:r>
                        <a:rPr lang="zh-CN" altLang="en-US" sz="2000" dirty="0">
                          <a:solidFill>
                            <a:srgbClr val="01015F"/>
                          </a:solidFill>
                        </a:rPr>
                        <a:t>         权威</a:t>
                      </a:r>
                    </a:p>
                    <a:p>
                      <a:pPr marL="0" lvl="0" indent="0">
                        <a:buNone/>
                      </a:pPr>
                      <a:r>
                        <a:rPr lang="zh-CN" altLang="en-US" sz="2000" dirty="0">
                          <a:solidFill>
                            <a:srgbClr val="01015F"/>
                          </a:solidFill>
                        </a:rPr>
                        <a:t>         责任</a:t>
                      </a:r>
                    </a:p>
                    <a:p>
                      <a:pPr marL="0" lvl="0" indent="0">
                        <a:buNone/>
                      </a:pPr>
                      <a:r>
                        <a:rPr lang="zh-CN" altLang="en-US" sz="2000" dirty="0">
                          <a:solidFill>
                            <a:srgbClr val="01015F"/>
                          </a:solidFill>
                        </a:rPr>
                        <a:t>         职责</a:t>
                      </a:r>
                    </a:p>
                    <a:p>
                      <a:pPr marL="0" lvl="0" indent="0">
                        <a:buNone/>
                      </a:pPr>
                      <a:r>
                        <a:rPr lang="zh-CN" altLang="en-US" sz="2000" dirty="0">
                          <a:solidFill>
                            <a:srgbClr val="01015F"/>
                          </a:solidFill>
                        </a:rPr>
                        <a:t>      注意范围</a:t>
                      </a:r>
                    </a:p>
                    <a:p>
                      <a:pPr marL="0" lvl="0" indent="0">
                        <a:buNone/>
                      </a:pPr>
                      <a:r>
                        <a:rPr lang="zh-CN" altLang="en-US" sz="2000" dirty="0">
                          <a:solidFill>
                            <a:srgbClr val="01015F"/>
                          </a:solidFill>
                        </a:rPr>
                        <a:t>      权限授予</a:t>
                      </a:r>
                      <a:endParaRPr lang="zh-CN" altLang="en-US" sz="2000">
                        <a:solidFill>
                          <a:srgbClr val="01015F"/>
                        </a:solidFill>
                      </a:endParaRPr>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28575" cap="flat" cmpd="sng">
                      <a:solidFill>
                        <a:schemeClr val="tx1"/>
                      </a:solidFill>
                      <a:prstDash val="solid"/>
                      <a:miter/>
                      <a:headEnd type="none" w="med" len="med"/>
                      <a:tailEnd type="none" w="med" len="med"/>
                    </a:lnB>
                    <a:lnTlToBr>
                      <a:noFill/>
                    </a:lnTlToBr>
                    <a:lnBlToTr>
                      <a:noFill/>
                    </a:lnBlToTr>
                    <a:noFill/>
                  </a:tcPr>
                </a:tc>
                <a:tc>
                  <a:txBody>
                    <a:bodyPr/>
                    <a:lstStyle>
                      <a:lvl1pPr marL="457200" lvl="0" indent="-457200" algn="l" defTabSz="914400" rtl="0" eaLnBrk="1" fontAlgn="base" latinLnBrk="0" hangingPunct="1">
                        <a:lnSpc>
                          <a:spcPct val="100000"/>
                        </a:lnSpc>
                        <a:spcBef>
                          <a:spcPct val="20000"/>
                        </a:spcBef>
                        <a:spcAft>
                          <a:spcPct val="0"/>
                        </a:spcAft>
                        <a:buClr>
                          <a:srgbClr val="A50021"/>
                        </a:buClr>
                        <a:buSzPct val="75000"/>
                        <a:buFont typeface="Wingdings" panose="05000000000000000000" pitchFamily="2" charset="2"/>
                        <a:buChar char="n"/>
                        <a:defRPr sz="2800" u="none" kern="1200" baseline="0">
                          <a:solidFill>
                            <a:schemeClr val="tx1"/>
                          </a:solidFill>
                          <a:latin typeface="Times New Roman" panose="02020603050405020304" charset="0"/>
                          <a:ea typeface="宋体" panose="02010600030101010101" pitchFamily="2" charset="-122"/>
                        </a:defRPr>
                      </a:lvl1pPr>
                      <a:lvl2pPr marL="1027430" lvl="1" indent="-455930" algn="l" defTabSz="914400" rtl="0" eaLnBrk="1" fontAlgn="base" latinLnBrk="0" hangingPunct="1">
                        <a:lnSpc>
                          <a:spcPct val="100000"/>
                        </a:lnSpc>
                        <a:spcBef>
                          <a:spcPct val="20000"/>
                        </a:spcBef>
                        <a:spcAft>
                          <a:spcPct val="0"/>
                        </a:spcAft>
                        <a:buClr>
                          <a:schemeClr val="accent2"/>
                        </a:buClr>
                        <a:buSzPct val="75000"/>
                        <a:buFont typeface="Wingdings" panose="05000000000000000000" pitchFamily="2" charset="2"/>
                        <a:buChar char="n"/>
                        <a:defRPr sz="2400" b="0" i="0" u="none" kern="1200" baseline="0">
                          <a:solidFill>
                            <a:schemeClr val="tx1"/>
                          </a:solidFill>
                          <a:latin typeface="Times New Roman" panose="02020603050405020304" charset="0"/>
                          <a:ea typeface="宋体" panose="02010600030101010101" pitchFamily="2" charset="-122"/>
                        </a:defRPr>
                      </a:lvl2pPr>
                      <a:lvl3pPr marL="1370330" lvl="2" indent="-228600" algn="l" defTabSz="914400" rtl="0" eaLnBrk="1" fontAlgn="base" latinLnBrk="0" hangingPunct="1">
                        <a:lnSpc>
                          <a:spcPct val="100000"/>
                        </a:lnSpc>
                        <a:spcBef>
                          <a:spcPct val="20000"/>
                        </a:spcBef>
                        <a:spcAft>
                          <a:spcPct val="0"/>
                        </a:spcAft>
                        <a:buClr>
                          <a:srgbClr val="666699"/>
                        </a:buClr>
                        <a:buSzPct val="70000"/>
                        <a:buFont typeface="Wingdings" panose="05000000000000000000" pitchFamily="2" charset="2"/>
                        <a:buChar char="n"/>
                        <a:defRPr sz="2000" b="0" i="0" u="none" kern="1200" baseline="0">
                          <a:solidFill>
                            <a:schemeClr val="tx1"/>
                          </a:solidFill>
                          <a:latin typeface="Times New Roman" panose="02020603050405020304" charset="0"/>
                          <a:ea typeface="宋体" panose="02010600030101010101" pitchFamily="2" charset="-122"/>
                        </a:defRPr>
                      </a:lvl3pPr>
                      <a:lvl4pPr marL="1713230" lvl="3" indent="-228600" algn="l" defTabSz="914400" rtl="0" eaLnBrk="1" fontAlgn="base" latinLnBrk="0" hangingPunct="1">
                        <a:lnSpc>
                          <a:spcPct val="100000"/>
                        </a:lnSpc>
                        <a:spcBef>
                          <a:spcPct val="20000"/>
                        </a:spcBef>
                        <a:spcAft>
                          <a:spcPct val="0"/>
                        </a:spcAft>
                        <a:buSzPct val="60000"/>
                        <a:buFont typeface="Wingdings" panose="05000000000000000000" pitchFamily="2" charset="2"/>
                        <a:buChar char="n"/>
                        <a:defRPr sz="1800" b="0" i="0" u="none" kern="1200" baseline="0">
                          <a:solidFill>
                            <a:schemeClr val="tx1"/>
                          </a:solidFill>
                          <a:latin typeface="Times New Roman" panose="020206030504050203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1800" b="0" i="0" u="none" kern="1200" baseline="0">
                          <a:solidFill>
                            <a:schemeClr val="tx1"/>
                          </a:solidFill>
                          <a:latin typeface="Times New Roman" panose="02020603050405020304" charset="0"/>
                          <a:ea typeface="宋体" panose="02010600030101010101" pitchFamily="2" charset="-122"/>
                        </a:defRPr>
                      </a:lvl5pPr>
                    </a:lstStyle>
                    <a:p>
                      <a:pPr marL="0" lvl="0" indent="0">
                        <a:buNone/>
                      </a:pPr>
                      <a:r>
                        <a:rPr lang="zh-CN" altLang="en-US" sz="2000" dirty="0">
                          <a:solidFill>
                            <a:srgbClr val="01015F"/>
                          </a:solidFill>
                        </a:rPr>
                        <a:t>安技人员管理失误或疏忽</a:t>
                      </a:r>
                    </a:p>
                    <a:p>
                      <a:pPr marL="0" lvl="0" indent="0">
                        <a:buNone/>
                      </a:pPr>
                      <a:r>
                        <a:rPr lang="zh-CN" altLang="en-US" sz="2000" dirty="0">
                          <a:solidFill>
                            <a:srgbClr val="01015F"/>
                          </a:solidFill>
                        </a:rPr>
                        <a:t>        行为</a:t>
                      </a:r>
                    </a:p>
                    <a:p>
                      <a:pPr marL="0" lvl="0" indent="0">
                        <a:buNone/>
                      </a:pPr>
                      <a:r>
                        <a:rPr lang="zh-CN" altLang="en-US" sz="2000" dirty="0">
                          <a:solidFill>
                            <a:srgbClr val="01015F"/>
                          </a:solidFill>
                        </a:rPr>
                        <a:t>        责任</a:t>
                      </a:r>
                    </a:p>
                    <a:p>
                      <a:pPr marL="0" lvl="0" indent="0">
                        <a:buNone/>
                      </a:pPr>
                      <a:r>
                        <a:rPr lang="zh-CN" altLang="en-US" sz="2000" dirty="0">
                          <a:solidFill>
                            <a:srgbClr val="01015F"/>
                          </a:solidFill>
                        </a:rPr>
                        <a:t>        权威</a:t>
                      </a:r>
                    </a:p>
                    <a:p>
                      <a:pPr marL="0" lvl="0" indent="0">
                        <a:buNone/>
                      </a:pPr>
                      <a:r>
                        <a:rPr lang="zh-CN" altLang="en-US" sz="2000" dirty="0">
                          <a:solidFill>
                            <a:srgbClr val="01015F"/>
                          </a:solidFill>
                        </a:rPr>
                        <a:t>        规则</a:t>
                      </a:r>
                    </a:p>
                    <a:p>
                      <a:pPr marL="0" lvl="0" indent="0">
                        <a:buNone/>
                      </a:pPr>
                      <a:r>
                        <a:rPr lang="zh-CN" altLang="en-US" sz="2000" dirty="0">
                          <a:solidFill>
                            <a:srgbClr val="01015F"/>
                          </a:solidFill>
                        </a:rPr>
                        <a:t>        指导</a:t>
                      </a:r>
                    </a:p>
                    <a:p>
                      <a:pPr marL="0" lvl="0" indent="0">
                        <a:buNone/>
                      </a:pPr>
                      <a:r>
                        <a:rPr lang="zh-CN" altLang="en-US" sz="2000" dirty="0">
                          <a:solidFill>
                            <a:srgbClr val="01015F"/>
                          </a:solidFill>
                        </a:rPr>
                        <a:t>       主动性</a:t>
                      </a:r>
                    </a:p>
                    <a:p>
                      <a:pPr marL="0" lvl="0" indent="0">
                        <a:buNone/>
                      </a:pPr>
                      <a:r>
                        <a:rPr lang="zh-CN" altLang="en-US" sz="2000" dirty="0">
                          <a:solidFill>
                            <a:srgbClr val="01015F"/>
                          </a:solidFill>
                        </a:rPr>
                        <a:t>       积极性</a:t>
                      </a:r>
                    </a:p>
                    <a:p>
                      <a:pPr marL="0" lvl="0" indent="0">
                        <a:buNone/>
                      </a:pPr>
                      <a:r>
                        <a:rPr lang="zh-CN" altLang="en-US" sz="2000" dirty="0">
                          <a:solidFill>
                            <a:srgbClr val="01015F"/>
                          </a:solidFill>
                        </a:rPr>
                        <a:t>      业务活动</a:t>
                      </a:r>
                      <a:endParaRPr lang="zh-CN" altLang="en-US" sz="2000">
                        <a:solidFill>
                          <a:srgbClr val="01015F"/>
                        </a:solidFill>
                      </a:endParaRPr>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28575" cap="flat" cmpd="sng">
                      <a:solidFill>
                        <a:schemeClr val="tx1"/>
                      </a:solidFill>
                      <a:prstDash val="solid"/>
                      <a:miter/>
                      <a:headEnd type="none" w="med" len="med"/>
                      <a:tailEnd type="none" w="med" len="med"/>
                    </a:lnB>
                    <a:lnTlToBr>
                      <a:noFill/>
                    </a:lnTlToBr>
                    <a:lnBlToTr>
                      <a:noFill/>
                    </a:lnBlToTr>
                    <a:noFill/>
                  </a:tcPr>
                </a:tc>
                <a:tc>
                  <a:txBody>
                    <a:bodyPr/>
                    <a:lstStyle>
                      <a:lvl1pPr marL="457200" lvl="0" indent="-457200" algn="l" defTabSz="914400" rtl="0" eaLnBrk="1" fontAlgn="base" latinLnBrk="0" hangingPunct="1">
                        <a:lnSpc>
                          <a:spcPct val="100000"/>
                        </a:lnSpc>
                        <a:spcBef>
                          <a:spcPct val="20000"/>
                        </a:spcBef>
                        <a:spcAft>
                          <a:spcPct val="0"/>
                        </a:spcAft>
                        <a:buClr>
                          <a:srgbClr val="A50021"/>
                        </a:buClr>
                        <a:buSzPct val="75000"/>
                        <a:buFont typeface="Wingdings" panose="05000000000000000000" pitchFamily="2" charset="2"/>
                        <a:buChar char="n"/>
                        <a:defRPr sz="2800" u="none" kern="1200" baseline="0">
                          <a:solidFill>
                            <a:schemeClr val="tx1"/>
                          </a:solidFill>
                          <a:latin typeface="Times New Roman" panose="02020603050405020304" charset="0"/>
                          <a:ea typeface="宋体" panose="02010600030101010101" pitchFamily="2" charset="-122"/>
                        </a:defRPr>
                      </a:lvl1pPr>
                      <a:lvl2pPr marL="1027430" lvl="1" indent="-455930" algn="l" defTabSz="914400" rtl="0" eaLnBrk="1" fontAlgn="base" latinLnBrk="0" hangingPunct="1">
                        <a:lnSpc>
                          <a:spcPct val="100000"/>
                        </a:lnSpc>
                        <a:spcBef>
                          <a:spcPct val="20000"/>
                        </a:spcBef>
                        <a:spcAft>
                          <a:spcPct val="0"/>
                        </a:spcAft>
                        <a:buClr>
                          <a:schemeClr val="accent2"/>
                        </a:buClr>
                        <a:buSzPct val="75000"/>
                        <a:buFont typeface="Wingdings" panose="05000000000000000000" pitchFamily="2" charset="2"/>
                        <a:buChar char="n"/>
                        <a:defRPr sz="2400" b="0" i="0" u="none" kern="1200" baseline="0">
                          <a:solidFill>
                            <a:schemeClr val="tx1"/>
                          </a:solidFill>
                          <a:latin typeface="Times New Roman" panose="02020603050405020304" charset="0"/>
                          <a:ea typeface="宋体" panose="02010600030101010101" pitchFamily="2" charset="-122"/>
                        </a:defRPr>
                      </a:lvl2pPr>
                      <a:lvl3pPr marL="1370330" lvl="2" indent="-228600" algn="l" defTabSz="914400" rtl="0" eaLnBrk="1" fontAlgn="base" latinLnBrk="0" hangingPunct="1">
                        <a:lnSpc>
                          <a:spcPct val="100000"/>
                        </a:lnSpc>
                        <a:spcBef>
                          <a:spcPct val="20000"/>
                        </a:spcBef>
                        <a:spcAft>
                          <a:spcPct val="0"/>
                        </a:spcAft>
                        <a:buClr>
                          <a:srgbClr val="666699"/>
                        </a:buClr>
                        <a:buSzPct val="70000"/>
                        <a:buFont typeface="Wingdings" panose="05000000000000000000" pitchFamily="2" charset="2"/>
                        <a:buChar char="n"/>
                        <a:defRPr sz="2000" b="0" i="0" u="none" kern="1200" baseline="0">
                          <a:solidFill>
                            <a:schemeClr val="tx1"/>
                          </a:solidFill>
                          <a:latin typeface="Times New Roman" panose="02020603050405020304" charset="0"/>
                          <a:ea typeface="宋体" panose="02010600030101010101" pitchFamily="2" charset="-122"/>
                        </a:defRPr>
                      </a:lvl3pPr>
                      <a:lvl4pPr marL="1713230" lvl="3" indent="-228600" algn="l" defTabSz="914400" rtl="0" eaLnBrk="1" fontAlgn="base" latinLnBrk="0" hangingPunct="1">
                        <a:lnSpc>
                          <a:spcPct val="100000"/>
                        </a:lnSpc>
                        <a:spcBef>
                          <a:spcPct val="20000"/>
                        </a:spcBef>
                        <a:spcAft>
                          <a:spcPct val="0"/>
                        </a:spcAft>
                        <a:buSzPct val="60000"/>
                        <a:buFont typeface="Wingdings" panose="05000000000000000000" pitchFamily="2" charset="2"/>
                        <a:buChar char="n"/>
                        <a:defRPr sz="1800" b="0" i="0" u="none" kern="1200" baseline="0">
                          <a:solidFill>
                            <a:schemeClr val="tx1"/>
                          </a:solidFill>
                          <a:latin typeface="Times New Roman" panose="0202060305040502030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1800" b="0" i="0" u="none" kern="1200" baseline="0">
                          <a:solidFill>
                            <a:schemeClr val="tx1"/>
                          </a:solidFill>
                          <a:latin typeface="Times New Roman" panose="02020603050405020304" charset="0"/>
                          <a:ea typeface="宋体" panose="02010600030101010101" pitchFamily="2" charset="-122"/>
                        </a:defRPr>
                      </a:lvl5pPr>
                    </a:lstStyle>
                    <a:p>
                      <a:pPr marL="0" lvl="0" indent="0">
                        <a:buNone/>
                      </a:pPr>
                      <a:endParaRPr lang="en-US" altLang="zh-CN">
                        <a:solidFill>
                          <a:srgbClr val="01015F"/>
                        </a:solidFill>
                      </a:endParaRPr>
                    </a:p>
                    <a:p>
                      <a:pPr marL="0" lvl="0" indent="0">
                        <a:buNone/>
                      </a:pPr>
                      <a:r>
                        <a:rPr lang="zh-CN" altLang="en-US" sz="2400" dirty="0">
                          <a:solidFill>
                            <a:srgbClr val="01015F"/>
                          </a:solidFill>
                        </a:rPr>
                        <a:t>不安全行为</a:t>
                      </a:r>
                    </a:p>
                    <a:p>
                      <a:pPr marL="0" lvl="0" indent="0">
                        <a:buNone/>
                      </a:pPr>
                      <a:endParaRPr lang="zh-CN" altLang="en-US" sz="2400" dirty="0">
                        <a:solidFill>
                          <a:srgbClr val="01015F"/>
                        </a:solidFill>
                      </a:endParaRPr>
                    </a:p>
                    <a:p>
                      <a:pPr marL="0" lvl="0" indent="0">
                        <a:buNone/>
                      </a:pPr>
                      <a:endParaRPr lang="zh-CN" altLang="en-US" sz="2400" dirty="0">
                        <a:solidFill>
                          <a:srgbClr val="01015F"/>
                        </a:solidFill>
                      </a:endParaRPr>
                    </a:p>
                    <a:p>
                      <a:pPr marL="0" lvl="0" indent="0">
                        <a:buNone/>
                      </a:pPr>
                      <a:endParaRPr lang="zh-CN" altLang="en-US" sz="2400" dirty="0">
                        <a:solidFill>
                          <a:srgbClr val="01015F"/>
                        </a:solidFill>
                      </a:endParaRPr>
                    </a:p>
                    <a:p>
                      <a:pPr marL="0" lvl="0" indent="0">
                        <a:buNone/>
                      </a:pPr>
                      <a:r>
                        <a:rPr lang="zh-CN" altLang="en-US" sz="2400" dirty="0">
                          <a:solidFill>
                            <a:srgbClr val="01015F"/>
                          </a:solidFill>
                        </a:rPr>
                        <a:t>不安全状态</a:t>
                      </a:r>
                      <a:endParaRPr lang="zh-CN" altLang="en-US" sz="2400">
                        <a:solidFill>
                          <a:srgbClr val="01015F"/>
                        </a:solidFill>
                      </a:endParaRPr>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28575" cap="flat" cmpd="sng">
                      <a:solidFill>
                        <a:schemeClr val="tx1"/>
                      </a:solidFill>
                      <a:prstDash val="solid"/>
                      <a:miter/>
                      <a:headEnd type="none" w="med" len="med"/>
                      <a:tailEnd type="none" w="med" len="med"/>
                    </a:lnB>
                    <a:lnTlToBr>
                      <a:noFill/>
                    </a:lnTlToBr>
                    <a:lnBlToTr>
                      <a:noFill/>
                    </a:lnBlToTr>
                    <a:noFill/>
                  </a:tcPr>
                </a:tc>
                <a:tc vMerge="1">
                  <a:txBody>
                    <a:bodyPr/>
                    <a:lstStyle/>
                    <a:p>
                      <a:endParaRPr lang="zh-CN"/>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B w="28575" cap="flat" cmpd="sng">
                      <a:solidFill>
                        <a:schemeClr val="tx1"/>
                      </a:solidFill>
                      <a:prstDash val="solid"/>
                      <a:miter/>
                      <a:headEnd type="none" w="med" len="med"/>
                      <a:tailEnd type="none" w="med" len="med"/>
                    </a:lnB>
                  </a:tcPr>
                </a:tc>
                <a:tc vMerge="1">
                  <a:txBody>
                    <a:bodyPr/>
                    <a:lstStyle/>
                    <a:p>
                      <a:endParaRPr lang="zh-CN"/>
                    </a:p>
                  </a:txBody>
                  <a:tcPr>
                    <a:lnL w="12700"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B w="28575" cap="flat" cmpd="sng">
                      <a:solidFill>
                        <a:schemeClr val="tx1"/>
                      </a:solidFill>
                      <a:prstDash val="solid"/>
                      <a:miter/>
                      <a:headEnd type="none" w="med" len="med"/>
                      <a:tailEnd type="none" w="med" len="med"/>
                    </a:lnB>
                  </a:tcPr>
                </a:tc>
              </a:tr>
            </a:tbl>
          </a:graphicData>
        </a:graphic>
      </p:graphicFrame>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68675">
                                            <p:txEl>
                                              <p:pRg st="0" end="0"/>
                                            </p:txEl>
                                          </p:spTgt>
                                        </p:tgtEl>
                                        <p:attrNameLst>
                                          <p:attrName>style.visibility</p:attrName>
                                        </p:attrNameLst>
                                      </p:cBhvr>
                                      <p:to>
                                        <p:strVal val="visible"/>
                                      </p:to>
                                    </p:set>
                                    <p:anim calcmode="lin" valueType="num">
                                      <p:cBhvr additive="base">
                                        <p:cTn id="7" dur="500" fill="hold"/>
                                        <p:tgtEl>
                                          <p:spTgt spid="6686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686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68676"/>
                                        </p:tgtEl>
                                        <p:attrNameLst>
                                          <p:attrName>style.visibility</p:attrName>
                                        </p:attrNameLst>
                                      </p:cBhvr>
                                      <p:to>
                                        <p:strVal val="visible"/>
                                      </p:to>
                                    </p:set>
                                    <p:anim calcmode="lin" valueType="num">
                                      <p:cBhvr additive="base">
                                        <p:cTn id="13" dur="500" fill="hold"/>
                                        <p:tgtEl>
                                          <p:spTgt spid="668676"/>
                                        </p:tgtEl>
                                        <p:attrNameLst>
                                          <p:attrName>ppt_x</p:attrName>
                                        </p:attrNameLst>
                                      </p:cBhvr>
                                      <p:tavLst>
                                        <p:tav tm="0">
                                          <p:val>
                                            <p:strVal val="#ppt_x"/>
                                          </p:val>
                                        </p:tav>
                                        <p:tav tm="100000">
                                          <p:val>
                                            <p:strVal val="#ppt_x"/>
                                          </p:val>
                                        </p:tav>
                                      </p:tavLst>
                                    </p:anim>
                                    <p:anim calcmode="lin" valueType="num">
                                      <p:cBhvr additive="base">
                                        <p:cTn id="14" dur="500" fill="hold"/>
                                        <p:tgtEl>
                                          <p:spTgt spid="6686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867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p:cNvSpPr txBox="1"/>
          <p:nvPr/>
        </p:nvSpPr>
        <p:spPr>
          <a:xfrm>
            <a:off x="165100" y="811848"/>
            <a:ext cx="9899650" cy="521970"/>
          </a:xfrm>
          <a:prstGeom prst="rect">
            <a:avLst/>
          </a:prstGeom>
          <a:noFill/>
        </p:spPr>
        <p:txBody>
          <a:bodyPr>
            <a:spAutoFit/>
          </a:bodyPr>
          <a:lstStyle/>
          <a:p>
            <a:pPr marR="0" defTabSz="914400">
              <a:buClrTx/>
              <a:buSzTx/>
              <a:buFontTx/>
              <a:buNone/>
              <a:defRPr/>
            </a:pPr>
            <a:r>
              <a:rPr lang="zh-CN" altLang="en-US" sz="2800" b="1" noProof="0" dirty="0">
                <a:ln>
                  <a:noFill/>
                </a:ln>
                <a:solidFill>
                  <a:srgbClr val="FF0000"/>
                </a:solidFill>
                <a:effectLst/>
                <a:uLnTx/>
                <a:uFillTx/>
                <a:latin typeface="微软雅黑" panose="020B0503020204020204" pitchFamily="34" charset="-122"/>
                <a:ea typeface="微软雅黑" panose="020B0503020204020204" pitchFamily="34" charset="-122"/>
                <a:sym typeface="+mn-ea"/>
              </a:rPr>
              <a:t>怎样预防事故？</a:t>
            </a:r>
          </a:p>
        </p:txBody>
      </p:sp>
      <p:sp>
        <p:nvSpPr>
          <p:cNvPr id="36" name="矩形 35"/>
          <p:cNvSpPr/>
          <p:nvPr/>
        </p:nvSpPr>
        <p:spPr>
          <a:xfrm>
            <a:off x="119063" y="1296988"/>
            <a:ext cx="9504363"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7" name="矩形 36"/>
          <p:cNvSpPr/>
          <p:nvPr/>
        </p:nvSpPr>
        <p:spPr>
          <a:xfrm flipV="1">
            <a:off x="119063" y="1370013"/>
            <a:ext cx="936625"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6" name="文本框 5"/>
          <p:cNvSpPr txBox="1"/>
          <p:nvPr/>
        </p:nvSpPr>
        <p:spPr>
          <a:xfrm>
            <a:off x="165100" y="1407160"/>
            <a:ext cx="9742805" cy="645160"/>
          </a:xfrm>
          <a:prstGeom prst="rect">
            <a:avLst/>
          </a:prstGeom>
          <a:noFill/>
          <a:ln w="9525">
            <a:noFill/>
          </a:ln>
        </p:spPr>
        <p:txBody>
          <a:bodyPr wrap="square">
            <a:spAutoFit/>
          </a:bodyPr>
          <a:lstStyle/>
          <a:p>
            <a:pPr algn="l">
              <a:lnSpc>
                <a:spcPct val="150000"/>
              </a:lnSpc>
              <a:buClrTx/>
              <a:buSzTx/>
              <a:buFontTx/>
              <a:defRPr/>
            </a:pPr>
            <a:r>
              <a:rPr lang="zh-CN" altLang="en-US" sz="2400" b="1" noProof="0" dirty="0">
                <a:ln>
                  <a:noFill/>
                </a:ln>
                <a:solidFill>
                  <a:srgbClr val="FF0000"/>
                </a:solidFill>
                <a:effectLst/>
                <a:uLnTx/>
                <a:uFillTx/>
                <a:latin typeface="微软雅黑" panose="020B0503020204020204" pitchFamily="34" charset="-122"/>
                <a:ea typeface="微软雅黑" panose="020B0503020204020204" pitchFamily="34" charset="-122"/>
                <a:sym typeface="+mn-ea"/>
              </a:rPr>
              <a:t>3E原则</a:t>
            </a:r>
          </a:p>
        </p:txBody>
      </p:sp>
      <p:sp>
        <p:nvSpPr>
          <p:cNvPr id="7" name="文本框 6"/>
          <p:cNvSpPr txBox="1"/>
          <p:nvPr/>
        </p:nvSpPr>
        <p:spPr>
          <a:xfrm>
            <a:off x="119380" y="2052320"/>
            <a:ext cx="9788525" cy="1753235"/>
          </a:xfrm>
          <a:prstGeom prst="rect">
            <a:avLst/>
          </a:prstGeom>
          <a:noFill/>
          <a:ln w="9525">
            <a:noFill/>
          </a:ln>
        </p:spPr>
        <p:txBody>
          <a:bodyPr wrap="square">
            <a:spAutoFit/>
          </a:bodyPr>
          <a:lstStyle/>
          <a:p>
            <a:pPr algn="l">
              <a:lnSpc>
                <a:spcPct val="150000"/>
              </a:lnSpc>
              <a:buClrTx/>
              <a:buSzTx/>
              <a:buFontTx/>
              <a:defRPr/>
            </a:pPr>
            <a:r>
              <a:rPr lang="zh-CN" altLang="en-US" sz="2400"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Engineering ---工程技术。</a:t>
            </a:r>
            <a:endPar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endParaRPr>
          </a:p>
          <a:p>
            <a:pPr algn="l">
              <a:lnSpc>
                <a:spcPct val="150000"/>
              </a:lnSpc>
              <a:buClrTx/>
              <a:buSzTx/>
              <a:buFontTx/>
              <a:defRPr/>
            </a:pPr>
            <a:r>
              <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通过工程技术方面的改进，消除生产中的不安全因素，改善劳动条件，实现本质安全。</a:t>
            </a:r>
            <a:endPar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endParaRPr>
          </a:p>
        </p:txBody>
      </p:sp>
      <p:sp>
        <p:nvSpPr>
          <p:cNvPr id="4" name="文本框 3"/>
          <p:cNvSpPr txBox="1"/>
          <p:nvPr/>
        </p:nvSpPr>
        <p:spPr>
          <a:xfrm>
            <a:off x="119380" y="3805555"/>
            <a:ext cx="9945370" cy="1198880"/>
          </a:xfrm>
          <a:prstGeom prst="rect">
            <a:avLst/>
          </a:prstGeom>
          <a:noFill/>
          <a:ln w="9525">
            <a:noFill/>
          </a:ln>
        </p:spPr>
        <p:txBody>
          <a:bodyPr wrap="square">
            <a:spAutoFit/>
          </a:bodyPr>
          <a:lstStyle/>
          <a:p>
            <a:pPr algn="l">
              <a:lnSpc>
                <a:spcPct val="150000"/>
              </a:lnSpc>
              <a:buClrTx/>
              <a:buSzTx/>
              <a:buFontTx/>
              <a:defRPr/>
            </a:pPr>
            <a:r>
              <a:rPr lang="zh-CN" altLang="en-US" sz="2400"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Education ---教育。</a:t>
            </a:r>
          </a:p>
          <a:p>
            <a:pPr algn="l">
              <a:lnSpc>
                <a:spcPct val="150000"/>
              </a:lnSpc>
              <a:buClrTx/>
              <a:buSzTx/>
              <a:buFontTx/>
              <a:defRPr/>
            </a:pPr>
            <a:r>
              <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通过安全教育，端正职工的安全态度，提高职工的安全知识和安全技能。</a:t>
            </a:r>
            <a:endPar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endParaRPr>
          </a:p>
        </p:txBody>
      </p:sp>
      <p:sp>
        <p:nvSpPr>
          <p:cNvPr id="2" name="文本框 1"/>
          <p:cNvSpPr txBox="1"/>
          <p:nvPr/>
        </p:nvSpPr>
        <p:spPr>
          <a:xfrm>
            <a:off x="119380" y="5266055"/>
            <a:ext cx="9945370" cy="1198880"/>
          </a:xfrm>
          <a:prstGeom prst="rect">
            <a:avLst/>
          </a:prstGeom>
          <a:noFill/>
          <a:ln w="9525">
            <a:noFill/>
          </a:ln>
        </p:spPr>
        <p:txBody>
          <a:bodyPr wrap="square">
            <a:spAutoFit/>
          </a:bodyPr>
          <a:lstStyle/>
          <a:p>
            <a:pPr algn="l">
              <a:lnSpc>
                <a:spcPct val="150000"/>
              </a:lnSpc>
              <a:buClrTx/>
              <a:buSzTx/>
              <a:buFontTx/>
              <a:defRPr/>
            </a:pPr>
            <a:r>
              <a:rPr lang="zh-CN" altLang="en-US" sz="2400"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Enforcement ---强制。</a:t>
            </a:r>
            <a:endPar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endParaRPr>
          </a:p>
          <a:p>
            <a:pPr algn="l">
              <a:lnSpc>
                <a:spcPct val="150000"/>
              </a:lnSpc>
              <a:buClrTx/>
              <a:buSzTx/>
              <a:buFontTx/>
              <a:defRPr/>
            </a:pPr>
            <a:r>
              <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利用规章制度，法律等手段强制人们实行安全行为。</a:t>
            </a:r>
            <a:endPar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6" grpId="0"/>
      <p:bldP spid="7" grpId="0"/>
      <p:bldP spid="4"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p:cNvSpPr txBox="1"/>
          <p:nvPr/>
        </p:nvSpPr>
        <p:spPr>
          <a:xfrm>
            <a:off x="165100" y="811848"/>
            <a:ext cx="9899650" cy="521970"/>
          </a:xfrm>
          <a:prstGeom prst="rect">
            <a:avLst/>
          </a:prstGeom>
          <a:noFill/>
        </p:spPr>
        <p:txBody>
          <a:bodyPr>
            <a:spAutoFit/>
          </a:bodyPr>
          <a:lstStyle/>
          <a:p>
            <a:pPr marR="0" defTabSz="914400">
              <a:buClrTx/>
              <a:buSzTx/>
              <a:buFontTx/>
              <a:buNone/>
              <a:defRPr/>
            </a:pPr>
            <a:r>
              <a:rPr lang="zh-CN" altLang="en-US" sz="2800" b="1" noProof="0" dirty="0">
                <a:ln>
                  <a:noFill/>
                </a:ln>
                <a:solidFill>
                  <a:srgbClr val="FF0000"/>
                </a:solidFill>
                <a:effectLst/>
                <a:uLnTx/>
                <a:uFillTx/>
                <a:latin typeface="微软雅黑" panose="020B0503020204020204" pitchFamily="34" charset="-122"/>
                <a:ea typeface="微软雅黑" panose="020B0503020204020204" pitchFamily="34" charset="-122"/>
                <a:sym typeface="+mn-ea"/>
              </a:rPr>
              <a:t>怎样预防事故？</a:t>
            </a:r>
          </a:p>
        </p:txBody>
      </p:sp>
      <p:sp>
        <p:nvSpPr>
          <p:cNvPr id="36" name="矩形 35"/>
          <p:cNvSpPr/>
          <p:nvPr/>
        </p:nvSpPr>
        <p:spPr>
          <a:xfrm>
            <a:off x="119063" y="1296988"/>
            <a:ext cx="9504363"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7" name="矩形 36"/>
          <p:cNvSpPr/>
          <p:nvPr/>
        </p:nvSpPr>
        <p:spPr>
          <a:xfrm flipV="1">
            <a:off x="119063" y="1370013"/>
            <a:ext cx="936625"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7" name="文本框 6"/>
          <p:cNvSpPr txBox="1"/>
          <p:nvPr/>
        </p:nvSpPr>
        <p:spPr>
          <a:xfrm>
            <a:off x="119380" y="1970405"/>
            <a:ext cx="9788525" cy="1198880"/>
          </a:xfrm>
          <a:prstGeom prst="rect">
            <a:avLst/>
          </a:prstGeom>
          <a:noFill/>
          <a:ln w="9525">
            <a:noFill/>
          </a:ln>
        </p:spPr>
        <p:txBody>
          <a:bodyPr wrap="square">
            <a:spAutoFit/>
          </a:bodyPr>
          <a:lstStyle/>
          <a:p>
            <a:pPr algn="l">
              <a:lnSpc>
                <a:spcPct val="150000"/>
              </a:lnSpc>
              <a:buClrTx/>
              <a:buSzTx/>
              <a:buFontTx/>
              <a:defRPr/>
            </a:pPr>
            <a:r>
              <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海因里希：企业安全工作的中心是消除人的不安全行为和物的不安全状态。</a:t>
            </a:r>
            <a:endPar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endParaRPr>
          </a:p>
        </p:txBody>
      </p:sp>
      <p:sp>
        <p:nvSpPr>
          <p:cNvPr id="4" name="文本框 3"/>
          <p:cNvSpPr txBox="1"/>
          <p:nvPr/>
        </p:nvSpPr>
        <p:spPr>
          <a:xfrm>
            <a:off x="119380" y="3618230"/>
            <a:ext cx="9945370" cy="1198880"/>
          </a:xfrm>
          <a:prstGeom prst="rect">
            <a:avLst/>
          </a:prstGeom>
          <a:noFill/>
          <a:ln w="9525">
            <a:noFill/>
          </a:ln>
        </p:spPr>
        <p:txBody>
          <a:bodyPr wrap="square">
            <a:spAutoFit/>
          </a:bodyPr>
          <a:lstStyle/>
          <a:p>
            <a:pPr algn="l">
              <a:lnSpc>
                <a:spcPct val="150000"/>
              </a:lnSpc>
              <a:buClrTx/>
              <a:buSzTx/>
              <a:buFontTx/>
              <a:defRPr/>
            </a:pPr>
            <a:r>
              <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博德：安全工作的核心是发挥管理机能中的控制机能，控制人的、物的不安全因素。</a:t>
            </a:r>
            <a:endPar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endParaRPr>
          </a:p>
        </p:txBody>
      </p:sp>
      <p:sp>
        <p:nvSpPr>
          <p:cNvPr id="2" name="文本框 1"/>
          <p:cNvSpPr txBox="1"/>
          <p:nvPr/>
        </p:nvSpPr>
        <p:spPr>
          <a:xfrm>
            <a:off x="119380" y="5266055"/>
            <a:ext cx="9945370" cy="645160"/>
          </a:xfrm>
          <a:prstGeom prst="rect">
            <a:avLst/>
          </a:prstGeom>
          <a:noFill/>
          <a:ln w="9525">
            <a:noFill/>
          </a:ln>
        </p:spPr>
        <p:txBody>
          <a:bodyPr wrap="square">
            <a:spAutoFit/>
          </a:bodyPr>
          <a:lstStyle/>
          <a:p>
            <a:pPr algn="l">
              <a:lnSpc>
                <a:spcPct val="150000"/>
              </a:lnSpc>
              <a:buClrTx/>
              <a:buSzTx/>
              <a:buFontTx/>
              <a:defRPr/>
            </a:pPr>
            <a:r>
              <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现代安全管理：安全工作的核心是</a:t>
            </a:r>
            <a:r>
              <a:rPr lang="zh-CN" altLang="en-US" sz="2400"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危险源辨识、控制和评价</a:t>
            </a:r>
            <a:r>
              <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a:t>
            </a:r>
            <a:endPar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7" grpId="0"/>
      <p:bldP spid="4"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p:cNvSpPr txBox="1"/>
          <p:nvPr/>
        </p:nvSpPr>
        <p:spPr>
          <a:xfrm>
            <a:off x="165100" y="811848"/>
            <a:ext cx="9899650" cy="521970"/>
          </a:xfrm>
          <a:prstGeom prst="rect">
            <a:avLst/>
          </a:prstGeom>
          <a:noFill/>
        </p:spPr>
        <p:txBody>
          <a:bodyPr>
            <a:spAutoFit/>
          </a:bodyPr>
          <a:lstStyle/>
          <a:p>
            <a:pPr marR="0" defTabSz="914400">
              <a:buClrTx/>
              <a:buSzTx/>
              <a:buFontTx/>
              <a:buNone/>
              <a:defRPr/>
            </a:pPr>
            <a:r>
              <a:rPr lang="zh-CN" altLang="en-US" sz="2800" b="1" noProof="0" dirty="0">
                <a:ln>
                  <a:noFill/>
                </a:ln>
                <a:solidFill>
                  <a:srgbClr val="FF0000"/>
                </a:solidFill>
                <a:effectLst/>
                <a:uLnTx/>
                <a:uFillTx/>
                <a:latin typeface="微软雅黑" panose="020B0503020204020204" pitchFamily="34" charset="-122"/>
                <a:ea typeface="微软雅黑" panose="020B0503020204020204" pitchFamily="34" charset="-122"/>
                <a:sym typeface="+mn-ea"/>
              </a:rPr>
              <a:t>系统安全主要观点有哪些？</a:t>
            </a:r>
          </a:p>
        </p:txBody>
      </p:sp>
      <p:sp>
        <p:nvSpPr>
          <p:cNvPr id="36" name="矩形 35"/>
          <p:cNvSpPr/>
          <p:nvPr/>
        </p:nvSpPr>
        <p:spPr>
          <a:xfrm>
            <a:off x="119063" y="1296988"/>
            <a:ext cx="9504363"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7" name="矩形 36"/>
          <p:cNvSpPr/>
          <p:nvPr/>
        </p:nvSpPr>
        <p:spPr>
          <a:xfrm flipV="1">
            <a:off x="119063" y="1370013"/>
            <a:ext cx="936625"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7" name="文本框 6"/>
          <p:cNvSpPr txBox="1"/>
          <p:nvPr/>
        </p:nvSpPr>
        <p:spPr>
          <a:xfrm>
            <a:off x="119380" y="1569720"/>
            <a:ext cx="9788525" cy="1753235"/>
          </a:xfrm>
          <a:prstGeom prst="rect">
            <a:avLst/>
          </a:prstGeom>
          <a:noFill/>
          <a:ln w="9525">
            <a:noFill/>
          </a:ln>
        </p:spPr>
        <p:txBody>
          <a:bodyPr wrap="square">
            <a:spAutoFit/>
          </a:bodyPr>
          <a:lstStyle/>
          <a:p>
            <a:pPr algn="l">
              <a:lnSpc>
                <a:spcPct val="150000"/>
              </a:lnSpc>
              <a:buClrTx/>
              <a:buSzTx/>
              <a:buFontTx/>
              <a:defRPr/>
            </a:pPr>
            <a:r>
              <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在系统寿命期间内应用系统安全工程和管理方法，辨识系统中的危险源，并采取控制措施使其危险性最小，从而使系统在规定的性能、时间和成本范围内达到最佳的安全程度。</a:t>
            </a:r>
            <a:endPar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endParaRPr>
          </a:p>
        </p:txBody>
      </p:sp>
      <p:sp>
        <p:nvSpPr>
          <p:cNvPr id="4" name="文本框 3"/>
          <p:cNvSpPr txBox="1"/>
          <p:nvPr/>
        </p:nvSpPr>
        <p:spPr>
          <a:xfrm>
            <a:off x="119380" y="3453765"/>
            <a:ext cx="9945370" cy="2306955"/>
          </a:xfrm>
          <a:prstGeom prst="rect">
            <a:avLst/>
          </a:prstGeom>
          <a:noFill/>
          <a:ln w="9525">
            <a:noFill/>
          </a:ln>
        </p:spPr>
        <p:txBody>
          <a:bodyPr wrap="square">
            <a:spAutoFit/>
          </a:bodyPr>
          <a:lstStyle/>
          <a:p>
            <a:pPr algn="l">
              <a:lnSpc>
                <a:spcPct val="150000"/>
              </a:lnSpc>
              <a:buClrTx/>
              <a:buSzTx/>
              <a:buFontTx/>
              <a:defRPr/>
            </a:pPr>
            <a:r>
              <a:rPr lang="zh-CN" altLang="en-US" sz="2400"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危险源及危险性；</a:t>
            </a:r>
          </a:p>
          <a:p>
            <a:pPr algn="l">
              <a:lnSpc>
                <a:spcPct val="150000"/>
              </a:lnSpc>
              <a:buClrTx/>
              <a:buSzTx/>
              <a:buFontTx/>
              <a:defRPr/>
            </a:pPr>
            <a:r>
              <a:rPr lang="zh-CN" altLang="en-US" sz="2400"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没有绝对安全；</a:t>
            </a:r>
          </a:p>
          <a:p>
            <a:pPr algn="l">
              <a:lnSpc>
                <a:spcPct val="150000"/>
              </a:lnSpc>
              <a:buClrTx/>
              <a:buSzTx/>
              <a:buFontTx/>
              <a:defRPr/>
            </a:pPr>
            <a:r>
              <a:rPr lang="zh-CN" altLang="en-US" sz="2400"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不可靠是不安全的原因；</a:t>
            </a:r>
          </a:p>
          <a:p>
            <a:pPr algn="l">
              <a:lnSpc>
                <a:spcPct val="150000"/>
              </a:lnSpc>
              <a:buClrTx/>
              <a:buSzTx/>
              <a:buFontTx/>
              <a:defRPr/>
            </a:pPr>
            <a:r>
              <a:rPr lang="zh-CN" altLang="en-US" sz="2400"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安全工作贯穿于系统的整个寿命期间。</a:t>
            </a:r>
            <a:endParaRPr lang="zh-CN" altLang="en-US" sz="2400"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7"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p:cNvSpPr txBox="1"/>
          <p:nvPr/>
        </p:nvSpPr>
        <p:spPr>
          <a:xfrm>
            <a:off x="165100" y="811848"/>
            <a:ext cx="9899650" cy="521970"/>
          </a:xfrm>
          <a:prstGeom prst="rect">
            <a:avLst/>
          </a:prstGeom>
          <a:noFill/>
        </p:spPr>
        <p:txBody>
          <a:bodyPr>
            <a:spAutoFit/>
          </a:bodyPr>
          <a:lstStyle/>
          <a:p>
            <a:pPr marR="0" defTabSz="914400">
              <a:buClrTx/>
              <a:buSzTx/>
              <a:buFontTx/>
              <a:buNone/>
              <a:defRPr/>
            </a:pPr>
            <a:r>
              <a:rPr lang="zh-CN" altLang="en-US" sz="28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什么是危险源？</a:t>
            </a:r>
          </a:p>
        </p:txBody>
      </p:sp>
      <p:sp>
        <p:nvSpPr>
          <p:cNvPr id="36" name="矩形 35"/>
          <p:cNvSpPr/>
          <p:nvPr/>
        </p:nvSpPr>
        <p:spPr>
          <a:xfrm>
            <a:off x="119063" y="1296988"/>
            <a:ext cx="9504363"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7" name="矩形 36"/>
          <p:cNvSpPr/>
          <p:nvPr/>
        </p:nvSpPr>
        <p:spPr>
          <a:xfrm flipV="1">
            <a:off x="119063" y="1370013"/>
            <a:ext cx="936625"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6" name="文本框 5"/>
          <p:cNvSpPr txBox="1"/>
          <p:nvPr/>
        </p:nvSpPr>
        <p:spPr>
          <a:xfrm>
            <a:off x="165100" y="1370330"/>
            <a:ext cx="9742805" cy="645160"/>
          </a:xfrm>
          <a:prstGeom prst="rect">
            <a:avLst/>
          </a:prstGeom>
          <a:noFill/>
          <a:ln w="9525">
            <a:noFill/>
          </a:ln>
        </p:spPr>
        <p:txBody>
          <a:bodyPr wrap="square">
            <a:spAutoFit/>
          </a:bodyPr>
          <a:lstStyle/>
          <a:p>
            <a:pPr algn="l">
              <a:lnSpc>
                <a:spcPct val="150000"/>
              </a:lnSpc>
              <a:buClrTx/>
              <a:buSzTx/>
              <a:buFontTx/>
              <a:defRPr/>
            </a:pPr>
            <a:r>
              <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系统中存在着危险源（Hazard）。</a:t>
            </a:r>
            <a:endParaRPr lang="zh-CN" altLang="en-US" sz="2400" b="1" noProof="0" dirty="0">
              <a:ln>
                <a:noFill/>
              </a:ln>
              <a:solidFill>
                <a:srgbClr val="FF0000"/>
              </a:solidFill>
              <a:effectLst/>
              <a:uLnTx/>
              <a:uFillTx/>
              <a:latin typeface="微软雅黑" panose="020B0503020204020204" pitchFamily="34" charset="-122"/>
              <a:ea typeface="微软雅黑" panose="020B0503020204020204" pitchFamily="34" charset="-122"/>
              <a:sym typeface="+mn-ea"/>
            </a:endParaRPr>
          </a:p>
        </p:txBody>
      </p:sp>
      <p:sp>
        <p:nvSpPr>
          <p:cNvPr id="7" name="文本框 6"/>
          <p:cNvSpPr txBox="1"/>
          <p:nvPr/>
        </p:nvSpPr>
        <p:spPr>
          <a:xfrm>
            <a:off x="142240" y="1911350"/>
            <a:ext cx="9788525" cy="645160"/>
          </a:xfrm>
          <a:prstGeom prst="rect">
            <a:avLst/>
          </a:prstGeom>
          <a:noFill/>
          <a:ln w="9525">
            <a:noFill/>
          </a:ln>
        </p:spPr>
        <p:txBody>
          <a:bodyPr wrap="square">
            <a:spAutoFit/>
          </a:bodyPr>
          <a:lstStyle/>
          <a:p>
            <a:pPr algn="l">
              <a:lnSpc>
                <a:spcPct val="150000"/>
              </a:lnSpc>
              <a:buClrTx/>
              <a:buSzTx/>
              <a:buFontTx/>
              <a:defRPr/>
            </a:pPr>
            <a:r>
              <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危险源是可能导致事故的潜在的不安全因素。</a:t>
            </a:r>
            <a:endPar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endParaRPr>
          </a:p>
        </p:txBody>
      </p:sp>
      <p:sp>
        <p:nvSpPr>
          <p:cNvPr id="4" name="文本框 3"/>
          <p:cNvSpPr txBox="1"/>
          <p:nvPr/>
        </p:nvSpPr>
        <p:spPr>
          <a:xfrm>
            <a:off x="165100" y="2451735"/>
            <a:ext cx="9945370" cy="1198880"/>
          </a:xfrm>
          <a:prstGeom prst="rect">
            <a:avLst/>
          </a:prstGeom>
          <a:noFill/>
          <a:ln w="9525">
            <a:noFill/>
          </a:ln>
        </p:spPr>
        <p:txBody>
          <a:bodyPr wrap="square">
            <a:spAutoFit/>
          </a:bodyPr>
          <a:lstStyle/>
          <a:p>
            <a:pPr algn="l">
              <a:lnSpc>
                <a:spcPct val="150000"/>
              </a:lnSpc>
              <a:buClrTx/>
              <a:buSzTx/>
              <a:buFontTx/>
              <a:defRPr/>
            </a:pPr>
            <a:r>
              <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根据在事故发生中起的作用不同，危险源分为第一类危险源和第二类危险源两类。</a:t>
            </a:r>
            <a:endPar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endParaRPr>
          </a:p>
        </p:txBody>
      </p:sp>
      <p:sp>
        <p:nvSpPr>
          <p:cNvPr id="2" name="文本框 1"/>
          <p:cNvSpPr txBox="1"/>
          <p:nvPr/>
        </p:nvSpPr>
        <p:spPr>
          <a:xfrm>
            <a:off x="210820" y="4016375"/>
            <a:ext cx="9945370" cy="1198880"/>
          </a:xfrm>
          <a:prstGeom prst="rect">
            <a:avLst/>
          </a:prstGeom>
          <a:noFill/>
          <a:ln w="9525">
            <a:noFill/>
          </a:ln>
        </p:spPr>
        <p:txBody>
          <a:bodyPr wrap="square">
            <a:spAutoFit/>
          </a:bodyPr>
          <a:lstStyle/>
          <a:p>
            <a:pPr algn="l">
              <a:lnSpc>
                <a:spcPct val="150000"/>
              </a:lnSpc>
              <a:buClrTx/>
              <a:buSzTx/>
              <a:buFontTx/>
              <a:defRPr/>
            </a:pPr>
            <a:r>
              <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危险性（Risk）是指某种危险源导致事故、造成人员伤亡或财物损失的可能性。</a:t>
            </a:r>
            <a:endPar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endParaRPr>
          </a:p>
        </p:txBody>
      </p:sp>
      <p:sp>
        <p:nvSpPr>
          <p:cNvPr id="3" name="文本框 2"/>
          <p:cNvSpPr txBox="1"/>
          <p:nvPr/>
        </p:nvSpPr>
        <p:spPr>
          <a:xfrm>
            <a:off x="210820" y="3650298"/>
            <a:ext cx="9899650" cy="521970"/>
          </a:xfrm>
          <a:prstGeom prst="rect">
            <a:avLst/>
          </a:prstGeom>
          <a:noFill/>
        </p:spPr>
        <p:txBody>
          <a:bodyPr>
            <a:spAutoFit/>
          </a:bodyPr>
          <a:lstStyle/>
          <a:p>
            <a:pPr marR="0" defTabSz="914400">
              <a:buClrTx/>
              <a:buSzTx/>
              <a:buFontTx/>
              <a:buNone/>
              <a:defRPr/>
            </a:pPr>
            <a:r>
              <a:rPr lang="zh-CN" altLang="en-US" sz="28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什么是危险性？</a:t>
            </a:r>
          </a:p>
        </p:txBody>
      </p:sp>
      <p:sp>
        <p:nvSpPr>
          <p:cNvPr id="5" name="文本框 4"/>
          <p:cNvSpPr txBox="1"/>
          <p:nvPr/>
        </p:nvSpPr>
        <p:spPr>
          <a:xfrm>
            <a:off x="210820" y="5065395"/>
            <a:ext cx="9945370" cy="645160"/>
          </a:xfrm>
          <a:prstGeom prst="rect">
            <a:avLst/>
          </a:prstGeom>
          <a:noFill/>
          <a:ln w="9525">
            <a:noFill/>
          </a:ln>
        </p:spPr>
        <p:txBody>
          <a:bodyPr wrap="square">
            <a:spAutoFit/>
          </a:bodyPr>
          <a:lstStyle/>
          <a:p>
            <a:pPr algn="l">
              <a:lnSpc>
                <a:spcPct val="150000"/>
              </a:lnSpc>
              <a:buClrTx/>
              <a:buSzTx/>
              <a:buFontTx/>
              <a:defRPr/>
            </a:pPr>
            <a:r>
              <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危险度=事故发生概率×事故后果严重度</a:t>
            </a:r>
            <a:endPar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endParaRPr>
          </a:p>
        </p:txBody>
      </p:sp>
      <p:sp>
        <p:nvSpPr>
          <p:cNvPr id="8" name="文本框 7"/>
          <p:cNvSpPr txBox="1"/>
          <p:nvPr/>
        </p:nvSpPr>
        <p:spPr>
          <a:xfrm>
            <a:off x="165100" y="5710555"/>
            <a:ext cx="10347960" cy="645160"/>
          </a:xfrm>
          <a:prstGeom prst="rect">
            <a:avLst/>
          </a:prstGeom>
          <a:noFill/>
          <a:ln w="9525">
            <a:noFill/>
          </a:ln>
        </p:spPr>
        <p:txBody>
          <a:bodyPr wrap="square">
            <a:spAutoFit/>
          </a:bodyPr>
          <a:lstStyle/>
          <a:p>
            <a:pPr algn="l">
              <a:lnSpc>
                <a:spcPct val="150000"/>
              </a:lnSpc>
              <a:buClrTx/>
              <a:buSzTx/>
              <a:buFontTx/>
              <a:defRPr/>
            </a:pPr>
            <a:r>
              <a:rPr lang="zh-CN" altLang="en-US" sz="2400" noProof="0" dirty="0">
                <a:ln>
                  <a:noFill/>
                </a:ln>
                <a:solidFill>
                  <a:srgbClr val="FF0000"/>
                </a:solidFill>
                <a:effectLst/>
                <a:uLnTx/>
                <a:uFillTx/>
                <a:latin typeface="微软雅黑" panose="020B0503020204020204" pitchFamily="34" charset="-122"/>
                <a:ea typeface="微软雅黑" panose="020B0503020204020204" pitchFamily="34" charset="-122"/>
                <a:sym typeface="+mn-ea"/>
              </a:rPr>
              <a:t>经常用“危险性”一词来代替“风险”；用“安全管理”代替“风险管理”</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linds(horizontal)">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6" grpId="0"/>
      <p:bldP spid="7" grpId="0"/>
      <p:bldP spid="4" grpId="0"/>
      <p:bldP spid="2" grpId="0"/>
      <p:bldP spid="3" grpId="0"/>
      <p:bldP spid="5"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p:cNvSpPr txBox="1"/>
          <p:nvPr/>
        </p:nvSpPr>
        <p:spPr>
          <a:xfrm>
            <a:off x="165100" y="811848"/>
            <a:ext cx="9899650" cy="521970"/>
          </a:xfrm>
          <a:prstGeom prst="rect">
            <a:avLst/>
          </a:prstGeom>
          <a:noFill/>
        </p:spPr>
        <p:txBody>
          <a:bodyPr>
            <a:spAutoFit/>
          </a:bodyPr>
          <a:lstStyle/>
          <a:p>
            <a:pPr marR="0" defTabSz="914400">
              <a:buClrTx/>
              <a:buSzTx/>
              <a:buFontTx/>
              <a:buNone/>
              <a:defRPr/>
            </a:pPr>
            <a:r>
              <a:rPr lang="zh-CN" altLang="en-US" sz="28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何谓安全？</a:t>
            </a:r>
          </a:p>
        </p:txBody>
      </p:sp>
      <p:sp>
        <p:nvSpPr>
          <p:cNvPr id="36" name="矩形 35"/>
          <p:cNvSpPr/>
          <p:nvPr/>
        </p:nvSpPr>
        <p:spPr>
          <a:xfrm>
            <a:off x="119063" y="1296988"/>
            <a:ext cx="9504363"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7" name="矩形 36"/>
          <p:cNvSpPr/>
          <p:nvPr/>
        </p:nvSpPr>
        <p:spPr>
          <a:xfrm flipV="1">
            <a:off x="119063" y="1370013"/>
            <a:ext cx="936625"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6" name="文本框 5"/>
          <p:cNvSpPr txBox="1"/>
          <p:nvPr/>
        </p:nvSpPr>
        <p:spPr>
          <a:xfrm>
            <a:off x="165100" y="1370330"/>
            <a:ext cx="9742805" cy="645160"/>
          </a:xfrm>
          <a:prstGeom prst="rect">
            <a:avLst/>
          </a:prstGeom>
          <a:noFill/>
          <a:ln w="9525">
            <a:noFill/>
          </a:ln>
        </p:spPr>
        <p:txBody>
          <a:bodyPr wrap="square">
            <a:spAutoFit/>
          </a:bodyPr>
          <a:lstStyle/>
          <a:p>
            <a:pPr algn="l">
              <a:lnSpc>
                <a:spcPct val="150000"/>
              </a:lnSpc>
              <a:buClrTx/>
              <a:buSzTx/>
              <a:buFontTx/>
              <a:defRPr/>
            </a:pPr>
            <a:r>
              <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安全是一种心理状态。</a:t>
            </a:r>
            <a:endParaRPr lang="zh-CN" altLang="en-US" sz="2400" b="1" noProof="0" dirty="0">
              <a:ln>
                <a:noFill/>
              </a:ln>
              <a:solidFill>
                <a:srgbClr val="FF0000"/>
              </a:solidFill>
              <a:effectLst/>
              <a:uLnTx/>
              <a:uFillTx/>
              <a:latin typeface="微软雅黑" panose="020B0503020204020204" pitchFamily="34" charset="-122"/>
              <a:ea typeface="微软雅黑" panose="020B0503020204020204" pitchFamily="34" charset="-122"/>
              <a:sym typeface="+mn-ea"/>
            </a:endParaRPr>
          </a:p>
        </p:txBody>
      </p:sp>
      <p:sp>
        <p:nvSpPr>
          <p:cNvPr id="7" name="文本框 6"/>
          <p:cNvSpPr txBox="1"/>
          <p:nvPr/>
        </p:nvSpPr>
        <p:spPr>
          <a:xfrm>
            <a:off x="142240" y="2167890"/>
            <a:ext cx="9788525" cy="645160"/>
          </a:xfrm>
          <a:prstGeom prst="rect">
            <a:avLst/>
          </a:prstGeom>
          <a:noFill/>
          <a:ln w="9525">
            <a:noFill/>
          </a:ln>
        </p:spPr>
        <p:txBody>
          <a:bodyPr wrap="square">
            <a:spAutoFit/>
          </a:bodyPr>
          <a:lstStyle/>
          <a:p>
            <a:pPr algn="l">
              <a:lnSpc>
                <a:spcPct val="150000"/>
              </a:lnSpc>
              <a:buClrTx/>
              <a:buSzTx/>
              <a:buFontTx/>
              <a:defRPr/>
            </a:pPr>
            <a:r>
              <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安全是相对的，危险是绝对的。</a:t>
            </a:r>
            <a:endPar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endParaRPr>
          </a:p>
        </p:txBody>
      </p:sp>
      <p:sp>
        <p:nvSpPr>
          <p:cNvPr id="4" name="文本框 3"/>
          <p:cNvSpPr txBox="1"/>
          <p:nvPr/>
        </p:nvSpPr>
        <p:spPr>
          <a:xfrm>
            <a:off x="165100" y="2813050"/>
            <a:ext cx="9945370" cy="645160"/>
          </a:xfrm>
          <a:prstGeom prst="rect">
            <a:avLst/>
          </a:prstGeom>
          <a:noFill/>
          <a:ln w="9525">
            <a:noFill/>
          </a:ln>
        </p:spPr>
        <p:txBody>
          <a:bodyPr wrap="square">
            <a:spAutoFit/>
          </a:bodyPr>
          <a:lstStyle/>
          <a:p>
            <a:pPr algn="l">
              <a:lnSpc>
                <a:spcPct val="150000"/>
              </a:lnSpc>
              <a:buClrTx/>
              <a:buSzTx/>
              <a:buFontTx/>
              <a:defRPr/>
            </a:pPr>
            <a:r>
              <a:rPr lang="zh-CN" altLang="en-US" sz="2400"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安全是没有超过允许限度的危险。</a:t>
            </a:r>
          </a:p>
        </p:txBody>
      </p:sp>
      <p:sp>
        <p:nvSpPr>
          <p:cNvPr id="2" name="文本框 1"/>
          <p:cNvSpPr txBox="1"/>
          <p:nvPr/>
        </p:nvSpPr>
        <p:spPr>
          <a:xfrm>
            <a:off x="165100" y="3573145"/>
            <a:ext cx="9945370" cy="1198880"/>
          </a:xfrm>
          <a:prstGeom prst="rect">
            <a:avLst/>
          </a:prstGeom>
          <a:noFill/>
          <a:ln w="9525">
            <a:noFill/>
          </a:ln>
        </p:spPr>
        <p:txBody>
          <a:bodyPr wrap="square">
            <a:spAutoFit/>
          </a:bodyPr>
          <a:lstStyle/>
          <a:p>
            <a:pPr algn="l">
              <a:lnSpc>
                <a:spcPct val="150000"/>
              </a:lnSpc>
              <a:buClrTx/>
              <a:buSzTx/>
              <a:buFontTx/>
              <a:defRPr/>
            </a:pPr>
            <a:r>
              <a:rPr lang="zh-CN" altLang="en-US" sz="2400" noProof="0" dirty="0">
                <a:ln>
                  <a:noFill/>
                </a:ln>
                <a:solidFill>
                  <a:srgbClr val="FF0000"/>
                </a:solidFill>
                <a:effectLst/>
                <a:uLnTx/>
                <a:uFillTx/>
                <a:latin typeface="微软雅黑" panose="020B0503020204020204" pitchFamily="34" charset="-122"/>
                <a:ea typeface="微软雅黑" panose="020B0503020204020204" pitchFamily="34" charset="-122"/>
                <a:sym typeface="+mn-ea"/>
              </a:rPr>
              <a:t>可接受的危险：</a:t>
            </a:r>
            <a:r>
              <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没有超过允许限度的危险。它是来自某种危险源的实际危险，但是它不能威胁有知识而又谨慎的人。</a:t>
            </a:r>
            <a:endPar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endParaRPr>
          </a:p>
        </p:txBody>
      </p:sp>
      <p:sp>
        <p:nvSpPr>
          <p:cNvPr id="5" name="文本框 4"/>
          <p:cNvSpPr txBox="1"/>
          <p:nvPr/>
        </p:nvSpPr>
        <p:spPr>
          <a:xfrm>
            <a:off x="165100" y="4863465"/>
            <a:ext cx="9945370" cy="1198880"/>
          </a:xfrm>
          <a:prstGeom prst="rect">
            <a:avLst/>
          </a:prstGeom>
          <a:noFill/>
          <a:ln w="9525">
            <a:noFill/>
          </a:ln>
        </p:spPr>
        <p:txBody>
          <a:bodyPr wrap="square">
            <a:spAutoFit/>
          </a:bodyPr>
          <a:lstStyle/>
          <a:p>
            <a:pPr algn="l">
              <a:lnSpc>
                <a:spcPct val="150000"/>
              </a:lnSpc>
              <a:buClrTx/>
              <a:buSzTx/>
              <a:buFontTx/>
              <a:defRPr/>
            </a:pPr>
            <a:r>
              <a:rPr lang="zh-CN" altLang="en-US" sz="2400" noProof="0" dirty="0">
                <a:ln>
                  <a:noFill/>
                </a:ln>
                <a:solidFill>
                  <a:srgbClr val="FF0000"/>
                </a:solidFill>
                <a:effectLst/>
                <a:uLnTx/>
                <a:uFillTx/>
                <a:latin typeface="微软雅黑" panose="020B0503020204020204" pitchFamily="34" charset="-122"/>
                <a:ea typeface="微软雅黑" panose="020B0503020204020204" pitchFamily="34" charset="-122"/>
                <a:sym typeface="+mn-ea"/>
              </a:rPr>
              <a:t>社会允许危险：</a:t>
            </a:r>
            <a:r>
              <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被社会大众所接受的危险，在危险性评价中，社会允许危险是判别安全与危险的标准。</a:t>
            </a:r>
            <a:endPar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6" grpId="0"/>
      <p:bldP spid="7" grpId="0"/>
      <p:bldP spid="4" grpId="0"/>
      <p:bldP spid="2"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p:cNvSpPr txBox="1"/>
          <p:nvPr/>
        </p:nvSpPr>
        <p:spPr>
          <a:xfrm>
            <a:off x="165100" y="811848"/>
            <a:ext cx="9899650" cy="521970"/>
          </a:xfrm>
          <a:prstGeom prst="rect">
            <a:avLst/>
          </a:prstGeom>
          <a:noFill/>
        </p:spPr>
        <p:txBody>
          <a:bodyPr>
            <a:spAutoFit/>
          </a:bodyPr>
          <a:lstStyle/>
          <a:p>
            <a:pPr marR="0" defTabSz="914400">
              <a:buClrTx/>
              <a:buSzTx/>
              <a:buFontTx/>
              <a:buNone/>
              <a:defRPr/>
            </a:pPr>
            <a:r>
              <a:rPr lang="zh-CN" altLang="en-US" sz="28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安全工作贯穿于系统的整个寿命期间</a:t>
            </a:r>
          </a:p>
        </p:txBody>
      </p:sp>
      <p:sp>
        <p:nvSpPr>
          <p:cNvPr id="36" name="矩形 35"/>
          <p:cNvSpPr/>
          <p:nvPr/>
        </p:nvSpPr>
        <p:spPr>
          <a:xfrm>
            <a:off x="119063" y="1296988"/>
            <a:ext cx="9504363"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7" name="矩形 36"/>
          <p:cNvSpPr/>
          <p:nvPr/>
        </p:nvSpPr>
        <p:spPr>
          <a:xfrm flipV="1">
            <a:off x="119063" y="1370013"/>
            <a:ext cx="936625"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6" name="文本框 5"/>
          <p:cNvSpPr txBox="1"/>
          <p:nvPr/>
        </p:nvSpPr>
        <p:spPr>
          <a:xfrm>
            <a:off x="165100" y="1565910"/>
            <a:ext cx="9742805" cy="1753235"/>
          </a:xfrm>
          <a:prstGeom prst="rect">
            <a:avLst/>
          </a:prstGeom>
          <a:noFill/>
          <a:ln w="9525">
            <a:noFill/>
          </a:ln>
        </p:spPr>
        <p:txBody>
          <a:bodyPr wrap="square">
            <a:spAutoFit/>
          </a:bodyPr>
          <a:lstStyle/>
          <a:p>
            <a:pPr algn="l">
              <a:lnSpc>
                <a:spcPct val="150000"/>
              </a:lnSpc>
              <a:buClrTx/>
              <a:buSzTx/>
              <a:buFontTx/>
              <a:defRPr/>
            </a:pPr>
            <a:r>
              <a:rPr lang="zh-CN" altLang="en-US" sz="2400" noProof="0" dirty="0">
                <a:ln>
                  <a:noFill/>
                </a:ln>
                <a:solidFill>
                  <a:srgbClr val="FF0000"/>
                </a:solidFill>
                <a:effectLst/>
                <a:uLnTx/>
                <a:uFillTx/>
                <a:latin typeface="微软雅黑" panose="020B0503020204020204" pitchFamily="34" charset="-122"/>
                <a:ea typeface="微软雅黑" panose="020B0503020204020204" pitchFamily="34" charset="-122"/>
                <a:sym typeface="+mn-ea"/>
              </a:rPr>
              <a:t>早在一个新系统的构思阶段就必须考虑其安全性问题，制定并开始执行安全工作规划，进行系统安全工作，并把系统安全工作贯穿于整个系统寿命期间，直到系统报废为止。</a:t>
            </a:r>
            <a:endParaRPr lang="zh-CN" altLang="en-US" sz="2400" b="1" noProof="0" dirty="0">
              <a:ln>
                <a:noFill/>
              </a:ln>
              <a:solidFill>
                <a:srgbClr val="FF0000"/>
              </a:solidFill>
              <a:effectLst/>
              <a:uLnTx/>
              <a:uFillTx/>
              <a:latin typeface="微软雅黑" panose="020B0503020204020204" pitchFamily="34" charset="-122"/>
              <a:ea typeface="微软雅黑" panose="020B0503020204020204" pitchFamily="34" charset="-122"/>
              <a:sym typeface="+mn-ea"/>
            </a:endParaRPr>
          </a:p>
        </p:txBody>
      </p:sp>
      <p:sp>
        <p:nvSpPr>
          <p:cNvPr id="3" name="文本框 2"/>
          <p:cNvSpPr txBox="1"/>
          <p:nvPr/>
        </p:nvSpPr>
        <p:spPr>
          <a:xfrm>
            <a:off x="243205" y="3495675"/>
            <a:ext cx="9742805" cy="645160"/>
          </a:xfrm>
          <a:prstGeom prst="rect">
            <a:avLst/>
          </a:prstGeom>
          <a:noFill/>
          <a:ln w="9525">
            <a:noFill/>
          </a:ln>
        </p:spPr>
        <p:txBody>
          <a:bodyPr wrap="square">
            <a:spAutoFit/>
          </a:bodyPr>
          <a:lstStyle/>
          <a:p>
            <a:pPr algn="l">
              <a:lnSpc>
                <a:spcPct val="150000"/>
              </a:lnSpc>
              <a:buClrTx/>
              <a:buSzTx/>
              <a:buFontTx/>
              <a:defRPr/>
            </a:pPr>
            <a:r>
              <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如我国实行的“三同时”制度。</a:t>
            </a:r>
            <a:endParaRPr lang="zh-CN" altLang="en-US" sz="2400" b="1" noProof="0" dirty="0">
              <a:ln>
                <a:noFill/>
              </a:ln>
              <a:solidFill>
                <a:srgbClr val="FF0000"/>
              </a:solidFill>
              <a:effectLst/>
              <a:uLnTx/>
              <a:uFillTx/>
              <a:latin typeface="微软雅黑" panose="020B0503020204020204" pitchFamily="34" charset="-122"/>
              <a:ea typeface="微软雅黑" panose="020B0503020204020204" pitchFamily="34" charset="-122"/>
              <a:sym typeface="+mn-ea"/>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6"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p:cNvSpPr txBox="1"/>
          <p:nvPr/>
        </p:nvSpPr>
        <p:spPr>
          <a:xfrm>
            <a:off x="165100" y="811848"/>
            <a:ext cx="9899650" cy="521970"/>
          </a:xfrm>
          <a:prstGeom prst="rect">
            <a:avLst/>
          </a:prstGeom>
          <a:noFill/>
        </p:spPr>
        <p:txBody>
          <a:bodyPr>
            <a:spAutoFit/>
          </a:bodyPr>
          <a:lstStyle/>
          <a:p>
            <a:pPr marR="0" defTabSz="914400">
              <a:buClrTx/>
              <a:buSzTx/>
              <a:buFontTx/>
              <a:buNone/>
              <a:defRPr/>
            </a:pPr>
            <a:r>
              <a:rPr lang="zh-CN" altLang="en-US" sz="2800" b="1" noProof="0" dirty="0">
                <a:ln>
                  <a:noFill/>
                </a:ln>
                <a:solidFill>
                  <a:srgbClr val="FF0000"/>
                </a:solidFill>
                <a:effectLst/>
                <a:uLnTx/>
                <a:uFillTx/>
                <a:latin typeface="微软雅黑" panose="020B0503020204020204" pitchFamily="34" charset="-122"/>
                <a:ea typeface="微软雅黑" panose="020B0503020204020204" pitchFamily="34" charset="-122"/>
                <a:sym typeface="+mn-ea"/>
              </a:rPr>
              <a:t>事故隐患排查与治理</a:t>
            </a:r>
          </a:p>
        </p:txBody>
      </p:sp>
      <p:sp>
        <p:nvSpPr>
          <p:cNvPr id="36" name="矩形 35"/>
          <p:cNvSpPr/>
          <p:nvPr/>
        </p:nvSpPr>
        <p:spPr>
          <a:xfrm>
            <a:off x="119063" y="1296988"/>
            <a:ext cx="9504363"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7" name="矩形 36"/>
          <p:cNvSpPr/>
          <p:nvPr/>
        </p:nvSpPr>
        <p:spPr>
          <a:xfrm flipV="1">
            <a:off x="119063" y="1370013"/>
            <a:ext cx="936625"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6" name="文本框 5"/>
          <p:cNvSpPr txBox="1"/>
          <p:nvPr/>
        </p:nvSpPr>
        <p:spPr>
          <a:xfrm>
            <a:off x="165100" y="1370330"/>
            <a:ext cx="9742805" cy="1753235"/>
          </a:xfrm>
          <a:prstGeom prst="rect">
            <a:avLst/>
          </a:prstGeom>
          <a:noFill/>
          <a:ln w="9525">
            <a:noFill/>
          </a:ln>
        </p:spPr>
        <p:txBody>
          <a:bodyPr wrap="square">
            <a:spAutoFit/>
          </a:bodyPr>
          <a:lstStyle/>
          <a:p>
            <a:pPr algn="l">
              <a:lnSpc>
                <a:spcPct val="150000"/>
              </a:lnSpc>
              <a:buClrTx/>
              <a:buSzTx/>
              <a:buFontTx/>
              <a:defRPr/>
            </a:pPr>
            <a:r>
              <a:rPr lang="zh-CN" altLang="en-US" sz="2400"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事故隐患：</a:t>
            </a:r>
            <a:r>
              <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是指生产经营单位违反安全生产法律法规、规章标准和安全管理制度的规定，或因其他因素在生产经营活动中存在的可能导致事故发生的物的不安全状态、人的不安全行为和管理上的缺陷。</a:t>
            </a:r>
            <a:endParaRPr lang="zh-CN" altLang="en-US" sz="2400" b="1" noProof="0" dirty="0">
              <a:ln>
                <a:noFill/>
              </a:ln>
              <a:solidFill>
                <a:srgbClr val="FF0000"/>
              </a:solidFill>
              <a:effectLst/>
              <a:uLnTx/>
              <a:uFillTx/>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165100" y="3123565"/>
            <a:ext cx="9945370" cy="645160"/>
          </a:xfrm>
          <a:prstGeom prst="rect">
            <a:avLst/>
          </a:prstGeom>
          <a:noFill/>
          <a:ln w="9525">
            <a:noFill/>
          </a:ln>
        </p:spPr>
        <p:txBody>
          <a:bodyPr wrap="square">
            <a:spAutoFit/>
          </a:bodyPr>
          <a:lstStyle/>
          <a:p>
            <a:pPr algn="l">
              <a:lnSpc>
                <a:spcPct val="150000"/>
              </a:lnSpc>
              <a:buClrTx/>
              <a:buSzTx/>
              <a:buFontTx/>
              <a:defRPr/>
            </a:pPr>
            <a:r>
              <a:rPr lang="zh-CN" altLang="en-US" sz="2400"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隐患分级</a:t>
            </a:r>
            <a:endPar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endParaRPr>
          </a:p>
        </p:txBody>
      </p:sp>
      <p:sp>
        <p:nvSpPr>
          <p:cNvPr id="3" name="文本框 2"/>
          <p:cNvSpPr txBox="1"/>
          <p:nvPr/>
        </p:nvSpPr>
        <p:spPr>
          <a:xfrm>
            <a:off x="165100" y="3765550"/>
            <a:ext cx="9945370" cy="1198880"/>
          </a:xfrm>
          <a:prstGeom prst="rect">
            <a:avLst/>
          </a:prstGeom>
          <a:noFill/>
          <a:ln w="9525">
            <a:noFill/>
          </a:ln>
        </p:spPr>
        <p:txBody>
          <a:bodyPr wrap="square">
            <a:spAutoFit/>
          </a:bodyPr>
          <a:lstStyle/>
          <a:p>
            <a:pPr algn="l">
              <a:lnSpc>
                <a:spcPct val="150000"/>
              </a:lnSpc>
              <a:buClrTx/>
              <a:buSzTx/>
              <a:buFontTx/>
              <a:defRPr/>
            </a:pPr>
            <a:r>
              <a:rPr lang="zh-CN" altLang="en-US" sz="2400"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一般事故隐患：</a:t>
            </a:r>
            <a:r>
              <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是指危害和整改难度较小，发现后能够立即整改排除的隐患。</a:t>
            </a:r>
            <a:endPar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endParaRPr>
          </a:p>
        </p:txBody>
      </p:sp>
      <p:sp>
        <p:nvSpPr>
          <p:cNvPr id="8" name="文本框 7"/>
          <p:cNvSpPr txBox="1"/>
          <p:nvPr/>
        </p:nvSpPr>
        <p:spPr>
          <a:xfrm>
            <a:off x="165100" y="4917440"/>
            <a:ext cx="9945370" cy="1753235"/>
          </a:xfrm>
          <a:prstGeom prst="rect">
            <a:avLst/>
          </a:prstGeom>
          <a:noFill/>
          <a:ln w="9525">
            <a:noFill/>
          </a:ln>
        </p:spPr>
        <p:txBody>
          <a:bodyPr wrap="square">
            <a:spAutoFit/>
          </a:bodyPr>
          <a:lstStyle/>
          <a:p>
            <a:pPr algn="l">
              <a:lnSpc>
                <a:spcPct val="150000"/>
              </a:lnSpc>
              <a:buClrTx/>
              <a:buSzTx/>
              <a:buFontTx/>
              <a:defRPr/>
            </a:pPr>
            <a:r>
              <a:rPr lang="zh-CN" altLang="en-US" sz="2400"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重大事故隐患：</a:t>
            </a:r>
            <a:r>
              <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是指危害和整改难度较大，应当全部或局部停产停业，并经过一定时间整改治理方能排除的隐患，或因外部因素影响致使生产经营单位自身难以排除的隐患。</a:t>
            </a:r>
            <a:endPar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6" grpId="0"/>
      <p:bldP spid="2" grpId="0"/>
      <p:bldP spid="3"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6"/>
          <p:cNvSpPr>
            <a:spLocks noChangeArrowheads="1"/>
          </p:cNvSpPr>
          <p:nvPr/>
        </p:nvSpPr>
        <p:spPr bwMode="auto">
          <a:xfrm>
            <a:off x="4808538" y="782638"/>
            <a:ext cx="2366963" cy="714375"/>
          </a:xfrm>
          <a:prstGeom prst="roundRect">
            <a:avLst>
              <a:gd name="adj" fmla="val 16667"/>
            </a:avLst>
          </a:prstGeom>
          <a:noFill/>
        </p:spPr>
        <p:txBody>
          <a:bodyPr>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36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目   录</a:t>
            </a:r>
          </a:p>
        </p:txBody>
      </p:sp>
      <p:sp>
        <p:nvSpPr>
          <p:cNvPr id="6" name="矩形 5"/>
          <p:cNvSpPr/>
          <p:nvPr/>
        </p:nvSpPr>
        <p:spPr>
          <a:xfrm rot="5400000">
            <a:off x="5958681" y="694531"/>
            <a:ext cx="71438" cy="1511300"/>
          </a:xfrm>
          <a:prstGeom prst="rect">
            <a:avLst/>
          </a:prstGeom>
          <a:solidFill>
            <a:srgbClr val="9D1D1A"/>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9" name="TextBox 16"/>
          <p:cNvSpPr>
            <a:spLocks noChangeArrowheads="1"/>
          </p:cNvSpPr>
          <p:nvPr/>
        </p:nvSpPr>
        <p:spPr bwMode="auto">
          <a:xfrm>
            <a:off x="4806950" y="1436688"/>
            <a:ext cx="2366963" cy="407988"/>
          </a:xfrm>
          <a:prstGeom prst="roundRect">
            <a:avLst>
              <a:gd name="adj" fmla="val 16667"/>
            </a:avLst>
          </a:prstGeom>
          <a:noFill/>
        </p:spPr>
        <p:txBody>
          <a:bodyPr>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CONTENT</a:t>
            </a:r>
            <a:endParaRPr kumimoji="0"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2" name="矩形: 圆角 11"/>
          <p:cNvSpPr/>
          <p:nvPr/>
        </p:nvSpPr>
        <p:spPr>
          <a:xfrm>
            <a:off x="2663825" y="3426778"/>
            <a:ext cx="7272338" cy="715963"/>
          </a:xfrm>
          <a:prstGeom prst="roundRect">
            <a:avLst>
              <a:gd name="adj" fmla="val 8075"/>
            </a:avLst>
          </a:prstGeom>
          <a:solidFill>
            <a:srgbClr val="C62422"/>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3318" name="文本框 1"/>
          <p:cNvSpPr txBox="1"/>
          <p:nvPr/>
        </p:nvSpPr>
        <p:spPr>
          <a:xfrm>
            <a:off x="3240088" y="3523615"/>
            <a:ext cx="5975350" cy="583565"/>
          </a:xfrm>
          <a:prstGeom prst="rect">
            <a:avLst/>
          </a:prstGeom>
          <a:noFill/>
          <a:ln w="9525">
            <a:noFill/>
          </a:ln>
        </p:spPr>
        <p:txBody>
          <a:bodyPr>
            <a:spAutoFit/>
          </a:bodyPr>
          <a:lstStyle/>
          <a:p>
            <a:r>
              <a:rPr lang="zh-CN" altLang="en-US" sz="3200" dirty="0">
                <a:solidFill>
                  <a:schemeClr val="bg1"/>
                </a:solidFill>
                <a:latin typeface="微软雅黑" panose="020B0503020204020204" pitchFamily="34" charset="-122"/>
                <a:ea typeface="微软雅黑" panose="020B0503020204020204" pitchFamily="34" charset="-122"/>
              </a:rPr>
              <a:t>安全生产管理概述</a:t>
            </a:r>
          </a:p>
        </p:txBody>
      </p:sp>
      <p:sp>
        <p:nvSpPr>
          <p:cNvPr id="15" name="矩形: 圆角 14"/>
          <p:cNvSpPr/>
          <p:nvPr/>
        </p:nvSpPr>
        <p:spPr>
          <a:xfrm>
            <a:off x="2566035" y="4583748"/>
            <a:ext cx="7272338" cy="715963"/>
          </a:xfrm>
          <a:prstGeom prst="roundRect">
            <a:avLst>
              <a:gd name="adj" fmla="val 8075"/>
            </a:avLst>
          </a:prstGeom>
          <a:solidFill>
            <a:srgbClr val="C62422"/>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3320" name="文本框 12"/>
          <p:cNvSpPr txBox="1"/>
          <p:nvPr/>
        </p:nvSpPr>
        <p:spPr>
          <a:xfrm>
            <a:off x="3251200" y="4675505"/>
            <a:ext cx="6386830" cy="583565"/>
          </a:xfrm>
          <a:prstGeom prst="rect">
            <a:avLst/>
          </a:prstGeom>
          <a:noFill/>
          <a:ln w="9525">
            <a:noFill/>
          </a:ln>
        </p:spPr>
        <p:txBody>
          <a:bodyPr wrap="square">
            <a:spAutoFit/>
          </a:bodyPr>
          <a:lstStyle/>
          <a:p>
            <a:r>
              <a:rPr lang="zh-CN" altLang="en-US" sz="3200" dirty="0">
                <a:solidFill>
                  <a:schemeClr val="bg1"/>
                </a:solidFill>
                <a:latin typeface="微软雅黑" panose="020B0503020204020204" pitchFamily="34" charset="-122"/>
                <a:ea typeface="微软雅黑" panose="020B0503020204020204" pitchFamily="34" charset="-122"/>
              </a:rPr>
              <a:t>安全生产管理人员法定职责</a:t>
            </a:r>
          </a:p>
        </p:txBody>
      </p:sp>
      <p:grpSp>
        <p:nvGrpSpPr>
          <p:cNvPr id="2" name="组合 1"/>
          <p:cNvGrpSpPr/>
          <p:nvPr/>
        </p:nvGrpSpPr>
        <p:grpSpPr>
          <a:xfrm>
            <a:off x="2016125" y="2150745"/>
            <a:ext cx="7920038" cy="796925"/>
            <a:chOff x="2016125" y="2276475"/>
            <a:chExt cx="7920038" cy="796925"/>
          </a:xfrm>
        </p:grpSpPr>
        <p:sp>
          <p:nvSpPr>
            <p:cNvPr id="10" name="矩形: 圆角 9"/>
            <p:cNvSpPr/>
            <p:nvPr/>
          </p:nvSpPr>
          <p:spPr>
            <a:xfrm>
              <a:off x="2663825" y="2359025"/>
              <a:ext cx="7272338" cy="714375"/>
            </a:xfrm>
            <a:prstGeom prst="roundRect">
              <a:avLst>
                <a:gd name="adj" fmla="val 8075"/>
              </a:avLst>
            </a:prstGeom>
            <a:solidFill>
              <a:srgbClr val="C62422"/>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3327" name="文本框 10"/>
            <p:cNvSpPr txBox="1"/>
            <p:nvPr/>
          </p:nvSpPr>
          <p:spPr>
            <a:xfrm>
              <a:off x="3395663" y="2416493"/>
              <a:ext cx="5543550" cy="583565"/>
            </a:xfrm>
            <a:prstGeom prst="rect">
              <a:avLst/>
            </a:prstGeom>
            <a:noFill/>
            <a:ln w="9525">
              <a:noFill/>
            </a:ln>
          </p:spPr>
          <p:txBody>
            <a:bodyPr>
              <a:spAutoFit/>
            </a:bodyPr>
            <a:lstStyle/>
            <a:p>
              <a:r>
                <a:rPr lang="zh-CN" altLang="en-US" sz="3200" dirty="0">
                  <a:solidFill>
                    <a:schemeClr val="bg1"/>
                  </a:solidFill>
                  <a:latin typeface="微软雅黑" panose="020B0503020204020204" pitchFamily="34" charset="-122"/>
                  <a:ea typeface="微软雅黑" panose="020B0503020204020204" pitchFamily="34" charset="-122"/>
                </a:rPr>
                <a:t>事故预防基本概念</a:t>
              </a:r>
            </a:p>
          </p:txBody>
        </p:sp>
        <p:sp>
          <p:nvSpPr>
            <p:cNvPr id="16" name="平行四边形 15"/>
            <p:cNvSpPr/>
            <p:nvPr/>
          </p:nvSpPr>
          <p:spPr>
            <a:xfrm>
              <a:off x="2016125" y="2276475"/>
              <a:ext cx="1223963" cy="796925"/>
            </a:xfrm>
            <a:prstGeom prst="parallelogram">
              <a:avLst>
                <a:gd name="adj" fmla="val 49471"/>
              </a:avLst>
            </a:prstGeom>
            <a:solidFill>
              <a:srgbClr val="EFEFEF"/>
            </a:solidFill>
            <a:ln w="3175">
              <a:solidFill>
                <a:srgbClr val="C00000"/>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3329" name="文本框 16"/>
            <p:cNvSpPr txBox="1"/>
            <p:nvPr/>
          </p:nvSpPr>
          <p:spPr>
            <a:xfrm>
              <a:off x="2317750" y="2392680"/>
              <a:ext cx="792163" cy="585788"/>
            </a:xfrm>
            <a:prstGeom prst="rect">
              <a:avLst/>
            </a:prstGeom>
            <a:noFill/>
            <a:ln w="9525">
              <a:noFill/>
            </a:ln>
          </p:spPr>
          <p:txBody>
            <a:bodyPr>
              <a:spAutoFit/>
            </a:bodyPr>
            <a:lstStyle/>
            <a:p>
              <a:r>
                <a:rPr lang="en-US" altLang="zh-CN" sz="3200" dirty="0">
                  <a:solidFill>
                    <a:srgbClr val="B51E23"/>
                  </a:solidFill>
                  <a:latin typeface="微软雅黑" panose="020B0503020204020204" pitchFamily="34" charset="-122"/>
                  <a:ea typeface="微软雅黑" panose="020B0503020204020204" pitchFamily="34" charset="-122"/>
                </a:rPr>
                <a:t>01</a:t>
              </a:r>
            </a:p>
          </p:txBody>
        </p:sp>
      </p:grpSp>
      <p:sp>
        <p:nvSpPr>
          <p:cNvPr id="18" name="平行四边形 17"/>
          <p:cNvSpPr/>
          <p:nvPr/>
        </p:nvSpPr>
        <p:spPr>
          <a:xfrm>
            <a:off x="1982788" y="3345815"/>
            <a:ext cx="1223963" cy="796925"/>
          </a:xfrm>
          <a:prstGeom prst="parallelogram">
            <a:avLst>
              <a:gd name="adj" fmla="val 49471"/>
            </a:avLst>
          </a:prstGeom>
          <a:solidFill>
            <a:srgbClr val="EFEFEF"/>
          </a:solidFill>
          <a:ln w="3175">
            <a:solidFill>
              <a:srgbClr val="C00000"/>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3323" name="文本框 18"/>
          <p:cNvSpPr txBox="1"/>
          <p:nvPr/>
        </p:nvSpPr>
        <p:spPr>
          <a:xfrm>
            <a:off x="2286000" y="3475990"/>
            <a:ext cx="792163" cy="584200"/>
          </a:xfrm>
          <a:prstGeom prst="rect">
            <a:avLst/>
          </a:prstGeom>
          <a:noFill/>
          <a:ln w="9525">
            <a:noFill/>
          </a:ln>
        </p:spPr>
        <p:txBody>
          <a:bodyPr>
            <a:spAutoFit/>
          </a:bodyPr>
          <a:lstStyle/>
          <a:p>
            <a:r>
              <a:rPr lang="en-US" altLang="zh-CN" sz="3200" dirty="0">
                <a:solidFill>
                  <a:srgbClr val="B51E23"/>
                </a:solidFill>
                <a:latin typeface="微软雅黑" panose="020B0503020204020204" pitchFamily="34" charset="-122"/>
                <a:ea typeface="微软雅黑" panose="020B0503020204020204" pitchFamily="34" charset="-122"/>
              </a:rPr>
              <a:t>02</a:t>
            </a:r>
          </a:p>
        </p:txBody>
      </p:sp>
      <p:sp>
        <p:nvSpPr>
          <p:cNvPr id="20" name="平行四边形 19"/>
          <p:cNvSpPr/>
          <p:nvPr/>
        </p:nvSpPr>
        <p:spPr>
          <a:xfrm>
            <a:off x="1884998" y="4502785"/>
            <a:ext cx="1223963" cy="796925"/>
          </a:xfrm>
          <a:prstGeom prst="parallelogram">
            <a:avLst>
              <a:gd name="adj" fmla="val 49471"/>
            </a:avLst>
          </a:prstGeom>
          <a:solidFill>
            <a:srgbClr val="EFEFEF"/>
          </a:solidFill>
          <a:ln w="3175">
            <a:solidFill>
              <a:srgbClr val="C00000"/>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3325" name="文本框 20"/>
          <p:cNvSpPr txBox="1"/>
          <p:nvPr/>
        </p:nvSpPr>
        <p:spPr>
          <a:xfrm>
            <a:off x="2188210" y="4632960"/>
            <a:ext cx="792163" cy="584200"/>
          </a:xfrm>
          <a:prstGeom prst="rect">
            <a:avLst/>
          </a:prstGeom>
          <a:noFill/>
          <a:ln w="9525">
            <a:noFill/>
          </a:ln>
        </p:spPr>
        <p:txBody>
          <a:bodyPr>
            <a:spAutoFit/>
          </a:bodyPr>
          <a:lstStyle/>
          <a:p>
            <a:r>
              <a:rPr lang="en-US" altLang="zh-CN" sz="3200" dirty="0">
                <a:solidFill>
                  <a:srgbClr val="B51E23"/>
                </a:solidFill>
                <a:latin typeface="微软雅黑" panose="020B0503020204020204" pitchFamily="34" charset="-122"/>
                <a:ea typeface="微软雅黑" panose="020B0503020204020204" pitchFamily="34" charset="-122"/>
              </a:rPr>
              <a:t>03</a:t>
            </a:r>
          </a:p>
        </p:txBody>
      </p:sp>
      <p:sp>
        <p:nvSpPr>
          <p:cNvPr id="4" name="矩形: 圆角 14"/>
          <p:cNvSpPr/>
          <p:nvPr/>
        </p:nvSpPr>
        <p:spPr>
          <a:xfrm>
            <a:off x="2425065" y="5818823"/>
            <a:ext cx="7272338" cy="715963"/>
          </a:xfrm>
          <a:prstGeom prst="roundRect">
            <a:avLst>
              <a:gd name="adj" fmla="val 8075"/>
            </a:avLst>
          </a:prstGeom>
          <a:solidFill>
            <a:srgbClr val="C62422"/>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5" name="文本框 12"/>
          <p:cNvSpPr txBox="1"/>
          <p:nvPr/>
        </p:nvSpPr>
        <p:spPr>
          <a:xfrm>
            <a:off x="3110230" y="5910580"/>
            <a:ext cx="6386830" cy="583565"/>
          </a:xfrm>
          <a:prstGeom prst="rect">
            <a:avLst/>
          </a:prstGeom>
          <a:noFill/>
          <a:ln w="9525">
            <a:noFill/>
          </a:ln>
        </p:spPr>
        <p:txBody>
          <a:bodyPr wrap="square">
            <a:spAutoFit/>
          </a:bodyPr>
          <a:lstStyle/>
          <a:p>
            <a:r>
              <a:rPr lang="zh-CN" altLang="en-US" sz="3200" dirty="0">
                <a:solidFill>
                  <a:schemeClr val="bg1"/>
                </a:solidFill>
                <a:latin typeface="微软雅黑" panose="020B0503020204020204" pitchFamily="34" charset="-122"/>
                <a:ea typeface="微软雅黑" panose="020B0503020204020204" pitchFamily="34" charset="-122"/>
              </a:rPr>
              <a:t>如何做好安全生产管理工作</a:t>
            </a:r>
          </a:p>
        </p:txBody>
      </p:sp>
      <p:sp>
        <p:nvSpPr>
          <p:cNvPr id="7" name="平行四边形 6"/>
          <p:cNvSpPr/>
          <p:nvPr/>
        </p:nvSpPr>
        <p:spPr>
          <a:xfrm>
            <a:off x="1744028" y="5737860"/>
            <a:ext cx="1223963" cy="796925"/>
          </a:xfrm>
          <a:prstGeom prst="parallelogram">
            <a:avLst>
              <a:gd name="adj" fmla="val 49471"/>
            </a:avLst>
          </a:prstGeom>
          <a:solidFill>
            <a:srgbClr val="EFEFEF"/>
          </a:solidFill>
          <a:ln w="3175">
            <a:solidFill>
              <a:srgbClr val="C00000"/>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8" name="文本框 20"/>
          <p:cNvSpPr txBox="1"/>
          <p:nvPr/>
        </p:nvSpPr>
        <p:spPr>
          <a:xfrm>
            <a:off x="2047240" y="5868035"/>
            <a:ext cx="792163" cy="583565"/>
          </a:xfrm>
          <a:prstGeom prst="rect">
            <a:avLst/>
          </a:prstGeom>
          <a:noFill/>
          <a:ln w="9525">
            <a:noFill/>
          </a:ln>
        </p:spPr>
        <p:txBody>
          <a:bodyPr>
            <a:spAutoFit/>
          </a:bodyPr>
          <a:lstStyle/>
          <a:p>
            <a:r>
              <a:rPr lang="en-US" altLang="zh-CN" sz="3200" dirty="0">
                <a:solidFill>
                  <a:srgbClr val="B51E23"/>
                </a:solidFill>
                <a:latin typeface="微软雅黑" panose="020B0503020204020204" pitchFamily="34" charset="-122"/>
                <a:ea typeface="微软雅黑" panose="020B0503020204020204" pitchFamily="34" charset="-122"/>
              </a:rPr>
              <a:t>04</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000" fill="hold"/>
                                        <p:tgtEl>
                                          <p:spTgt spid="2"/>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p:cNvSpPr txBox="1"/>
          <p:nvPr/>
        </p:nvSpPr>
        <p:spPr>
          <a:xfrm>
            <a:off x="165100" y="811848"/>
            <a:ext cx="9899650" cy="521970"/>
          </a:xfrm>
          <a:prstGeom prst="rect">
            <a:avLst/>
          </a:prstGeom>
          <a:noFill/>
        </p:spPr>
        <p:txBody>
          <a:bodyPr>
            <a:spAutoFit/>
          </a:bodyPr>
          <a:lstStyle/>
          <a:p>
            <a:pPr marR="0" defTabSz="914400">
              <a:buClrTx/>
              <a:buSzTx/>
              <a:buFontTx/>
              <a:buNone/>
              <a:defRPr/>
            </a:pPr>
            <a:r>
              <a:rPr lang="zh-CN" altLang="en-US" sz="2800" b="1" noProof="0" dirty="0">
                <a:ln>
                  <a:noFill/>
                </a:ln>
                <a:solidFill>
                  <a:srgbClr val="FF0000"/>
                </a:solidFill>
                <a:effectLst/>
                <a:uLnTx/>
                <a:uFillTx/>
                <a:latin typeface="微软雅黑" panose="020B0503020204020204" pitchFamily="34" charset="-122"/>
                <a:ea typeface="微软雅黑" panose="020B0503020204020204" pitchFamily="34" charset="-122"/>
                <a:sym typeface="+mn-ea"/>
              </a:rPr>
              <a:t>事故隐患排查与治理</a:t>
            </a:r>
          </a:p>
        </p:txBody>
      </p:sp>
      <p:sp>
        <p:nvSpPr>
          <p:cNvPr id="36" name="矩形 35"/>
          <p:cNvSpPr/>
          <p:nvPr/>
        </p:nvSpPr>
        <p:spPr>
          <a:xfrm>
            <a:off x="119063" y="1296988"/>
            <a:ext cx="9504363"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7" name="矩形 36"/>
          <p:cNvSpPr/>
          <p:nvPr/>
        </p:nvSpPr>
        <p:spPr>
          <a:xfrm flipV="1">
            <a:off x="119063" y="1370013"/>
            <a:ext cx="936625"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6" name="文本框 5"/>
          <p:cNvSpPr txBox="1"/>
          <p:nvPr/>
        </p:nvSpPr>
        <p:spPr>
          <a:xfrm>
            <a:off x="165100" y="1709420"/>
            <a:ext cx="9742805" cy="1753235"/>
          </a:xfrm>
          <a:prstGeom prst="rect">
            <a:avLst/>
          </a:prstGeom>
          <a:noFill/>
          <a:ln w="9525">
            <a:noFill/>
          </a:ln>
        </p:spPr>
        <p:txBody>
          <a:bodyPr wrap="square">
            <a:spAutoFit/>
          </a:bodyPr>
          <a:lstStyle/>
          <a:p>
            <a:pPr algn="l">
              <a:lnSpc>
                <a:spcPct val="150000"/>
              </a:lnSpc>
              <a:buClrTx/>
              <a:buSzTx/>
              <a:buFontTx/>
              <a:defRPr/>
            </a:pPr>
            <a:r>
              <a:rPr lang="zh-CN" altLang="en-US" sz="2400"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隐患排查：</a:t>
            </a:r>
            <a:r>
              <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是指生产经营单位组织安全生产管理人员、工程技术人员和其他相关人员对本单位的事故隐患进行排查，并对排查出的事故隐患，按照事故隐患的等级进行登记，并建立事故隐患信息档案。</a:t>
            </a:r>
            <a:endParaRPr lang="zh-CN" altLang="en-US" sz="2400" b="1" noProof="0" dirty="0">
              <a:ln>
                <a:noFill/>
              </a:ln>
              <a:solidFill>
                <a:srgbClr val="FF0000"/>
              </a:solidFill>
              <a:effectLst/>
              <a:uLnTx/>
              <a:uFillTx/>
              <a:latin typeface="微软雅黑" panose="020B0503020204020204" pitchFamily="34" charset="-122"/>
              <a:ea typeface="微软雅黑" panose="020B0503020204020204" pitchFamily="34" charset="-122"/>
              <a:sym typeface="+mn-ea"/>
            </a:endParaRPr>
          </a:p>
        </p:txBody>
      </p:sp>
      <p:sp>
        <p:nvSpPr>
          <p:cNvPr id="3" name="文本框 2"/>
          <p:cNvSpPr txBox="1"/>
          <p:nvPr/>
        </p:nvSpPr>
        <p:spPr>
          <a:xfrm>
            <a:off x="165100" y="3765550"/>
            <a:ext cx="9945370" cy="1198880"/>
          </a:xfrm>
          <a:prstGeom prst="rect">
            <a:avLst/>
          </a:prstGeom>
          <a:noFill/>
          <a:ln w="9525">
            <a:noFill/>
          </a:ln>
        </p:spPr>
        <p:txBody>
          <a:bodyPr wrap="square">
            <a:spAutoFit/>
          </a:bodyPr>
          <a:lstStyle/>
          <a:p>
            <a:pPr algn="l">
              <a:lnSpc>
                <a:spcPct val="150000"/>
              </a:lnSpc>
              <a:buClrTx/>
              <a:buSzTx/>
              <a:buFontTx/>
              <a:defRPr/>
            </a:pPr>
            <a:r>
              <a:rPr lang="zh-CN" altLang="en-US" sz="2400"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隐患治理：</a:t>
            </a:r>
            <a:r>
              <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是指消除或控制事故隐患的活动或过程，对排查出的事故隐患，按职责分工实施监控治理。</a:t>
            </a:r>
            <a:endPar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6"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6"/>
          <p:cNvSpPr>
            <a:spLocks noChangeArrowheads="1"/>
          </p:cNvSpPr>
          <p:nvPr/>
        </p:nvSpPr>
        <p:spPr bwMode="auto">
          <a:xfrm>
            <a:off x="4808538" y="782638"/>
            <a:ext cx="2366963" cy="714375"/>
          </a:xfrm>
          <a:prstGeom prst="roundRect">
            <a:avLst>
              <a:gd name="adj" fmla="val 16667"/>
            </a:avLst>
          </a:prstGeom>
          <a:noFill/>
        </p:spPr>
        <p:txBody>
          <a:bodyPr>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36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目   录</a:t>
            </a:r>
          </a:p>
        </p:txBody>
      </p:sp>
      <p:sp>
        <p:nvSpPr>
          <p:cNvPr id="6" name="矩形 5"/>
          <p:cNvSpPr/>
          <p:nvPr/>
        </p:nvSpPr>
        <p:spPr>
          <a:xfrm rot="5400000">
            <a:off x="5958681" y="694531"/>
            <a:ext cx="71438" cy="1511300"/>
          </a:xfrm>
          <a:prstGeom prst="rect">
            <a:avLst/>
          </a:prstGeom>
          <a:solidFill>
            <a:srgbClr val="9D1D1A"/>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9" name="TextBox 16"/>
          <p:cNvSpPr>
            <a:spLocks noChangeArrowheads="1"/>
          </p:cNvSpPr>
          <p:nvPr/>
        </p:nvSpPr>
        <p:spPr bwMode="auto">
          <a:xfrm>
            <a:off x="4806950" y="1436688"/>
            <a:ext cx="2366963" cy="407988"/>
          </a:xfrm>
          <a:prstGeom prst="roundRect">
            <a:avLst>
              <a:gd name="adj" fmla="val 16667"/>
            </a:avLst>
          </a:prstGeom>
          <a:noFill/>
        </p:spPr>
        <p:txBody>
          <a:bodyPr>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CONTENT</a:t>
            </a:r>
            <a:endParaRPr kumimoji="0"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0" name="矩形: 圆角 9"/>
          <p:cNvSpPr/>
          <p:nvPr/>
        </p:nvSpPr>
        <p:spPr>
          <a:xfrm>
            <a:off x="2663825" y="2093595"/>
            <a:ext cx="7272338" cy="714375"/>
          </a:xfrm>
          <a:prstGeom prst="roundRect">
            <a:avLst>
              <a:gd name="adj" fmla="val 8075"/>
            </a:avLst>
          </a:prstGeom>
          <a:solidFill>
            <a:srgbClr val="C62422"/>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8438" name="文本框 10"/>
          <p:cNvSpPr txBox="1"/>
          <p:nvPr/>
        </p:nvSpPr>
        <p:spPr>
          <a:xfrm>
            <a:off x="3395663" y="2165033"/>
            <a:ext cx="5543550" cy="583565"/>
          </a:xfrm>
          <a:prstGeom prst="rect">
            <a:avLst/>
          </a:prstGeom>
          <a:noFill/>
          <a:ln w="9525">
            <a:noFill/>
          </a:ln>
        </p:spPr>
        <p:txBody>
          <a:bodyPr>
            <a:spAutoFit/>
          </a:bodyPr>
          <a:lstStyle/>
          <a:p>
            <a:r>
              <a:rPr lang="zh-CN" altLang="en-US" sz="3200" dirty="0">
                <a:solidFill>
                  <a:schemeClr val="bg1"/>
                </a:solidFill>
                <a:latin typeface="微软雅黑" panose="020B0503020204020204" pitchFamily="34" charset="-122"/>
                <a:ea typeface="微软雅黑" panose="020B0503020204020204" pitchFamily="34" charset="-122"/>
              </a:rPr>
              <a:t>事故预防基本概念</a:t>
            </a:r>
            <a:endParaRPr lang="en-US" altLang="zh-CN" sz="3200" dirty="0">
              <a:solidFill>
                <a:schemeClr val="bg1"/>
              </a:solidFill>
              <a:latin typeface="微软雅黑" panose="020B0503020204020204" pitchFamily="34" charset="-122"/>
              <a:ea typeface="微软雅黑" panose="020B0503020204020204" pitchFamily="34" charset="-122"/>
            </a:endParaRPr>
          </a:p>
        </p:txBody>
      </p:sp>
      <p:sp>
        <p:nvSpPr>
          <p:cNvPr id="15" name="矩形: 圆角 14"/>
          <p:cNvSpPr/>
          <p:nvPr/>
        </p:nvSpPr>
        <p:spPr>
          <a:xfrm>
            <a:off x="2621915" y="4597718"/>
            <a:ext cx="7272338" cy="715963"/>
          </a:xfrm>
          <a:prstGeom prst="roundRect">
            <a:avLst>
              <a:gd name="adj" fmla="val 8075"/>
            </a:avLst>
          </a:prstGeom>
          <a:solidFill>
            <a:srgbClr val="C62422"/>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8440" name="文本框 12"/>
          <p:cNvSpPr txBox="1"/>
          <p:nvPr/>
        </p:nvSpPr>
        <p:spPr>
          <a:xfrm>
            <a:off x="3251200" y="4675505"/>
            <a:ext cx="6643370" cy="583565"/>
          </a:xfrm>
          <a:prstGeom prst="rect">
            <a:avLst/>
          </a:prstGeom>
          <a:noFill/>
          <a:ln w="9525">
            <a:noFill/>
          </a:ln>
        </p:spPr>
        <p:txBody>
          <a:bodyPr wrap="square">
            <a:spAutoFit/>
          </a:bodyPr>
          <a:lstStyle/>
          <a:p>
            <a:r>
              <a:rPr lang="zh-CN" altLang="en-US" sz="3200" dirty="0">
                <a:solidFill>
                  <a:schemeClr val="bg1"/>
                </a:solidFill>
                <a:latin typeface="微软雅黑" panose="020B0503020204020204" pitchFamily="34" charset="-122"/>
                <a:ea typeface="微软雅黑" panose="020B0503020204020204" pitchFamily="34" charset="-122"/>
              </a:rPr>
              <a:t>安全生产管理人员法定职责</a:t>
            </a:r>
          </a:p>
        </p:txBody>
      </p:sp>
      <p:sp>
        <p:nvSpPr>
          <p:cNvPr id="16" name="平行四边形 15"/>
          <p:cNvSpPr/>
          <p:nvPr/>
        </p:nvSpPr>
        <p:spPr>
          <a:xfrm>
            <a:off x="2016125" y="2011045"/>
            <a:ext cx="1223963" cy="796925"/>
          </a:xfrm>
          <a:prstGeom prst="parallelogram">
            <a:avLst>
              <a:gd name="adj" fmla="val 49471"/>
            </a:avLst>
          </a:prstGeom>
          <a:solidFill>
            <a:srgbClr val="EFEFEF"/>
          </a:solidFill>
          <a:ln w="3175">
            <a:solidFill>
              <a:srgbClr val="C00000"/>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8442" name="文本框 16"/>
          <p:cNvSpPr txBox="1"/>
          <p:nvPr/>
        </p:nvSpPr>
        <p:spPr>
          <a:xfrm>
            <a:off x="2317750" y="2141220"/>
            <a:ext cx="792163" cy="585788"/>
          </a:xfrm>
          <a:prstGeom prst="rect">
            <a:avLst/>
          </a:prstGeom>
          <a:noFill/>
          <a:ln w="9525">
            <a:noFill/>
          </a:ln>
        </p:spPr>
        <p:txBody>
          <a:bodyPr>
            <a:spAutoFit/>
          </a:bodyPr>
          <a:lstStyle/>
          <a:p>
            <a:r>
              <a:rPr lang="en-US" altLang="zh-CN" sz="3200" dirty="0">
                <a:solidFill>
                  <a:srgbClr val="B51E23"/>
                </a:solidFill>
                <a:latin typeface="微软雅黑" panose="020B0503020204020204" pitchFamily="34" charset="-122"/>
                <a:ea typeface="微软雅黑" panose="020B0503020204020204" pitchFamily="34" charset="-122"/>
              </a:rPr>
              <a:t>01</a:t>
            </a:r>
          </a:p>
        </p:txBody>
      </p:sp>
      <p:grpSp>
        <p:nvGrpSpPr>
          <p:cNvPr id="2" name="组合 1"/>
          <p:cNvGrpSpPr/>
          <p:nvPr/>
        </p:nvGrpSpPr>
        <p:grpSpPr>
          <a:xfrm>
            <a:off x="1982788" y="3303905"/>
            <a:ext cx="7953375" cy="796925"/>
            <a:chOff x="1982788" y="3667125"/>
            <a:chExt cx="7953375" cy="796925"/>
          </a:xfrm>
        </p:grpSpPr>
        <p:sp>
          <p:nvSpPr>
            <p:cNvPr id="12" name="矩形: 圆角 11"/>
            <p:cNvSpPr/>
            <p:nvPr/>
          </p:nvSpPr>
          <p:spPr>
            <a:xfrm>
              <a:off x="2663825" y="3748088"/>
              <a:ext cx="7272338" cy="715962"/>
            </a:xfrm>
            <a:prstGeom prst="roundRect">
              <a:avLst>
                <a:gd name="adj" fmla="val 8075"/>
              </a:avLst>
            </a:prstGeom>
            <a:solidFill>
              <a:srgbClr val="C62422"/>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8447" name="文本框 1"/>
            <p:cNvSpPr txBox="1"/>
            <p:nvPr/>
          </p:nvSpPr>
          <p:spPr>
            <a:xfrm>
              <a:off x="3240088" y="3844925"/>
              <a:ext cx="5975350" cy="583565"/>
            </a:xfrm>
            <a:prstGeom prst="rect">
              <a:avLst/>
            </a:prstGeom>
            <a:noFill/>
            <a:ln w="9525">
              <a:noFill/>
            </a:ln>
          </p:spPr>
          <p:txBody>
            <a:bodyPr>
              <a:spAutoFit/>
            </a:bodyPr>
            <a:lstStyle/>
            <a:p>
              <a:r>
                <a:rPr lang="zh-CN" altLang="en-US" sz="3200" dirty="0">
                  <a:solidFill>
                    <a:schemeClr val="bg1"/>
                  </a:solidFill>
                  <a:latin typeface="微软雅黑" panose="020B0503020204020204" pitchFamily="34" charset="-122"/>
                  <a:ea typeface="微软雅黑" panose="020B0503020204020204" pitchFamily="34" charset="-122"/>
                </a:rPr>
                <a:t>安全管理概述</a:t>
              </a:r>
            </a:p>
          </p:txBody>
        </p:sp>
        <p:sp>
          <p:nvSpPr>
            <p:cNvPr id="18" name="平行四边形 17"/>
            <p:cNvSpPr/>
            <p:nvPr/>
          </p:nvSpPr>
          <p:spPr>
            <a:xfrm>
              <a:off x="1982788" y="3667125"/>
              <a:ext cx="1223962" cy="796925"/>
            </a:xfrm>
            <a:prstGeom prst="parallelogram">
              <a:avLst>
                <a:gd name="adj" fmla="val 49471"/>
              </a:avLst>
            </a:prstGeom>
            <a:solidFill>
              <a:srgbClr val="EFEFEF"/>
            </a:solidFill>
            <a:ln w="3175">
              <a:solidFill>
                <a:srgbClr val="C00000"/>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8449" name="文本框 18"/>
            <p:cNvSpPr txBox="1"/>
            <p:nvPr/>
          </p:nvSpPr>
          <p:spPr>
            <a:xfrm>
              <a:off x="2286000" y="3797300"/>
              <a:ext cx="792163" cy="584200"/>
            </a:xfrm>
            <a:prstGeom prst="rect">
              <a:avLst/>
            </a:prstGeom>
            <a:noFill/>
            <a:ln w="9525">
              <a:noFill/>
            </a:ln>
          </p:spPr>
          <p:txBody>
            <a:bodyPr>
              <a:spAutoFit/>
            </a:bodyPr>
            <a:lstStyle/>
            <a:p>
              <a:r>
                <a:rPr lang="en-US" altLang="zh-CN" sz="3200" dirty="0">
                  <a:solidFill>
                    <a:srgbClr val="B51E23"/>
                  </a:solidFill>
                  <a:latin typeface="微软雅黑" panose="020B0503020204020204" pitchFamily="34" charset="-122"/>
                  <a:ea typeface="微软雅黑" panose="020B0503020204020204" pitchFamily="34" charset="-122"/>
                </a:rPr>
                <a:t>02</a:t>
              </a:r>
            </a:p>
          </p:txBody>
        </p:sp>
      </p:grpSp>
      <p:sp>
        <p:nvSpPr>
          <p:cNvPr id="20" name="平行四边形 19"/>
          <p:cNvSpPr/>
          <p:nvPr/>
        </p:nvSpPr>
        <p:spPr>
          <a:xfrm>
            <a:off x="1940878" y="4516755"/>
            <a:ext cx="1223963" cy="796925"/>
          </a:xfrm>
          <a:prstGeom prst="parallelogram">
            <a:avLst>
              <a:gd name="adj" fmla="val 49471"/>
            </a:avLst>
          </a:prstGeom>
          <a:solidFill>
            <a:srgbClr val="EFEFEF"/>
          </a:solidFill>
          <a:ln w="3175">
            <a:solidFill>
              <a:srgbClr val="C00000"/>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8445" name="文本框 20"/>
          <p:cNvSpPr txBox="1"/>
          <p:nvPr/>
        </p:nvSpPr>
        <p:spPr>
          <a:xfrm>
            <a:off x="2244090" y="4646930"/>
            <a:ext cx="792163" cy="584200"/>
          </a:xfrm>
          <a:prstGeom prst="rect">
            <a:avLst/>
          </a:prstGeom>
          <a:noFill/>
          <a:ln w="9525">
            <a:noFill/>
          </a:ln>
        </p:spPr>
        <p:txBody>
          <a:bodyPr>
            <a:spAutoFit/>
          </a:bodyPr>
          <a:lstStyle/>
          <a:p>
            <a:r>
              <a:rPr lang="en-US" altLang="zh-CN" sz="3200" dirty="0">
                <a:solidFill>
                  <a:srgbClr val="B51E23"/>
                </a:solidFill>
                <a:latin typeface="微软雅黑" panose="020B0503020204020204" pitchFamily="34" charset="-122"/>
                <a:ea typeface="微软雅黑" panose="020B0503020204020204" pitchFamily="34" charset="-122"/>
              </a:rPr>
              <a:t>03</a:t>
            </a:r>
          </a:p>
        </p:txBody>
      </p:sp>
      <p:sp>
        <p:nvSpPr>
          <p:cNvPr id="4" name="矩形: 圆角 14"/>
          <p:cNvSpPr/>
          <p:nvPr/>
        </p:nvSpPr>
        <p:spPr>
          <a:xfrm>
            <a:off x="2425065" y="5818823"/>
            <a:ext cx="7272338" cy="715963"/>
          </a:xfrm>
          <a:prstGeom prst="roundRect">
            <a:avLst>
              <a:gd name="adj" fmla="val 8075"/>
            </a:avLst>
          </a:prstGeom>
          <a:solidFill>
            <a:srgbClr val="C62422"/>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5" name="文本框 12"/>
          <p:cNvSpPr txBox="1"/>
          <p:nvPr/>
        </p:nvSpPr>
        <p:spPr>
          <a:xfrm>
            <a:off x="3110230" y="5910580"/>
            <a:ext cx="6386830" cy="583565"/>
          </a:xfrm>
          <a:prstGeom prst="rect">
            <a:avLst/>
          </a:prstGeom>
          <a:noFill/>
          <a:ln w="9525">
            <a:noFill/>
          </a:ln>
        </p:spPr>
        <p:txBody>
          <a:bodyPr wrap="square">
            <a:spAutoFit/>
          </a:bodyPr>
          <a:lstStyle/>
          <a:p>
            <a:r>
              <a:rPr lang="zh-CN" altLang="en-US" sz="3200" dirty="0">
                <a:solidFill>
                  <a:schemeClr val="bg1"/>
                </a:solidFill>
                <a:latin typeface="微软雅黑" panose="020B0503020204020204" pitchFamily="34" charset="-122"/>
                <a:ea typeface="微软雅黑" panose="020B0503020204020204" pitchFamily="34" charset="-122"/>
              </a:rPr>
              <a:t>如何做好安全生产管理工作</a:t>
            </a:r>
          </a:p>
        </p:txBody>
      </p:sp>
      <p:sp>
        <p:nvSpPr>
          <p:cNvPr id="7" name="平行四边形 6"/>
          <p:cNvSpPr/>
          <p:nvPr/>
        </p:nvSpPr>
        <p:spPr>
          <a:xfrm>
            <a:off x="1744028" y="5737860"/>
            <a:ext cx="1223963" cy="796925"/>
          </a:xfrm>
          <a:prstGeom prst="parallelogram">
            <a:avLst>
              <a:gd name="adj" fmla="val 49471"/>
            </a:avLst>
          </a:prstGeom>
          <a:solidFill>
            <a:srgbClr val="EFEFEF"/>
          </a:solidFill>
          <a:ln w="3175">
            <a:solidFill>
              <a:srgbClr val="C00000"/>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8" name="文本框 20"/>
          <p:cNvSpPr txBox="1"/>
          <p:nvPr/>
        </p:nvSpPr>
        <p:spPr>
          <a:xfrm>
            <a:off x="2047240" y="5868035"/>
            <a:ext cx="792163" cy="583565"/>
          </a:xfrm>
          <a:prstGeom prst="rect">
            <a:avLst/>
          </a:prstGeom>
          <a:noFill/>
          <a:ln w="9525">
            <a:noFill/>
          </a:ln>
        </p:spPr>
        <p:txBody>
          <a:bodyPr>
            <a:spAutoFit/>
          </a:bodyPr>
          <a:lstStyle/>
          <a:p>
            <a:r>
              <a:rPr lang="en-US" altLang="zh-CN" sz="3200" dirty="0">
                <a:solidFill>
                  <a:srgbClr val="B51E23"/>
                </a:solidFill>
                <a:latin typeface="微软雅黑" panose="020B0503020204020204" pitchFamily="34" charset="-122"/>
                <a:ea typeface="微软雅黑" panose="020B0503020204020204" pitchFamily="34" charset="-122"/>
              </a:rPr>
              <a:t>04</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1000" fill="hold"/>
                                        <p:tgtEl>
                                          <p:spTgt spid="2"/>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p:cNvSpPr txBox="1"/>
          <p:nvPr/>
        </p:nvSpPr>
        <p:spPr>
          <a:xfrm>
            <a:off x="165100" y="811848"/>
            <a:ext cx="9899650" cy="521970"/>
          </a:xfrm>
          <a:prstGeom prst="rect">
            <a:avLst/>
          </a:prstGeom>
          <a:noFill/>
        </p:spPr>
        <p:txBody>
          <a:bodyPr>
            <a:spAutoFit/>
          </a:bodyPr>
          <a:lstStyle/>
          <a:p>
            <a:pPr marR="0" defTabSz="914400">
              <a:buClrTx/>
              <a:buSzTx/>
              <a:buFontTx/>
              <a:buNone/>
              <a:defRPr/>
            </a:pPr>
            <a:r>
              <a:rPr lang="zh-CN" altLang="en-US" sz="2800" b="1" noProof="0" dirty="0">
                <a:ln>
                  <a:noFill/>
                </a:ln>
                <a:solidFill>
                  <a:srgbClr val="FF0000"/>
                </a:solidFill>
                <a:effectLst/>
                <a:uLnTx/>
                <a:uFillTx/>
                <a:latin typeface="微软雅黑" panose="020B0503020204020204" pitchFamily="34" charset="-122"/>
                <a:ea typeface="微软雅黑" panose="020B0503020204020204" pitchFamily="34" charset="-122"/>
                <a:sym typeface="+mn-ea"/>
              </a:rPr>
              <a:t>安全管理的概念及特征</a:t>
            </a:r>
          </a:p>
        </p:txBody>
      </p:sp>
      <p:sp>
        <p:nvSpPr>
          <p:cNvPr id="36" name="矩形 35"/>
          <p:cNvSpPr/>
          <p:nvPr/>
        </p:nvSpPr>
        <p:spPr>
          <a:xfrm>
            <a:off x="119063" y="1296988"/>
            <a:ext cx="9504363"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7" name="矩形 36"/>
          <p:cNvSpPr/>
          <p:nvPr/>
        </p:nvSpPr>
        <p:spPr>
          <a:xfrm flipV="1">
            <a:off x="119063" y="1370013"/>
            <a:ext cx="936625"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6" name="文本框 5"/>
          <p:cNvSpPr txBox="1"/>
          <p:nvPr/>
        </p:nvSpPr>
        <p:spPr>
          <a:xfrm>
            <a:off x="165100" y="1294130"/>
            <a:ext cx="9742805" cy="2306955"/>
          </a:xfrm>
          <a:prstGeom prst="rect">
            <a:avLst/>
          </a:prstGeom>
          <a:noFill/>
          <a:ln w="9525">
            <a:noFill/>
          </a:ln>
        </p:spPr>
        <p:txBody>
          <a:bodyPr wrap="square">
            <a:spAutoFit/>
          </a:bodyPr>
          <a:lstStyle/>
          <a:p>
            <a:pPr algn="l">
              <a:lnSpc>
                <a:spcPct val="150000"/>
              </a:lnSpc>
              <a:buClrTx/>
              <a:buSzTx/>
              <a:buFontTx/>
              <a:defRPr/>
            </a:pPr>
            <a:r>
              <a:rPr lang="zh-CN" altLang="en-US" sz="2400"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安全生产</a:t>
            </a:r>
            <a:r>
              <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是指为预防生产过程中发生事故而采取的各种措施和活动；是为了使生产过程在符合物质条件和工作秩序下进行，防止发生人身伤亡和财产损失等生产事故，消除或控制危险有害因素，保障人身安全与健康，设备和设施免受损坏，环境免遭破坏的总称。</a:t>
            </a:r>
            <a:endParaRPr lang="zh-CN" altLang="en-US" sz="2400" b="1" noProof="0" dirty="0">
              <a:ln>
                <a:noFill/>
              </a:ln>
              <a:solidFill>
                <a:srgbClr val="FF0000"/>
              </a:solidFill>
              <a:effectLst/>
              <a:uLnTx/>
              <a:uFillTx/>
              <a:latin typeface="微软雅黑" panose="020B0503020204020204" pitchFamily="34" charset="-122"/>
              <a:ea typeface="微软雅黑" panose="020B0503020204020204" pitchFamily="34" charset="-122"/>
              <a:sym typeface="+mn-ea"/>
            </a:endParaRPr>
          </a:p>
        </p:txBody>
      </p:sp>
      <p:sp>
        <p:nvSpPr>
          <p:cNvPr id="3" name="文本框 2"/>
          <p:cNvSpPr txBox="1"/>
          <p:nvPr/>
        </p:nvSpPr>
        <p:spPr>
          <a:xfrm>
            <a:off x="165100" y="3474085"/>
            <a:ext cx="9945370" cy="1753235"/>
          </a:xfrm>
          <a:prstGeom prst="rect">
            <a:avLst/>
          </a:prstGeom>
          <a:noFill/>
          <a:ln w="9525">
            <a:noFill/>
          </a:ln>
        </p:spPr>
        <p:txBody>
          <a:bodyPr wrap="square">
            <a:spAutoFit/>
          </a:bodyPr>
          <a:lstStyle/>
          <a:p>
            <a:pPr algn="l">
              <a:lnSpc>
                <a:spcPct val="150000"/>
              </a:lnSpc>
              <a:buClrTx/>
              <a:buSzTx/>
              <a:buFontTx/>
              <a:defRPr/>
            </a:pPr>
            <a:r>
              <a:rPr lang="zh-CN" altLang="en-US" sz="2400"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安全管理</a:t>
            </a:r>
            <a:r>
              <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是</a:t>
            </a:r>
            <a:r>
              <a:rPr lang="zh-CN" altLang="en-US" sz="2400" noProof="0" dirty="0">
                <a:ln>
                  <a:noFill/>
                </a:ln>
                <a:solidFill>
                  <a:srgbClr val="0070C0"/>
                </a:solidFill>
                <a:effectLst/>
                <a:uLnTx/>
                <a:uFillTx/>
                <a:latin typeface="微软雅黑" panose="020B0503020204020204" pitchFamily="34" charset="-122"/>
                <a:ea typeface="微软雅黑" panose="020B0503020204020204" pitchFamily="34" charset="-122"/>
                <a:sym typeface="+mn-ea"/>
              </a:rPr>
              <a:t>为实现</a:t>
            </a:r>
            <a:r>
              <a:rPr lang="zh-CN" altLang="en-US" sz="2400" noProof="0" dirty="0">
                <a:ln>
                  <a:noFill/>
                </a:ln>
                <a:solidFill>
                  <a:srgbClr val="FF0000"/>
                </a:solidFill>
                <a:effectLst/>
                <a:uLnTx/>
                <a:uFillTx/>
                <a:latin typeface="微软雅黑" panose="020B0503020204020204" pitchFamily="34" charset="-122"/>
                <a:ea typeface="微软雅黑" panose="020B0503020204020204" pitchFamily="34" charset="-122"/>
                <a:sym typeface="+mn-ea"/>
              </a:rPr>
              <a:t>安全生产</a:t>
            </a:r>
            <a:r>
              <a:rPr lang="zh-CN" altLang="en-US" sz="2400" noProof="0" dirty="0">
                <a:ln>
                  <a:noFill/>
                </a:ln>
                <a:solidFill>
                  <a:srgbClr val="0070C0"/>
                </a:solidFill>
                <a:effectLst/>
                <a:uLnTx/>
                <a:uFillTx/>
                <a:latin typeface="微软雅黑" panose="020B0503020204020204" pitchFamily="34" charset="-122"/>
                <a:ea typeface="微软雅黑" panose="020B0503020204020204" pitchFamily="34" charset="-122"/>
                <a:sym typeface="+mn-ea"/>
              </a:rPr>
              <a:t>而组织和使用人力、物力和财力等各种资源的过程。</a:t>
            </a:r>
            <a:r>
              <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一般来说，企业的安全状况是整个企业综合管理水平的反映。安全管理是事故预防的基本方法。</a:t>
            </a:r>
          </a:p>
        </p:txBody>
      </p:sp>
      <p:sp>
        <p:nvSpPr>
          <p:cNvPr id="4" name="文本框 3"/>
          <p:cNvSpPr txBox="1"/>
          <p:nvPr/>
        </p:nvSpPr>
        <p:spPr>
          <a:xfrm>
            <a:off x="165100" y="5033010"/>
            <a:ext cx="9945370" cy="1753235"/>
          </a:xfrm>
          <a:prstGeom prst="rect">
            <a:avLst/>
          </a:prstGeom>
          <a:noFill/>
          <a:ln w="9525">
            <a:noFill/>
          </a:ln>
        </p:spPr>
        <p:txBody>
          <a:bodyPr wrap="square">
            <a:spAutoFit/>
          </a:bodyPr>
          <a:lstStyle/>
          <a:p>
            <a:pPr algn="l">
              <a:lnSpc>
                <a:spcPct val="150000"/>
              </a:lnSpc>
              <a:buClrTx/>
              <a:buSzTx/>
              <a:buFontTx/>
              <a:defRPr/>
            </a:pPr>
            <a:r>
              <a:rPr lang="zh-CN" altLang="en-US" sz="2400" b="1"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安全管理的目的</a:t>
            </a:r>
            <a:r>
              <a:rPr lang="zh-CN" altLang="en-US" sz="2400" noProof="0" dirty="0">
                <a:ln>
                  <a:noFill/>
                </a:ln>
                <a:solidFill>
                  <a:srgbClr val="0070C0"/>
                </a:solidFill>
                <a:effectLst/>
                <a:uLnTx/>
                <a:uFillTx/>
                <a:latin typeface="微软雅黑" panose="020B0503020204020204" pitchFamily="34" charset="-122"/>
                <a:ea typeface="微软雅黑" panose="020B0503020204020204" pitchFamily="34" charset="-122"/>
                <a:sym typeface="+mn-ea"/>
              </a:rPr>
              <a:t>是保证在生产经营活动中的人身安全、财产安全</a:t>
            </a:r>
            <a:r>
              <a:rPr lang="zh-CN" altLang="en-US" sz="2400" noProof="0" dirty="0">
                <a:ln>
                  <a:noFill/>
                </a:ln>
                <a:effectLst/>
                <a:uLnTx/>
                <a:uFillTx/>
                <a:latin typeface="微软雅黑" panose="020B0503020204020204" pitchFamily="34" charset="-122"/>
                <a:ea typeface="微软雅黑" panose="020B0503020204020204" pitchFamily="34" charset="-122"/>
                <a:sym typeface="+mn-ea"/>
              </a:rPr>
              <a:t>；只有做到这一点才能促进生产发展；才能做到为员工的生命负责，为员工的家庭负责，从而为社会负责；才能促进社会和谐稳定。</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6" grpId="0"/>
      <p:bldP spid="3"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p:cNvSpPr txBox="1"/>
          <p:nvPr/>
        </p:nvSpPr>
        <p:spPr>
          <a:xfrm>
            <a:off x="165100" y="811848"/>
            <a:ext cx="9899650" cy="521970"/>
          </a:xfrm>
          <a:prstGeom prst="rect">
            <a:avLst/>
          </a:prstGeom>
          <a:noFill/>
        </p:spPr>
        <p:txBody>
          <a:bodyPr>
            <a:spAutoFit/>
          </a:bodyPr>
          <a:lstStyle/>
          <a:p>
            <a:pPr marR="0" defTabSz="914400">
              <a:buClrTx/>
              <a:buSzTx/>
              <a:buFontTx/>
              <a:buNone/>
              <a:defRPr/>
            </a:pPr>
            <a:r>
              <a:rPr lang="zh-CN" altLang="en-US" sz="28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安全管理的基本特征</a:t>
            </a:r>
          </a:p>
        </p:txBody>
      </p:sp>
      <p:sp>
        <p:nvSpPr>
          <p:cNvPr id="36" name="矩形 35"/>
          <p:cNvSpPr/>
          <p:nvPr/>
        </p:nvSpPr>
        <p:spPr>
          <a:xfrm>
            <a:off x="119063" y="1296988"/>
            <a:ext cx="9504363"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7" name="矩形 36"/>
          <p:cNvSpPr/>
          <p:nvPr/>
        </p:nvSpPr>
        <p:spPr>
          <a:xfrm flipV="1">
            <a:off x="119063" y="1370013"/>
            <a:ext cx="936625"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6" name="文本框 5"/>
          <p:cNvSpPr txBox="1"/>
          <p:nvPr/>
        </p:nvSpPr>
        <p:spPr>
          <a:xfrm>
            <a:off x="119380" y="1863725"/>
            <a:ext cx="9742805" cy="645160"/>
          </a:xfrm>
          <a:prstGeom prst="rect">
            <a:avLst/>
          </a:prstGeom>
          <a:noFill/>
          <a:ln w="9525">
            <a:noFill/>
          </a:ln>
        </p:spPr>
        <p:txBody>
          <a:bodyPr wrap="square">
            <a:spAutoFit/>
          </a:bodyPr>
          <a:lstStyle/>
          <a:p>
            <a:pPr algn="l">
              <a:lnSpc>
                <a:spcPct val="150000"/>
              </a:lnSpc>
              <a:buClrTx/>
              <a:buSzTx/>
              <a:buFontTx/>
              <a:defRPr/>
            </a:pPr>
            <a:r>
              <a:rPr lang="zh-CN" altLang="en-US" sz="2400" b="1" noProof="0" dirty="0">
                <a:ln>
                  <a:noFill/>
                </a:ln>
                <a:solidFill>
                  <a:srgbClr val="FF0000"/>
                </a:solidFill>
                <a:effectLst/>
                <a:uLnTx/>
                <a:uFillTx/>
                <a:latin typeface="微软雅黑" panose="020B0503020204020204" pitchFamily="34" charset="-122"/>
                <a:ea typeface="微软雅黑" panose="020B0503020204020204" pitchFamily="34" charset="-122"/>
                <a:sym typeface="+mn-ea"/>
              </a:rPr>
              <a:t>以人为本是安全生产的核心</a:t>
            </a:r>
          </a:p>
        </p:txBody>
      </p:sp>
      <p:sp>
        <p:nvSpPr>
          <p:cNvPr id="3" name="文本框 2"/>
          <p:cNvSpPr txBox="1"/>
          <p:nvPr/>
        </p:nvSpPr>
        <p:spPr>
          <a:xfrm>
            <a:off x="119380" y="2847975"/>
            <a:ext cx="9945370" cy="645160"/>
          </a:xfrm>
          <a:prstGeom prst="rect">
            <a:avLst/>
          </a:prstGeom>
          <a:noFill/>
          <a:ln w="9525">
            <a:noFill/>
          </a:ln>
        </p:spPr>
        <p:txBody>
          <a:bodyPr wrap="square">
            <a:spAutoFit/>
          </a:bodyPr>
          <a:lstStyle/>
          <a:p>
            <a:pPr algn="l">
              <a:lnSpc>
                <a:spcPct val="150000"/>
              </a:lnSpc>
              <a:buClrTx/>
              <a:buSzTx/>
              <a:buFontTx/>
              <a:defRPr/>
            </a:pPr>
            <a:r>
              <a:rPr lang="zh-CN" altLang="en-US" sz="2400"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保护人的生命健康是安全生产的首要任务</a:t>
            </a:r>
          </a:p>
        </p:txBody>
      </p:sp>
      <p:sp>
        <p:nvSpPr>
          <p:cNvPr id="4" name="文本框 3"/>
          <p:cNvSpPr txBox="1"/>
          <p:nvPr/>
        </p:nvSpPr>
        <p:spPr>
          <a:xfrm>
            <a:off x="165100" y="4002405"/>
            <a:ext cx="9945370" cy="645160"/>
          </a:xfrm>
          <a:prstGeom prst="rect">
            <a:avLst/>
          </a:prstGeom>
          <a:noFill/>
          <a:ln w="9525">
            <a:noFill/>
          </a:ln>
        </p:spPr>
        <p:txBody>
          <a:bodyPr wrap="square">
            <a:spAutoFit/>
          </a:bodyPr>
          <a:lstStyle/>
          <a:p>
            <a:pPr algn="l">
              <a:lnSpc>
                <a:spcPct val="150000"/>
              </a:lnSpc>
              <a:buClrTx/>
              <a:buSzTx/>
              <a:buFontTx/>
              <a:defRPr/>
            </a:pPr>
            <a:r>
              <a:rPr lang="zh-CN" altLang="en-US" sz="2400" b="1" noProof="0" dirty="0">
                <a:ln>
                  <a:noFill/>
                </a:ln>
                <a:solidFill>
                  <a:srgbClr val="0070C0"/>
                </a:solidFill>
                <a:effectLst/>
                <a:uLnTx/>
                <a:uFillTx/>
                <a:latin typeface="微软雅黑" panose="020B0503020204020204" pitchFamily="34" charset="-122"/>
                <a:ea typeface="微软雅黑" panose="020B0503020204020204" pitchFamily="34" charset="-122"/>
                <a:sym typeface="+mn-ea"/>
              </a:rPr>
              <a:t>安全生产效益主要是社会效益</a:t>
            </a:r>
          </a:p>
        </p:txBody>
      </p:sp>
      <p:sp>
        <p:nvSpPr>
          <p:cNvPr id="2" name="文本框 1"/>
          <p:cNvSpPr txBox="1"/>
          <p:nvPr/>
        </p:nvSpPr>
        <p:spPr>
          <a:xfrm>
            <a:off x="165100" y="5280660"/>
            <a:ext cx="9945370" cy="645160"/>
          </a:xfrm>
          <a:prstGeom prst="rect">
            <a:avLst/>
          </a:prstGeom>
          <a:noFill/>
          <a:ln w="9525">
            <a:noFill/>
          </a:ln>
        </p:spPr>
        <p:txBody>
          <a:bodyPr wrap="square">
            <a:spAutoFit/>
          </a:bodyPr>
          <a:lstStyle/>
          <a:p>
            <a:pPr algn="l">
              <a:lnSpc>
                <a:spcPct val="150000"/>
              </a:lnSpc>
              <a:buClrTx/>
              <a:buSzTx/>
              <a:buFontTx/>
              <a:defRPr/>
            </a:pPr>
            <a:r>
              <a:rPr lang="zh-CN" altLang="en-US" sz="2400" b="1"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安全管理具有特殊性</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6" grpId="0"/>
      <p:bldP spid="3" grpId="0"/>
      <p:bldP spid="4" grpId="0"/>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p:cNvSpPr txBox="1"/>
          <p:nvPr/>
        </p:nvSpPr>
        <p:spPr>
          <a:xfrm>
            <a:off x="165100" y="811848"/>
            <a:ext cx="9899650" cy="521970"/>
          </a:xfrm>
          <a:prstGeom prst="rect">
            <a:avLst/>
          </a:prstGeom>
          <a:noFill/>
        </p:spPr>
        <p:txBody>
          <a:bodyPr>
            <a:spAutoFit/>
          </a:bodyPr>
          <a:lstStyle/>
          <a:p>
            <a:pPr marR="0" defTabSz="914400">
              <a:buClrTx/>
              <a:buSzTx/>
              <a:buFontTx/>
              <a:buNone/>
              <a:defRPr/>
            </a:pPr>
            <a:r>
              <a:rPr lang="zh-CN" altLang="en-US" sz="28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保护人的生命健康是安全生产的首要任务</a:t>
            </a:r>
            <a:endParaRPr lang="zh-CN" altLang="en-US" sz="2800" b="1" noProof="0" dirty="0">
              <a:ln>
                <a:noFill/>
              </a:ln>
              <a:solidFill>
                <a:srgbClr val="FF0000"/>
              </a:solidFill>
              <a:effectLst/>
              <a:uLnTx/>
              <a:uFillTx/>
              <a:latin typeface="微软雅黑" panose="020B0503020204020204" pitchFamily="34" charset="-122"/>
              <a:ea typeface="微软雅黑" panose="020B0503020204020204" pitchFamily="34" charset="-122"/>
              <a:sym typeface="+mn-ea"/>
            </a:endParaRPr>
          </a:p>
        </p:txBody>
      </p:sp>
      <p:sp>
        <p:nvSpPr>
          <p:cNvPr id="36" name="矩形 35"/>
          <p:cNvSpPr/>
          <p:nvPr/>
        </p:nvSpPr>
        <p:spPr>
          <a:xfrm>
            <a:off x="119063" y="1296988"/>
            <a:ext cx="9504363"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7" name="矩形 36"/>
          <p:cNvSpPr/>
          <p:nvPr/>
        </p:nvSpPr>
        <p:spPr>
          <a:xfrm flipV="1">
            <a:off x="119063" y="1370013"/>
            <a:ext cx="936625"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6" name="文本框 5"/>
          <p:cNvSpPr txBox="1"/>
          <p:nvPr/>
        </p:nvSpPr>
        <p:spPr>
          <a:xfrm>
            <a:off x="165100" y="1294130"/>
            <a:ext cx="9742805" cy="1198880"/>
          </a:xfrm>
          <a:prstGeom prst="rect">
            <a:avLst/>
          </a:prstGeom>
          <a:noFill/>
          <a:ln w="9525">
            <a:noFill/>
          </a:ln>
        </p:spPr>
        <p:txBody>
          <a:bodyPr wrap="square">
            <a:spAutoFit/>
          </a:bodyPr>
          <a:lstStyle/>
          <a:p>
            <a:pPr algn="l">
              <a:lnSpc>
                <a:spcPct val="150000"/>
              </a:lnSpc>
              <a:buClrTx/>
              <a:buSzTx/>
              <a:buFontTx/>
              <a:defRPr/>
            </a:pPr>
            <a:r>
              <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财产损失了可以重新得到，生命健康丧失了不能再生。自古以来“</a:t>
            </a:r>
            <a:r>
              <a:rPr lang="zh-CN" altLang="en-US" sz="2400" noProof="0" dirty="0">
                <a:ln>
                  <a:noFill/>
                </a:ln>
                <a:solidFill>
                  <a:srgbClr val="FF0000"/>
                </a:solidFill>
                <a:effectLst/>
                <a:uLnTx/>
                <a:uFillTx/>
                <a:latin typeface="微软雅黑" panose="020B0503020204020204" pitchFamily="34" charset="-122"/>
                <a:ea typeface="微软雅黑" panose="020B0503020204020204" pitchFamily="34" charset="-122"/>
                <a:sym typeface="+mn-ea"/>
              </a:rPr>
              <a:t>人命关天</a:t>
            </a:r>
            <a:r>
              <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a:t>
            </a:r>
            <a:endParaRPr lang="zh-CN" altLang="en-US" sz="2400" b="1" noProof="0" dirty="0">
              <a:ln>
                <a:noFill/>
              </a:ln>
              <a:solidFill>
                <a:srgbClr val="FF0000"/>
              </a:solidFill>
              <a:effectLst/>
              <a:uLnTx/>
              <a:uFillTx/>
              <a:latin typeface="微软雅黑" panose="020B0503020204020204" pitchFamily="34" charset="-122"/>
              <a:ea typeface="微软雅黑" panose="020B0503020204020204" pitchFamily="34" charset="-122"/>
              <a:sym typeface="+mn-ea"/>
            </a:endParaRPr>
          </a:p>
        </p:txBody>
      </p:sp>
      <p:sp>
        <p:nvSpPr>
          <p:cNvPr id="3" name="文本框 2"/>
          <p:cNvSpPr txBox="1"/>
          <p:nvPr/>
        </p:nvSpPr>
        <p:spPr>
          <a:xfrm>
            <a:off x="165100" y="2493010"/>
            <a:ext cx="9945370" cy="645160"/>
          </a:xfrm>
          <a:prstGeom prst="rect">
            <a:avLst/>
          </a:prstGeom>
          <a:noFill/>
          <a:ln w="9525">
            <a:noFill/>
          </a:ln>
        </p:spPr>
        <p:txBody>
          <a:bodyPr wrap="square">
            <a:spAutoFit/>
          </a:bodyPr>
          <a:lstStyle/>
          <a:p>
            <a:pPr algn="l">
              <a:lnSpc>
                <a:spcPct val="150000"/>
              </a:lnSpc>
              <a:buClrTx/>
              <a:buSzTx/>
              <a:buFontTx/>
              <a:defRPr/>
            </a:pPr>
            <a:r>
              <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对生命的尊重是社会进步的表现。</a:t>
            </a:r>
          </a:p>
        </p:txBody>
      </p:sp>
      <p:sp>
        <p:nvSpPr>
          <p:cNvPr id="4" name="文本框 3"/>
          <p:cNvSpPr txBox="1"/>
          <p:nvPr/>
        </p:nvSpPr>
        <p:spPr>
          <a:xfrm>
            <a:off x="165100" y="3247390"/>
            <a:ext cx="9945370" cy="645160"/>
          </a:xfrm>
          <a:prstGeom prst="rect">
            <a:avLst/>
          </a:prstGeom>
          <a:noFill/>
          <a:ln w="9525">
            <a:noFill/>
          </a:ln>
        </p:spPr>
        <p:txBody>
          <a:bodyPr wrap="square">
            <a:spAutoFit/>
          </a:bodyPr>
          <a:lstStyle/>
          <a:p>
            <a:pPr algn="l">
              <a:lnSpc>
                <a:spcPct val="150000"/>
              </a:lnSpc>
              <a:buClrTx/>
              <a:buSzTx/>
              <a:buFontTx/>
              <a:defRPr/>
            </a:pPr>
            <a:r>
              <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应该树立“</a:t>
            </a:r>
            <a:r>
              <a:rPr lang="zh-CN" altLang="en-US" sz="2400" noProof="0" dirty="0">
                <a:ln>
                  <a:noFill/>
                </a:ln>
                <a:solidFill>
                  <a:srgbClr val="FF0000"/>
                </a:solidFill>
                <a:effectLst/>
                <a:uLnTx/>
                <a:uFillTx/>
                <a:latin typeface="微软雅黑" panose="020B0503020204020204" pitchFamily="34" charset="-122"/>
                <a:ea typeface="微软雅黑" panose="020B0503020204020204" pitchFamily="34" charset="-122"/>
                <a:sym typeface="+mn-ea"/>
              </a:rPr>
              <a:t>生命至尊</a:t>
            </a:r>
            <a:r>
              <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”的理念，一些旧的观念要摒弃</a:t>
            </a:r>
            <a:endParaRPr lang="zh-CN" altLang="en-US" sz="2400" noProof="0" dirty="0">
              <a:ln>
                <a:noFill/>
              </a:ln>
              <a:effectLst/>
              <a:uLnTx/>
              <a:uFillTx/>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165100" y="4120515"/>
            <a:ext cx="9945370" cy="645160"/>
          </a:xfrm>
          <a:prstGeom prst="rect">
            <a:avLst/>
          </a:prstGeom>
          <a:noFill/>
          <a:ln w="9525">
            <a:noFill/>
          </a:ln>
        </p:spPr>
        <p:txBody>
          <a:bodyPr wrap="square">
            <a:spAutoFit/>
          </a:bodyPr>
          <a:lstStyle/>
          <a:p>
            <a:pPr algn="l">
              <a:lnSpc>
                <a:spcPct val="150000"/>
              </a:lnSpc>
              <a:buClrTx/>
              <a:buSzTx/>
              <a:buFontTx/>
              <a:defRPr/>
            </a:pPr>
            <a:r>
              <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人的生命健康涉及群众的根本利益，必须受到尊重、受到保护。</a:t>
            </a:r>
            <a:endParaRPr lang="zh-CN" altLang="en-US" sz="2400" noProof="0" dirty="0">
              <a:ln>
                <a:noFill/>
              </a:ln>
              <a:effectLst/>
              <a:uLnTx/>
              <a:uFillTx/>
              <a:latin typeface="微软雅黑" panose="020B0503020204020204" pitchFamily="34" charset="-122"/>
              <a:ea typeface="微软雅黑" panose="020B0503020204020204" pitchFamily="34" charset="-122"/>
              <a:sym typeface="+mn-ea"/>
            </a:endParaRPr>
          </a:p>
        </p:txBody>
      </p:sp>
      <p:sp>
        <p:nvSpPr>
          <p:cNvPr id="5" name="文本框 4"/>
          <p:cNvSpPr txBox="1"/>
          <p:nvPr/>
        </p:nvSpPr>
        <p:spPr>
          <a:xfrm>
            <a:off x="165100" y="5045710"/>
            <a:ext cx="9945370" cy="1198880"/>
          </a:xfrm>
          <a:prstGeom prst="rect">
            <a:avLst/>
          </a:prstGeom>
          <a:noFill/>
          <a:ln w="9525">
            <a:noFill/>
          </a:ln>
        </p:spPr>
        <p:txBody>
          <a:bodyPr wrap="square">
            <a:spAutoFit/>
          </a:bodyPr>
          <a:lstStyle/>
          <a:p>
            <a:pPr algn="l">
              <a:lnSpc>
                <a:spcPct val="150000"/>
              </a:lnSpc>
              <a:buClrTx/>
              <a:buSzTx/>
              <a:buFontTx/>
              <a:defRPr/>
            </a:pPr>
            <a:r>
              <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在发展经济的过程中，我们必须树立把人的生命健康放在第一位的观念，实现经济、社会、人的全面发展，构建社会主义和谐社会。</a:t>
            </a:r>
            <a:endParaRPr lang="zh-CN" altLang="en-US" sz="2400" noProof="0" dirty="0">
              <a:ln>
                <a:noFill/>
              </a:ln>
              <a:effectLst/>
              <a:uLnTx/>
              <a:uFillTx/>
              <a:latin typeface="微软雅黑" panose="020B0503020204020204" pitchFamily="34" charset="-122"/>
              <a:ea typeface="微软雅黑" panose="020B0503020204020204" pitchFamily="34" charset="-122"/>
              <a:sym typeface="+mn-ea"/>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6" grpId="0"/>
      <p:bldP spid="3" grpId="0"/>
      <p:bldP spid="4" grpId="0"/>
      <p:bldP spid="2"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p:cNvSpPr txBox="1"/>
          <p:nvPr/>
        </p:nvSpPr>
        <p:spPr>
          <a:xfrm>
            <a:off x="165100" y="811848"/>
            <a:ext cx="9899650" cy="521970"/>
          </a:xfrm>
          <a:prstGeom prst="rect">
            <a:avLst/>
          </a:prstGeom>
          <a:noFill/>
        </p:spPr>
        <p:txBody>
          <a:bodyPr>
            <a:spAutoFit/>
          </a:bodyPr>
          <a:lstStyle/>
          <a:p>
            <a:pPr marR="0" defTabSz="914400">
              <a:buClrTx/>
              <a:buSzTx/>
              <a:buFontTx/>
              <a:buNone/>
              <a:defRPr/>
            </a:pPr>
            <a:r>
              <a:rPr lang="zh-CN" altLang="en-US" sz="28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安全生产效益主要是社会效益</a:t>
            </a:r>
            <a:endParaRPr lang="zh-CN" altLang="en-US" sz="2800" b="1" noProof="0" dirty="0">
              <a:ln>
                <a:noFill/>
              </a:ln>
              <a:solidFill>
                <a:srgbClr val="FF0000"/>
              </a:solidFill>
              <a:effectLst/>
              <a:uLnTx/>
              <a:uFillTx/>
              <a:latin typeface="微软雅黑" panose="020B0503020204020204" pitchFamily="34" charset="-122"/>
              <a:ea typeface="微软雅黑" panose="020B0503020204020204" pitchFamily="34" charset="-122"/>
              <a:sym typeface="+mn-ea"/>
            </a:endParaRPr>
          </a:p>
        </p:txBody>
      </p:sp>
      <p:sp>
        <p:nvSpPr>
          <p:cNvPr id="36" name="矩形 35"/>
          <p:cNvSpPr/>
          <p:nvPr/>
        </p:nvSpPr>
        <p:spPr>
          <a:xfrm>
            <a:off x="119063" y="1296988"/>
            <a:ext cx="9504363"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7" name="矩形 36"/>
          <p:cNvSpPr/>
          <p:nvPr/>
        </p:nvSpPr>
        <p:spPr>
          <a:xfrm flipV="1">
            <a:off x="119063" y="1370013"/>
            <a:ext cx="936625"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6" name="文本框 5"/>
          <p:cNvSpPr txBox="1"/>
          <p:nvPr/>
        </p:nvSpPr>
        <p:spPr>
          <a:xfrm>
            <a:off x="165100" y="1294130"/>
            <a:ext cx="9742805" cy="1198880"/>
          </a:xfrm>
          <a:prstGeom prst="rect">
            <a:avLst/>
          </a:prstGeom>
          <a:noFill/>
          <a:ln w="9525">
            <a:noFill/>
          </a:ln>
        </p:spPr>
        <p:txBody>
          <a:bodyPr wrap="square">
            <a:spAutoFit/>
          </a:bodyPr>
          <a:lstStyle/>
          <a:p>
            <a:pPr algn="l">
              <a:lnSpc>
                <a:spcPct val="150000"/>
              </a:lnSpc>
              <a:buClrTx/>
              <a:buSzTx/>
              <a:buFontTx/>
              <a:defRPr/>
            </a:pPr>
            <a:r>
              <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安全管理的效益体现在可以</a:t>
            </a:r>
            <a:r>
              <a:rPr lang="zh-CN" altLang="en-US" sz="2400"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降低事故成本、提高生产经营效率、树立良好的企业形象</a:t>
            </a:r>
            <a:r>
              <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，上述效益更多的属于社会效益的范畴。</a:t>
            </a:r>
            <a:endParaRPr lang="zh-CN" altLang="en-US" sz="2400" b="1" noProof="0" dirty="0">
              <a:ln>
                <a:noFill/>
              </a:ln>
              <a:solidFill>
                <a:srgbClr val="FF0000"/>
              </a:solidFill>
              <a:effectLst/>
              <a:uLnTx/>
              <a:uFillTx/>
              <a:latin typeface="微软雅黑" panose="020B0503020204020204" pitchFamily="34" charset="-122"/>
              <a:ea typeface="微软雅黑" panose="020B0503020204020204" pitchFamily="34" charset="-122"/>
              <a:sym typeface="+mn-ea"/>
            </a:endParaRPr>
          </a:p>
        </p:txBody>
      </p:sp>
      <p:sp>
        <p:nvSpPr>
          <p:cNvPr id="3" name="文本框 2"/>
          <p:cNvSpPr txBox="1"/>
          <p:nvPr/>
        </p:nvSpPr>
        <p:spPr>
          <a:xfrm>
            <a:off x="165100" y="2493010"/>
            <a:ext cx="9945370" cy="2306955"/>
          </a:xfrm>
          <a:prstGeom prst="rect">
            <a:avLst/>
          </a:prstGeom>
          <a:noFill/>
          <a:ln w="9525">
            <a:noFill/>
          </a:ln>
        </p:spPr>
        <p:txBody>
          <a:bodyPr wrap="square">
            <a:spAutoFit/>
          </a:bodyPr>
          <a:lstStyle/>
          <a:p>
            <a:pPr algn="l">
              <a:lnSpc>
                <a:spcPct val="150000"/>
              </a:lnSpc>
              <a:buClrTx/>
              <a:buSzTx/>
              <a:buFontTx/>
              <a:defRPr/>
            </a:pPr>
            <a:r>
              <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在许多场合为了避免或减少人员伤亡的经济投入远远大于人员伤亡造成的经济损失。如：一百多年前美国的铁道公司老板曾经说过“埋葬车祸遇难者比安装气动刹车更便宜”。前些年我国媒体也曾报道“超产成矿难频发祸首，事故并不影响煤矿老板利润”。</a:t>
            </a:r>
          </a:p>
        </p:txBody>
      </p:sp>
      <p:sp>
        <p:nvSpPr>
          <p:cNvPr id="5" name="文本框 4"/>
          <p:cNvSpPr txBox="1"/>
          <p:nvPr/>
        </p:nvSpPr>
        <p:spPr>
          <a:xfrm>
            <a:off x="165100" y="4902200"/>
            <a:ext cx="9945370" cy="1753235"/>
          </a:xfrm>
          <a:prstGeom prst="rect">
            <a:avLst/>
          </a:prstGeom>
          <a:noFill/>
          <a:ln w="9525">
            <a:noFill/>
          </a:ln>
        </p:spPr>
        <p:txBody>
          <a:bodyPr wrap="square">
            <a:spAutoFit/>
          </a:bodyPr>
          <a:lstStyle/>
          <a:p>
            <a:pPr algn="l">
              <a:lnSpc>
                <a:spcPct val="150000"/>
              </a:lnSpc>
              <a:buClrTx/>
              <a:buSzTx/>
              <a:buFontTx/>
              <a:defRPr/>
            </a:pPr>
            <a:r>
              <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因此近些年政府</a:t>
            </a:r>
            <a:r>
              <a:rPr lang="zh-CN" altLang="en-US" sz="2400" noProof="0" dirty="0">
                <a:ln>
                  <a:noFill/>
                </a:ln>
                <a:solidFill>
                  <a:srgbClr val="0070C0"/>
                </a:solidFill>
                <a:effectLst/>
                <a:uLnTx/>
                <a:uFillTx/>
                <a:latin typeface="微软雅黑" panose="020B0503020204020204" pitchFamily="34" charset="-122"/>
                <a:ea typeface="微软雅黑" panose="020B0503020204020204" pitchFamily="34" charset="-122"/>
                <a:sym typeface="+mn-ea"/>
              </a:rPr>
              <a:t>通过立法，加大安全生产违法责任追究力度，对发生事故造成严重后果的生产经营单位有关责任人，除了承担行政和民事法律责任外，还会承担刑事责任。</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6" grpId="0"/>
      <p:bldP spid="3"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p:cNvSpPr txBox="1"/>
          <p:nvPr/>
        </p:nvSpPr>
        <p:spPr>
          <a:xfrm>
            <a:off x="165100" y="811848"/>
            <a:ext cx="9899650" cy="521970"/>
          </a:xfrm>
          <a:prstGeom prst="rect">
            <a:avLst/>
          </a:prstGeom>
          <a:noFill/>
        </p:spPr>
        <p:txBody>
          <a:bodyPr>
            <a:spAutoFit/>
          </a:bodyPr>
          <a:lstStyle/>
          <a:p>
            <a:pPr marR="0" defTabSz="914400">
              <a:buClrTx/>
              <a:buSzTx/>
              <a:buFontTx/>
              <a:buNone/>
              <a:defRPr/>
            </a:pPr>
            <a:r>
              <a:rPr lang="zh-CN" altLang="en-US" sz="28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安全管理的特殊性</a:t>
            </a:r>
            <a:endParaRPr lang="zh-CN" altLang="en-US" sz="2800" b="1" noProof="0" dirty="0">
              <a:ln>
                <a:noFill/>
              </a:ln>
              <a:solidFill>
                <a:srgbClr val="FF0000"/>
              </a:solidFill>
              <a:effectLst/>
              <a:uLnTx/>
              <a:uFillTx/>
              <a:latin typeface="微软雅黑" panose="020B0503020204020204" pitchFamily="34" charset="-122"/>
              <a:ea typeface="微软雅黑" panose="020B0503020204020204" pitchFamily="34" charset="-122"/>
              <a:sym typeface="+mn-ea"/>
            </a:endParaRPr>
          </a:p>
        </p:txBody>
      </p:sp>
      <p:sp>
        <p:nvSpPr>
          <p:cNvPr id="36" name="矩形 35"/>
          <p:cNvSpPr/>
          <p:nvPr/>
        </p:nvSpPr>
        <p:spPr>
          <a:xfrm>
            <a:off x="119063" y="1296988"/>
            <a:ext cx="9504363"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7" name="矩形 36"/>
          <p:cNvSpPr/>
          <p:nvPr/>
        </p:nvSpPr>
        <p:spPr>
          <a:xfrm flipV="1">
            <a:off x="119063" y="1370013"/>
            <a:ext cx="936625"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6" name="文本框 5"/>
          <p:cNvSpPr txBox="1"/>
          <p:nvPr/>
        </p:nvSpPr>
        <p:spPr>
          <a:xfrm>
            <a:off x="142240" y="1637665"/>
            <a:ext cx="9742805" cy="1198880"/>
          </a:xfrm>
          <a:prstGeom prst="rect">
            <a:avLst/>
          </a:prstGeom>
          <a:noFill/>
          <a:ln w="9525">
            <a:noFill/>
          </a:ln>
        </p:spPr>
        <p:txBody>
          <a:bodyPr wrap="square">
            <a:spAutoFit/>
          </a:bodyPr>
          <a:lstStyle/>
          <a:p>
            <a:pPr algn="l">
              <a:lnSpc>
                <a:spcPct val="150000"/>
              </a:lnSpc>
              <a:buClrTx/>
              <a:buSzTx/>
              <a:buFontTx/>
              <a:defRPr/>
            </a:pPr>
            <a:r>
              <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由于事故发生和后果的不确定性，导致了人们往往忽略了事故的危险性而放松了安全工作。</a:t>
            </a:r>
            <a:endParaRPr lang="zh-CN" altLang="en-US" sz="2400" b="1" noProof="0" dirty="0">
              <a:ln>
                <a:noFill/>
              </a:ln>
              <a:solidFill>
                <a:srgbClr val="FF0000"/>
              </a:solidFill>
              <a:effectLst/>
              <a:uLnTx/>
              <a:uFillTx/>
              <a:latin typeface="微软雅黑" panose="020B0503020204020204" pitchFamily="34" charset="-122"/>
              <a:ea typeface="微软雅黑" panose="020B0503020204020204" pitchFamily="34" charset="-122"/>
              <a:sym typeface="+mn-ea"/>
            </a:endParaRPr>
          </a:p>
        </p:txBody>
      </p:sp>
      <p:sp>
        <p:nvSpPr>
          <p:cNvPr id="3" name="文本框 2"/>
          <p:cNvSpPr txBox="1"/>
          <p:nvPr/>
        </p:nvSpPr>
        <p:spPr>
          <a:xfrm>
            <a:off x="142240" y="3066415"/>
            <a:ext cx="9945370" cy="1198880"/>
          </a:xfrm>
          <a:prstGeom prst="rect">
            <a:avLst/>
          </a:prstGeom>
          <a:noFill/>
          <a:ln w="9525">
            <a:noFill/>
          </a:ln>
        </p:spPr>
        <p:txBody>
          <a:bodyPr wrap="square">
            <a:spAutoFit/>
          </a:bodyPr>
          <a:lstStyle/>
          <a:p>
            <a:pPr algn="l">
              <a:lnSpc>
                <a:spcPct val="150000"/>
              </a:lnSpc>
              <a:buClrTx/>
              <a:buSzTx/>
              <a:buFontTx/>
              <a:defRPr/>
            </a:pPr>
            <a:r>
              <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安全工作主要是社会效益，其经济效益往往为隐性效益，也导致人们在追求经济效益的同时忽视安全工作。</a:t>
            </a:r>
          </a:p>
        </p:txBody>
      </p:sp>
      <p:sp>
        <p:nvSpPr>
          <p:cNvPr id="2" name="文本框 1"/>
          <p:cNvSpPr txBox="1"/>
          <p:nvPr/>
        </p:nvSpPr>
        <p:spPr>
          <a:xfrm>
            <a:off x="165100" y="4381500"/>
            <a:ext cx="9945370" cy="1198880"/>
          </a:xfrm>
          <a:prstGeom prst="rect">
            <a:avLst/>
          </a:prstGeom>
          <a:noFill/>
          <a:ln w="9525">
            <a:noFill/>
          </a:ln>
        </p:spPr>
        <p:txBody>
          <a:bodyPr wrap="square">
            <a:spAutoFit/>
          </a:bodyPr>
          <a:lstStyle/>
          <a:p>
            <a:pPr algn="l">
              <a:lnSpc>
                <a:spcPct val="150000"/>
              </a:lnSpc>
              <a:buClrTx/>
              <a:buSzTx/>
              <a:buFontTx/>
              <a:defRPr/>
            </a:pPr>
            <a:r>
              <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因此，</a:t>
            </a:r>
            <a:r>
              <a:rPr lang="zh-CN" altLang="en-US" sz="2400" b="1" noProof="0" dirty="0">
                <a:ln>
                  <a:noFill/>
                </a:ln>
                <a:solidFill>
                  <a:srgbClr val="FF0000"/>
                </a:solidFill>
                <a:effectLst/>
                <a:uLnTx/>
                <a:uFillTx/>
                <a:latin typeface="微软雅黑" panose="020B0503020204020204" pitchFamily="34" charset="-122"/>
                <a:ea typeface="微软雅黑" panose="020B0503020204020204" pitchFamily="34" charset="-122"/>
                <a:sym typeface="+mn-ea"/>
              </a:rPr>
              <a:t>安全管理工作要常抓不懈。提高人们的安全意识是安全工作永恒的主题。</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6" grpId="0"/>
      <p:bldP spid="3" grpId="0"/>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p:cNvSpPr txBox="1"/>
          <p:nvPr/>
        </p:nvSpPr>
        <p:spPr>
          <a:xfrm>
            <a:off x="165100" y="811848"/>
            <a:ext cx="9899650" cy="521970"/>
          </a:xfrm>
          <a:prstGeom prst="rect">
            <a:avLst/>
          </a:prstGeom>
          <a:noFill/>
        </p:spPr>
        <p:txBody>
          <a:bodyPr>
            <a:spAutoFit/>
          </a:bodyPr>
          <a:lstStyle/>
          <a:p>
            <a:pPr marR="0" defTabSz="914400">
              <a:buClrTx/>
              <a:buSzTx/>
              <a:buFontTx/>
              <a:buNone/>
              <a:defRPr/>
            </a:pPr>
            <a:r>
              <a:rPr lang="zh-CN" altLang="en-US" sz="28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安全管理的特殊性</a:t>
            </a:r>
            <a:endParaRPr lang="zh-CN" altLang="en-US" sz="2800" b="1" noProof="0" dirty="0">
              <a:ln>
                <a:noFill/>
              </a:ln>
              <a:solidFill>
                <a:srgbClr val="FF0000"/>
              </a:solidFill>
              <a:effectLst/>
              <a:uLnTx/>
              <a:uFillTx/>
              <a:latin typeface="微软雅黑" panose="020B0503020204020204" pitchFamily="34" charset="-122"/>
              <a:ea typeface="微软雅黑" panose="020B0503020204020204" pitchFamily="34" charset="-122"/>
              <a:sym typeface="+mn-ea"/>
            </a:endParaRPr>
          </a:p>
        </p:txBody>
      </p:sp>
      <p:sp>
        <p:nvSpPr>
          <p:cNvPr id="36" name="矩形 35"/>
          <p:cNvSpPr/>
          <p:nvPr/>
        </p:nvSpPr>
        <p:spPr>
          <a:xfrm>
            <a:off x="119063" y="1296988"/>
            <a:ext cx="9504363"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7" name="矩形 36"/>
          <p:cNvSpPr/>
          <p:nvPr/>
        </p:nvSpPr>
        <p:spPr>
          <a:xfrm flipV="1">
            <a:off x="119063" y="1370013"/>
            <a:ext cx="936625"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6" name="文本框 5"/>
          <p:cNvSpPr txBox="1"/>
          <p:nvPr/>
        </p:nvSpPr>
        <p:spPr>
          <a:xfrm>
            <a:off x="165100" y="1294130"/>
            <a:ext cx="9742805" cy="1198880"/>
          </a:xfrm>
          <a:prstGeom prst="rect">
            <a:avLst/>
          </a:prstGeom>
          <a:noFill/>
          <a:ln w="9525">
            <a:noFill/>
          </a:ln>
        </p:spPr>
        <p:txBody>
          <a:bodyPr wrap="square">
            <a:spAutoFit/>
          </a:bodyPr>
          <a:lstStyle/>
          <a:p>
            <a:pPr algn="l">
              <a:lnSpc>
                <a:spcPct val="150000"/>
              </a:lnSpc>
              <a:buClrTx/>
              <a:buSzTx/>
              <a:buFontTx/>
              <a:defRPr/>
            </a:pPr>
            <a:r>
              <a:rPr lang="zh-CN" altLang="en-US" sz="2400" noProof="0" dirty="0">
                <a:ln>
                  <a:noFill/>
                </a:ln>
                <a:solidFill>
                  <a:srgbClr val="0070C0"/>
                </a:solidFill>
                <a:effectLst/>
                <a:uLnTx/>
                <a:uFillTx/>
                <a:latin typeface="微软雅黑" panose="020B0503020204020204" pitchFamily="34" charset="-122"/>
                <a:ea typeface="微软雅黑" panose="020B0503020204020204" pitchFamily="34" charset="-122"/>
                <a:sym typeface="+mn-ea"/>
              </a:rPr>
              <a:t>事故的发生是小概率事件</a:t>
            </a:r>
            <a:r>
              <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，从统计学的角度，需要相当数量的样本才能找出其中的规律性。</a:t>
            </a:r>
            <a:endParaRPr lang="zh-CN" altLang="en-US" sz="2400" b="1" noProof="0" dirty="0">
              <a:ln>
                <a:noFill/>
              </a:ln>
              <a:solidFill>
                <a:srgbClr val="FF0000"/>
              </a:solidFill>
              <a:effectLst/>
              <a:uLnTx/>
              <a:uFillTx/>
              <a:latin typeface="微软雅黑" panose="020B0503020204020204" pitchFamily="34" charset="-122"/>
              <a:ea typeface="微软雅黑" panose="020B0503020204020204" pitchFamily="34" charset="-122"/>
              <a:sym typeface="+mn-ea"/>
            </a:endParaRPr>
          </a:p>
        </p:txBody>
      </p:sp>
      <p:sp>
        <p:nvSpPr>
          <p:cNvPr id="3" name="文本框 2"/>
          <p:cNvSpPr txBox="1"/>
          <p:nvPr/>
        </p:nvSpPr>
        <p:spPr>
          <a:xfrm>
            <a:off x="165100" y="2493010"/>
            <a:ext cx="9945370" cy="645160"/>
          </a:xfrm>
          <a:prstGeom prst="rect">
            <a:avLst/>
          </a:prstGeom>
          <a:noFill/>
          <a:ln w="9525">
            <a:noFill/>
          </a:ln>
        </p:spPr>
        <p:txBody>
          <a:bodyPr wrap="square">
            <a:spAutoFit/>
          </a:bodyPr>
          <a:lstStyle/>
          <a:p>
            <a:pPr algn="l">
              <a:lnSpc>
                <a:spcPct val="150000"/>
              </a:lnSpc>
              <a:buClrTx/>
              <a:buSzTx/>
              <a:buFontTx/>
              <a:defRPr/>
            </a:pPr>
            <a:r>
              <a:rPr lang="zh-CN" altLang="en-US" sz="2400" noProof="0" dirty="0">
                <a:ln>
                  <a:noFill/>
                </a:ln>
                <a:solidFill>
                  <a:srgbClr val="0070C0"/>
                </a:solidFill>
                <a:effectLst/>
                <a:uLnTx/>
                <a:uFillTx/>
                <a:latin typeface="微软雅黑" panose="020B0503020204020204" pitchFamily="34" charset="-122"/>
                <a:ea typeface="微软雅黑" panose="020B0503020204020204" pitchFamily="34" charset="-122"/>
                <a:sym typeface="+mn-ea"/>
              </a:rPr>
              <a:t>人的思维方式和行为方式的改变是个缓慢的过程。</a:t>
            </a:r>
          </a:p>
        </p:txBody>
      </p:sp>
      <p:sp>
        <p:nvSpPr>
          <p:cNvPr id="4" name="文本框 3"/>
          <p:cNvSpPr txBox="1"/>
          <p:nvPr/>
        </p:nvSpPr>
        <p:spPr>
          <a:xfrm>
            <a:off x="165100" y="3247390"/>
            <a:ext cx="9945370" cy="1198880"/>
          </a:xfrm>
          <a:prstGeom prst="rect">
            <a:avLst/>
          </a:prstGeom>
          <a:noFill/>
          <a:ln w="9525">
            <a:noFill/>
          </a:ln>
        </p:spPr>
        <p:txBody>
          <a:bodyPr wrap="square">
            <a:spAutoFit/>
          </a:bodyPr>
          <a:lstStyle/>
          <a:p>
            <a:pPr algn="l">
              <a:lnSpc>
                <a:spcPct val="150000"/>
              </a:lnSpc>
              <a:buClrTx/>
              <a:buSzTx/>
              <a:buFontTx/>
              <a:defRPr/>
            </a:pPr>
            <a:r>
              <a:rPr lang="zh-CN" altLang="en-US" sz="2400" noProof="0" dirty="0">
                <a:ln>
                  <a:noFill/>
                </a:ln>
                <a:solidFill>
                  <a:srgbClr val="0070C0"/>
                </a:solidFill>
                <a:effectLst/>
                <a:uLnTx/>
                <a:uFillTx/>
                <a:latin typeface="微软雅黑" panose="020B0503020204020204" pitchFamily="34" charset="-122"/>
                <a:ea typeface="微软雅黑" panose="020B0503020204020204" pitchFamily="34" charset="-122"/>
                <a:sym typeface="+mn-ea"/>
              </a:rPr>
              <a:t>安全管理的效果不容易立即被观察到</a:t>
            </a:r>
            <a:r>
              <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，往往需要经过长时间的观察才能做出结论。</a:t>
            </a:r>
            <a:endParaRPr lang="zh-CN" altLang="en-US" sz="2400" noProof="0" dirty="0">
              <a:ln>
                <a:noFill/>
              </a:ln>
              <a:effectLst/>
              <a:uLnTx/>
              <a:uFillTx/>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165100" y="4565015"/>
            <a:ext cx="9945370" cy="645160"/>
          </a:xfrm>
          <a:prstGeom prst="rect">
            <a:avLst/>
          </a:prstGeom>
          <a:noFill/>
          <a:ln w="9525">
            <a:noFill/>
          </a:ln>
        </p:spPr>
        <p:txBody>
          <a:bodyPr wrap="square">
            <a:spAutoFit/>
          </a:bodyPr>
          <a:lstStyle/>
          <a:p>
            <a:pPr algn="l">
              <a:lnSpc>
                <a:spcPct val="150000"/>
              </a:lnSpc>
              <a:buClrTx/>
              <a:buSzTx/>
              <a:buFontTx/>
              <a:defRPr/>
            </a:pPr>
            <a:r>
              <a:rPr lang="zh-CN" altLang="en-US" sz="2400" noProof="0" dirty="0">
                <a:ln>
                  <a:noFill/>
                </a:ln>
                <a:solidFill>
                  <a:srgbClr val="0070C0"/>
                </a:solidFill>
                <a:effectLst/>
                <a:uLnTx/>
                <a:uFillTx/>
                <a:latin typeface="微软雅黑" panose="020B0503020204020204" pitchFamily="34" charset="-122"/>
                <a:ea typeface="微软雅黑" panose="020B0503020204020204" pitchFamily="34" charset="-122"/>
                <a:sym typeface="+mn-ea"/>
              </a:rPr>
              <a:t>安全管理效果的显现具有滞后性。</a:t>
            </a:r>
          </a:p>
        </p:txBody>
      </p:sp>
      <p:sp>
        <p:nvSpPr>
          <p:cNvPr id="5" name="文本框 4"/>
          <p:cNvSpPr txBox="1"/>
          <p:nvPr/>
        </p:nvSpPr>
        <p:spPr>
          <a:xfrm>
            <a:off x="269875" y="5554345"/>
            <a:ext cx="9945370" cy="645160"/>
          </a:xfrm>
          <a:prstGeom prst="rect">
            <a:avLst/>
          </a:prstGeom>
          <a:noFill/>
          <a:ln w="9525">
            <a:noFill/>
          </a:ln>
        </p:spPr>
        <p:txBody>
          <a:bodyPr wrap="square">
            <a:spAutoFit/>
          </a:bodyPr>
          <a:lstStyle/>
          <a:p>
            <a:pPr algn="l">
              <a:lnSpc>
                <a:spcPct val="150000"/>
              </a:lnSpc>
              <a:buClrTx/>
              <a:buSzTx/>
              <a:buFontTx/>
              <a:defRPr/>
            </a:pPr>
            <a:r>
              <a:rPr lang="zh-CN" altLang="en-US" sz="2400" b="1" noProof="0" dirty="0">
                <a:ln>
                  <a:noFill/>
                </a:ln>
                <a:solidFill>
                  <a:srgbClr val="FF0000"/>
                </a:solidFill>
                <a:effectLst/>
                <a:uLnTx/>
                <a:uFillTx/>
                <a:latin typeface="微软雅黑" panose="020B0503020204020204" pitchFamily="34" charset="-122"/>
                <a:ea typeface="微软雅黑" panose="020B0503020204020204" pitchFamily="34" charset="-122"/>
                <a:sym typeface="+mn-ea"/>
              </a:rPr>
              <a:t>安全管理决策必须慎之又慎。</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6" grpId="0"/>
      <p:bldP spid="3" grpId="0"/>
      <p:bldP spid="4" grpId="0"/>
      <p:bldP spid="2"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p:cNvSpPr txBox="1"/>
          <p:nvPr/>
        </p:nvSpPr>
        <p:spPr>
          <a:xfrm>
            <a:off x="165100" y="811848"/>
            <a:ext cx="9899650" cy="521970"/>
          </a:xfrm>
          <a:prstGeom prst="rect">
            <a:avLst/>
          </a:prstGeom>
          <a:noFill/>
        </p:spPr>
        <p:txBody>
          <a:bodyPr>
            <a:spAutoFit/>
          </a:bodyPr>
          <a:lstStyle/>
          <a:p>
            <a:pPr marR="0" defTabSz="914400">
              <a:buClrTx/>
              <a:buSzTx/>
              <a:buFontTx/>
              <a:buNone/>
              <a:defRPr/>
            </a:pPr>
            <a:r>
              <a:rPr lang="zh-CN" altLang="en-US" sz="2800" b="1" noProof="0" dirty="0">
                <a:ln>
                  <a:noFill/>
                </a:ln>
                <a:solidFill>
                  <a:srgbClr val="FF0000"/>
                </a:solidFill>
                <a:effectLst/>
                <a:uLnTx/>
                <a:uFillTx/>
                <a:latin typeface="微软雅黑" panose="020B0503020204020204" pitchFamily="34" charset="-122"/>
                <a:ea typeface="微软雅黑" panose="020B0503020204020204" pitchFamily="34" charset="-122"/>
                <a:sym typeface="+mn-ea"/>
              </a:rPr>
              <a:t>生产经营单位的安全生产保障</a:t>
            </a:r>
          </a:p>
        </p:txBody>
      </p:sp>
      <p:sp>
        <p:nvSpPr>
          <p:cNvPr id="36" name="矩形 35"/>
          <p:cNvSpPr/>
          <p:nvPr/>
        </p:nvSpPr>
        <p:spPr>
          <a:xfrm>
            <a:off x="119063" y="1296988"/>
            <a:ext cx="9504363"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7" name="矩形 36"/>
          <p:cNvSpPr/>
          <p:nvPr/>
        </p:nvSpPr>
        <p:spPr>
          <a:xfrm flipV="1">
            <a:off x="119063" y="1370013"/>
            <a:ext cx="936625"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7" name="矩形 6"/>
          <p:cNvSpPr/>
          <p:nvPr/>
        </p:nvSpPr>
        <p:spPr>
          <a:xfrm>
            <a:off x="490855" y="3138170"/>
            <a:ext cx="4208780" cy="2861310"/>
          </a:xfrm>
          <a:prstGeom prst="rect">
            <a:avLst/>
          </a:prstGeom>
          <a:noFill/>
        </p:spPr>
        <p:txBody>
          <a:bodyPr wrap="square">
            <a:spAutoFit/>
          </a:bodyPr>
          <a:lstStyle/>
          <a:p>
            <a:pPr marL="0" marR="0" lvl="0" indent="457200" algn="ctr" defTabSz="914400" rtl="0" eaLnBrk="0" fontAlgn="base" latinLnBrk="0" hangingPunct="0">
              <a:lnSpc>
                <a:spcPct val="150000"/>
              </a:lnSpc>
              <a:spcBef>
                <a:spcPct val="0"/>
              </a:spcBef>
              <a:spcAft>
                <a:spcPct val="0"/>
              </a:spcAft>
              <a:buClrTx/>
              <a:buSzTx/>
              <a:buFontTx/>
              <a:buNone/>
              <a:defRPr/>
            </a:pPr>
            <a:r>
              <a:rPr lang="zh-CN" altLang="en-US" sz="20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安全生产条件保障</a:t>
            </a:r>
          </a:p>
          <a:p>
            <a:pPr marL="0" marR="0" lvl="0" indent="457200" algn="l" defTabSz="914400" rtl="0" eaLnBrk="0" fontAlgn="base" latinLnBrk="0" hangingPunct="0">
              <a:lnSpc>
                <a:spcPct val="150000"/>
              </a:lnSpc>
              <a:spcBef>
                <a:spcPct val="0"/>
              </a:spcBef>
              <a:spcAft>
                <a:spcPct val="0"/>
              </a:spcAft>
              <a:buClrTx/>
              <a:buSzTx/>
              <a:buFontTx/>
              <a:buNone/>
              <a:defRPr/>
            </a:pPr>
            <a:r>
              <a:rPr lang="zh-CN" altLang="en-US" sz="20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主要负责人安全生产职责保障</a:t>
            </a:r>
          </a:p>
          <a:p>
            <a:pPr marL="0" marR="0" lvl="0" indent="457200" algn="ctr" defTabSz="914400" rtl="0" eaLnBrk="0" fontAlgn="base" latinLnBrk="0" hangingPunct="0">
              <a:lnSpc>
                <a:spcPct val="150000"/>
              </a:lnSpc>
              <a:spcBef>
                <a:spcPct val="0"/>
              </a:spcBef>
              <a:spcAft>
                <a:spcPct val="0"/>
              </a:spcAft>
              <a:buClrTx/>
              <a:buSzTx/>
              <a:buFontTx/>
              <a:buNone/>
              <a:defRPr/>
            </a:pPr>
            <a:r>
              <a:rPr lang="zh-CN" altLang="en-US" sz="20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安全生产组织保障</a:t>
            </a:r>
          </a:p>
          <a:p>
            <a:pPr marL="0" marR="0" lvl="0" indent="457200" algn="ctr" defTabSz="914400" rtl="0" eaLnBrk="0" fontAlgn="base" latinLnBrk="0" hangingPunct="0">
              <a:lnSpc>
                <a:spcPct val="150000"/>
              </a:lnSpc>
              <a:spcBef>
                <a:spcPct val="0"/>
              </a:spcBef>
              <a:spcAft>
                <a:spcPct val="0"/>
              </a:spcAft>
              <a:buClrTx/>
              <a:buSzTx/>
              <a:buFontTx/>
              <a:buNone/>
              <a:defRPr/>
            </a:pPr>
            <a:r>
              <a:rPr lang="zh-CN" altLang="en-US" sz="20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安全生产基础保障</a:t>
            </a:r>
          </a:p>
          <a:p>
            <a:pPr marL="0" marR="0" lvl="0" indent="457200" algn="ctr" defTabSz="914400" rtl="0" eaLnBrk="0" fontAlgn="base" latinLnBrk="0" hangingPunct="0">
              <a:lnSpc>
                <a:spcPct val="150000"/>
              </a:lnSpc>
              <a:spcBef>
                <a:spcPct val="0"/>
              </a:spcBef>
              <a:spcAft>
                <a:spcPct val="0"/>
              </a:spcAft>
              <a:buClrTx/>
              <a:buSzTx/>
              <a:buFontTx/>
              <a:buNone/>
              <a:defRPr/>
            </a:pPr>
            <a:r>
              <a:rPr lang="zh-CN" altLang="en-US" sz="20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安全生产管理保障</a:t>
            </a:r>
          </a:p>
          <a:p>
            <a:pPr marL="0" marR="0" lvl="0" indent="457200" algn="l" defTabSz="914400" rtl="0" eaLnBrk="0" fontAlgn="base" latinLnBrk="0" hangingPunct="0">
              <a:lnSpc>
                <a:spcPct val="150000"/>
              </a:lnSpc>
              <a:spcBef>
                <a:spcPct val="0"/>
              </a:spcBef>
              <a:spcAft>
                <a:spcPct val="0"/>
              </a:spcAft>
              <a:buClrTx/>
              <a:buSzTx/>
              <a:buFontTx/>
              <a:buNone/>
              <a:defRPr/>
            </a:pPr>
            <a:endPar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8" name="矩形 7"/>
          <p:cNvSpPr/>
          <p:nvPr/>
        </p:nvSpPr>
        <p:spPr>
          <a:xfrm>
            <a:off x="5313680" y="3178175"/>
            <a:ext cx="4615180" cy="1476375"/>
          </a:xfrm>
          <a:prstGeom prst="rect">
            <a:avLst/>
          </a:prstGeom>
          <a:noFill/>
        </p:spPr>
        <p:txBody>
          <a:bodyPr wrap="square">
            <a:spAutoFit/>
          </a:bodyPr>
          <a:lstStyle/>
          <a:p>
            <a:pPr marL="0" marR="0" lvl="0" indent="457200" algn="ctr" defTabSz="914400" rtl="0" eaLnBrk="0" fontAlgn="base" latinLnBrk="0" hangingPunct="0">
              <a:lnSpc>
                <a:spcPct val="150000"/>
              </a:lnSpc>
              <a:spcBef>
                <a:spcPct val="0"/>
              </a:spcBef>
              <a:spcAft>
                <a:spcPct val="0"/>
              </a:spcAft>
              <a:buClrTx/>
              <a:buSzTx/>
              <a:buFontTx/>
              <a:buNone/>
              <a:defRPr/>
            </a:pPr>
            <a:r>
              <a:rPr lang="zh-CN" altLang="en-US" sz="20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生产经营活动“五同时”原则</a:t>
            </a:r>
          </a:p>
          <a:p>
            <a:pPr marL="0" marR="0" lvl="0" indent="457200" algn="ctr" defTabSz="914400" rtl="0" eaLnBrk="0" fontAlgn="base" latinLnBrk="0" hangingPunct="0">
              <a:lnSpc>
                <a:spcPct val="150000"/>
              </a:lnSpc>
              <a:spcBef>
                <a:spcPct val="0"/>
              </a:spcBef>
              <a:spcAft>
                <a:spcPct val="0"/>
              </a:spcAft>
              <a:buClrTx/>
              <a:buSzTx/>
              <a:buFontTx/>
              <a:buNone/>
              <a:defRPr/>
            </a:pPr>
            <a:r>
              <a:rPr lang="zh-CN" altLang="en-US" sz="20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事故隐患整改“五定”原则</a:t>
            </a:r>
          </a:p>
          <a:p>
            <a:pPr marL="0" marR="0" lvl="0" indent="457200" algn="ctr" defTabSz="914400" rtl="0" eaLnBrk="0" fontAlgn="base" latinLnBrk="0" hangingPunct="0">
              <a:lnSpc>
                <a:spcPct val="150000"/>
              </a:lnSpc>
              <a:spcBef>
                <a:spcPct val="0"/>
              </a:spcBef>
              <a:spcAft>
                <a:spcPct val="0"/>
              </a:spcAft>
              <a:buClrTx/>
              <a:buSzTx/>
              <a:buFontTx/>
              <a:buNone/>
              <a:defRPr/>
            </a:pPr>
            <a:r>
              <a:rPr lang="zh-CN" altLang="en-US" sz="20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事故调查处理“四不放过”原则</a:t>
            </a:r>
            <a:endPar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grpSp>
        <p:nvGrpSpPr>
          <p:cNvPr id="21509" name="Group 76"/>
          <p:cNvGrpSpPr/>
          <p:nvPr/>
        </p:nvGrpSpPr>
        <p:grpSpPr>
          <a:xfrm>
            <a:off x="5186680" y="2235200"/>
            <a:ext cx="4878705" cy="3713480"/>
            <a:chOff x="1302935" y="2124963"/>
            <a:chExt cx="2189142" cy="3479179"/>
          </a:xfrm>
        </p:grpSpPr>
        <p:grpSp>
          <p:nvGrpSpPr>
            <p:cNvPr id="21530" name="Group 33"/>
            <p:cNvGrpSpPr/>
            <p:nvPr/>
          </p:nvGrpSpPr>
          <p:grpSpPr>
            <a:xfrm>
              <a:off x="1302935" y="2124963"/>
              <a:ext cx="2189142" cy="845847"/>
              <a:chOff x="1324809" y="1811334"/>
              <a:chExt cx="2189142" cy="845847"/>
            </a:xfrm>
          </p:grpSpPr>
          <p:sp>
            <p:nvSpPr>
              <p:cNvPr id="11" name="Pentagon 34"/>
              <p:cNvSpPr/>
              <p:nvPr/>
            </p:nvSpPr>
            <p:spPr>
              <a:xfrm rot="5400000">
                <a:off x="2054456" y="1089619"/>
                <a:ext cx="731833" cy="2175262"/>
              </a:xfrm>
              <a:prstGeom prst="homePlate">
                <a:avLst>
                  <a:gd name="adj" fmla="val 33401"/>
                </a:avLst>
              </a:prstGeom>
              <a:solidFill>
                <a:srgbClr val="E540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21534" name="Rectangle 35"/>
              <p:cNvSpPr/>
              <p:nvPr/>
            </p:nvSpPr>
            <p:spPr>
              <a:xfrm>
                <a:off x="1704538" y="2311122"/>
                <a:ext cx="1339462" cy="346059"/>
              </a:xfrm>
              <a:prstGeom prst="rect">
                <a:avLst/>
              </a:prstGeom>
              <a:noFill/>
              <a:ln w="9525">
                <a:noFill/>
              </a:ln>
            </p:spPr>
            <p:txBody>
              <a:bodyPr>
                <a:spAutoFit/>
              </a:bodyPr>
              <a:lstStyle/>
              <a:p>
                <a:pPr algn="ctr" eaLnBrk="1" hangingPunct="1"/>
                <a:endParaRPr lang="en-US" altLang="zh-CN" dirty="0">
                  <a:latin typeface="微软雅黑" panose="020B0503020204020204" pitchFamily="34" charset="-122"/>
                  <a:ea typeface="微软雅黑" panose="020B0503020204020204" pitchFamily="34" charset="-122"/>
                </a:endParaRPr>
              </a:p>
            </p:txBody>
          </p:sp>
          <p:sp>
            <p:nvSpPr>
              <p:cNvPr id="13" name="Flowchart: Process 36"/>
              <p:cNvSpPr/>
              <p:nvPr/>
            </p:nvSpPr>
            <p:spPr>
              <a:xfrm>
                <a:off x="1324809" y="1830672"/>
                <a:ext cx="2189142" cy="105610"/>
              </a:xfrm>
              <a:prstGeom prst="flowChartProcess">
                <a:avLst/>
              </a:prstGeom>
              <a:solidFill>
                <a:srgbClr val="B71F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21536" name="Rectangle 37"/>
              <p:cNvSpPr/>
              <p:nvPr/>
            </p:nvSpPr>
            <p:spPr>
              <a:xfrm>
                <a:off x="1428631" y="1843964"/>
                <a:ext cx="1854287" cy="288383"/>
              </a:xfrm>
              <a:prstGeom prst="rect">
                <a:avLst/>
              </a:prstGeom>
              <a:noFill/>
              <a:ln w="9525">
                <a:noFill/>
              </a:ln>
            </p:spPr>
            <p:txBody>
              <a:bodyPr>
                <a:spAutoFit/>
              </a:bodyPr>
              <a:lstStyle/>
              <a:p>
                <a:pPr algn="ctr" eaLnBrk="1" hangingPunct="1"/>
                <a:endParaRPr lang="en-US" altLang="zh-CN" sz="1400" dirty="0">
                  <a:latin typeface="微软雅黑" panose="020B0503020204020204" pitchFamily="34" charset="-122"/>
                  <a:ea typeface="微软雅黑" panose="020B0503020204020204" pitchFamily="34" charset="-122"/>
                </a:endParaRPr>
              </a:p>
            </p:txBody>
          </p:sp>
        </p:grpSp>
        <p:sp>
          <p:nvSpPr>
            <p:cNvPr id="9" name="Rounded Rectangle 53"/>
            <p:cNvSpPr/>
            <p:nvPr/>
          </p:nvSpPr>
          <p:spPr>
            <a:xfrm>
              <a:off x="1303926" y="5467295"/>
              <a:ext cx="2175262" cy="105609"/>
            </a:xfrm>
            <a:prstGeom prst="roundRect">
              <a:avLst/>
            </a:prstGeom>
            <a:solidFill>
              <a:srgbClr val="E5402F"/>
            </a:solidFill>
            <a:ln>
              <a:solidFill>
                <a:srgbClr val="B71F1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4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0" name="Rounded Rectangle 53"/>
            <p:cNvSpPr/>
            <p:nvPr/>
          </p:nvSpPr>
          <p:spPr>
            <a:xfrm>
              <a:off x="1308884" y="2144301"/>
              <a:ext cx="2177244" cy="3459841"/>
            </a:xfrm>
            <a:prstGeom prst="roundRect">
              <a:avLst>
                <a:gd name="adj" fmla="val 0"/>
              </a:avLst>
            </a:prstGeom>
            <a:noFill/>
            <a:ln>
              <a:solidFill>
                <a:srgbClr val="B71F1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4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sp>
        <p:nvSpPr>
          <p:cNvPr id="21510" name="文本框 14"/>
          <p:cNvSpPr txBox="1"/>
          <p:nvPr/>
        </p:nvSpPr>
        <p:spPr>
          <a:xfrm>
            <a:off x="6735763" y="2419350"/>
            <a:ext cx="1662112" cy="460375"/>
          </a:xfrm>
          <a:prstGeom prst="rect">
            <a:avLst/>
          </a:prstGeom>
          <a:noFill/>
          <a:ln w="9525">
            <a:noFill/>
          </a:ln>
        </p:spPr>
        <p:txBody>
          <a:bodyPr>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三项原则</a:t>
            </a:r>
          </a:p>
        </p:txBody>
      </p:sp>
      <p:grpSp>
        <p:nvGrpSpPr>
          <p:cNvPr id="21511" name="Group 76"/>
          <p:cNvGrpSpPr/>
          <p:nvPr/>
        </p:nvGrpSpPr>
        <p:grpSpPr>
          <a:xfrm>
            <a:off x="267335" y="2233930"/>
            <a:ext cx="4716145" cy="3712845"/>
            <a:chOff x="1302935" y="2124963"/>
            <a:chExt cx="2189142" cy="3479179"/>
          </a:xfrm>
        </p:grpSpPr>
        <p:grpSp>
          <p:nvGrpSpPr>
            <p:cNvPr id="21523" name="Group 33"/>
            <p:cNvGrpSpPr/>
            <p:nvPr/>
          </p:nvGrpSpPr>
          <p:grpSpPr>
            <a:xfrm>
              <a:off x="1302935" y="2124963"/>
              <a:ext cx="2189142" cy="845847"/>
              <a:chOff x="1324809" y="1811334"/>
              <a:chExt cx="2189142" cy="845847"/>
            </a:xfrm>
          </p:grpSpPr>
          <p:sp>
            <p:nvSpPr>
              <p:cNvPr id="20" name="Pentagon 34"/>
              <p:cNvSpPr/>
              <p:nvPr/>
            </p:nvSpPr>
            <p:spPr>
              <a:xfrm rot="5400000">
                <a:off x="2054456" y="1089619"/>
                <a:ext cx="731833" cy="2175262"/>
              </a:xfrm>
              <a:prstGeom prst="homePlate">
                <a:avLst>
                  <a:gd name="adj" fmla="val 33401"/>
                </a:avLst>
              </a:prstGeom>
              <a:solidFill>
                <a:srgbClr val="E540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21527" name="Rectangle 35"/>
              <p:cNvSpPr/>
              <p:nvPr/>
            </p:nvSpPr>
            <p:spPr>
              <a:xfrm>
                <a:off x="1704538" y="2311122"/>
                <a:ext cx="1339461" cy="346059"/>
              </a:xfrm>
              <a:prstGeom prst="rect">
                <a:avLst/>
              </a:prstGeom>
              <a:noFill/>
              <a:ln w="9525">
                <a:noFill/>
              </a:ln>
            </p:spPr>
            <p:txBody>
              <a:bodyPr>
                <a:spAutoFit/>
              </a:bodyPr>
              <a:lstStyle/>
              <a:p>
                <a:pPr algn="ctr" eaLnBrk="1" hangingPunct="1"/>
                <a:endParaRPr lang="en-US" altLang="zh-CN" dirty="0">
                  <a:latin typeface="微软雅黑" panose="020B0503020204020204" pitchFamily="34" charset="-122"/>
                  <a:ea typeface="微软雅黑" panose="020B0503020204020204" pitchFamily="34" charset="-122"/>
                </a:endParaRPr>
              </a:p>
            </p:txBody>
          </p:sp>
          <p:sp>
            <p:nvSpPr>
              <p:cNvPr id="22" name="Flowchart: Process 36"/>
              <p:cNvSpPr/>
              <p:nvPr/>
            </p:nvSpPr>
            <p:spPr>
              <a:xfrm>
                <a:off x="1324809" y="1830671"/>
                <a:ext cx="2189142" cy="105610"/>
              </a:xfrm>
              <a:prstGeom prst="flowChartProcess">
                <a:avLst/>
              </a:prstGeom>
              <a:solidFill>
                <a:srgbClr val="B71F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21529" name="Rectangle 37"/>
              <p:cNvSpPr/>
              <p:nvPr/>
            </p:nvSpPr>
            <p:spPr>
              <a:xfrm>
                <a:off x="1428631" y="1843964"/>
                <a:ext cx="1854287" cy="288383"/>
              </a:xfrm>
              <a:prstGeom prst="rect">
                <a:avLst/>
              </a:prstGeom>
              <a:noFill/>
              <a:ln w="9525">
                <a:noFill/>
              </a:ln>
            </p:spPr>
            <p:txBody>
              <a:bodyPr>
                <a:spAutoFit/>
              </a:bodyPr>
              <a:lstStyle/>
              <a:p>
                <a:pPr algn="ctr" eaLnBrk="1" hangingPunct="1"/>
                <a:endParaRPr lang="en-US" altLang="zh-CN" sz="1400" dirty="0">
                  <a:latin typeface="微软雅黑" panose="020B0503020204020204" pitchFamily="34" charset="-122"/>
                  <a:ea typeface="微软雅黑" panose="020B0503020204020204" pitchFamily="34" charset="-122"/>
                </a:endParaRPr>
              </a:p>
            </p:txBody>
          </p:sp>
        </p:grpSp>
        <p:sp>
          <p:nvSpPr>
            <p:cNvPr id="18" name="Rounded Rectangle 53"/>
            <p:cNvSpPr/>
            <p:nvPr/>
          </p:nvSpPr>
          <p:spPr>
            <a:xfrm>
              <a:off x="1303927" y="5467295"/>
              <a:ext cx="2175262" cy="105610"/>
            </a:xfrm>
            <a:prstGeom prst="roundRect">
              <a:avLst/>
            </a:prstGeom>
            <a:solidFill>
              <a:srgbClr val="E5402F"/>
            </a:solidFill>
            <a:ln>
              <a:solidFill>
                <a:srgbClr val="B71F1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4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9" name="Rounded Rectangle 53"/>
            <p:cNvSpPr/>
            <p:nvPr/>
          </p:nvSpPr>
          <p:spPr>
            <a:xfrm>
              <a:off x="1308884" y="2144300"/>
              <a:ext cx="2177244" cy="3459842"/>
            </a:xfrm>
            <a:prstGeom prst="roundRect">
              <a:avLst>
                <a:gd name="adj" fmla="val 0"/>
              </a:avLst>
            </a:prstGeom>
            <a:noFill/>
            <a:ln>
              <a:solidFill>
                <a:srgbClr val="B71F1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4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sp>
        <p:nvSpPr>
          <p:cNvPr id="21512" name="文本框 23"/>
          <p:cNvSpPr txBox="1"/>
          <p:nvPr/>
        </p:nvSpPr>
        <p:spPr>
          <a:xfrm>
            <a:off x="1843088" y="2419033"/>
            <a:ext cx="1662112" cy="460375"/>
          </a:xfrm>
          <a:prstGeom prst="rect">
            <a:avLst/>
          </a:prstGeom>
          <a:noFill/>
          <a:ln w="9525">
            <a:noFill/>
          </a:ln>
        </p:spPr>
        <p:txBody>
          <a:bodyPr>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五类保障</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1512"/>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151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1510"/>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15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7" grpId="0"/>
      <p:bldP spid="8" grpId="0"/>
      <p:bldP spid="21510" grpId="0"/>
      <p:bldP spid="215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p:cNvSpPr txBox="1"/>
          <p:nvPr/>
        </p:nvSpPr>
        <p:spPr>
          <a:xfrm>
            <a:off x="165100" y="811848"/>
            <a:ext cx="9899650" cy="521970"/>
          </a:xfrm>
          <a:prstGeom prst="rect">
            <a:avLst/>
          </a:prstGeom>
          <a:noFill/>
        </p:spPr>
        <p:txBody>
          <a:bodyPr>
            <a:spAutoFit/>
          </a:bodyPr>
          <a:lstStyle/>
          <a:p>
            <a:pPr marR="0" defTabSz="914400">
              <a:buClrTx/>
              <a:buSzTx/>
              <a:buFontTx/>
              <a:buNone/>
              <a:defRPr/>
            </a:pPr>
            <a:r>
              <a:rPr lang="zh-CN" altLang="en-US" sz="28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安全生产条件保障</a:t>
            </a:r>
            <a:endParaRPr lang="zh-CN" altLang="en-US" sz="2800" b="1" noProof="0" dirty="0">
              <a:ln>
                <a:noFill/>
              </a:ln>
              <a:solidFill>
                <a:srgbClr val="FF0000"/>
              </a:solidFill>
              <a:effectLst/>
              <a:uLnTx/>
              <a:uFillTx/>
              <a:latin typeface="微软雅黑" panose="020B0503020204020204" pitchFamily="34" charset="-122"/>
              <a:ea typeface="微软雅黑" panose="020B0503020204020204" pitchFamily="34" charset="-122"/>
              <a:sym typeface="+mn-ea"/>
            </a:endParaRPr>
          </a:p>
        </p:txBody>
      </p:sp>
      <p:sp>
        <p:nvSpPr>
          <p:cNvPr id="36" name="矩形 35"/>
          <p:cNvSpPr/>
          <p:nvPr/>
        </p:nvSpPr>
        <p:spPr>
          <a:xfrm>
            <a:off x="119063" y="1296988"/>
            <a:ext cx="9504363"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7" name="矩形 36"/>
          <p:cNvSpPr/>
          <p:nvPr/>
        </p:nvSpPr>
        <p:spPr>
          <a:xfrm flipV="1">
            <a:off x="119063" y="1370013"/>
            <a:ext cx="936625"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6" name="文本框 5"/>
          <p:cNvSpPr txBox="1"/>
          <p:nvPr/>
        </p:nvSpPr>
        <p:spPr>
          <a:xfrm>
            <a:off x="165100" y="1294130"/>
            <a:ext cx="9742805" cy="1753235"/>
          </a:xfrm>
          <a:prstGeom prst="rect">
            <a:avLst/>
          </a:prstGeom>
          <a:noFill/>
          <a:ln w="9525">
            <a:noFill/>
          </a:ln>
        </p:spPr>
        <p:txBody>
          <a:bodyPr wrap="square">
            <a:spAutoFit/>
          </a:bodyPr>
          <a:lstStyle/>
          <a:p>
            <a:pPr algn="l">
              <a:lnSpc>
                <a:spcPct val="150000"/>
              </a:lnSpc>
              <a:buClrTx/>
              <a:buSzTx/>
              <a:buFontTx/>
              <a:defRPr/>
            </a:pPr>
            <a:r>
              <a:rPr lang="zh-CN" altLang="en-US" sz="2400"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安全生产条件</a:t>
            </a:r>
            <a:r>
              <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a:t>
            </a:r>
            <a:r>
              <a:rPr lang="zh-CN" altLang="en-US" sz="2400" noProof="0" dirty="0">
                <a:ln>
                  <a:noFill/>
                </a:ln>
                <a:solidFill>
                  <a:srgbClr val="0070C0"/>
                </a:solidFill>
                <a:effectLst/>
                <a:uLnTx/>
                <a:uFillTx/>
                <a:latin typeface="微软雅黑" panose="020B0503020204020204" pitchFamily="34" charset="-122"/>
                <a:ea typeface="微软雅黑" panose="020B0503020204020204" pitchFamily="34" charset="-122"/>
                <a:sym typeface="+mn-ea"/>
              </a:rPr>
              <a:t>指《安全生产法》、《矿山安全法》等有关安全生产的法律、法规、规章和国家安全生产标准或者行业标准等具体规定的，生产经营单位的生产经营活动所必须具备的强制性的要求条件。</a:t>
            </a:r>
            <a:endParaRPr lang="zh-CN" altLang="en-US" sz="2400" b="1" noProof="0" dirty="0">
              <a:ln>
                <a:noFill/>
              </a:ln>
              <a:solidFill>
                <a:srgbClr val="0070C0"/>
              </a:solidFill>
              <a:effectLst/>
              <a:uLnTx/>
              <a:uFillTx/>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165100" y="3569335"/>
            <a:ext cx="9945370" cy="1198880"/>
          </a:xfrm>
          <a:prstGeom prst="rect">
            <a:avLst/>
          </a:prstGeom>
          <a:noFill/>
          <a:ln w="9525">
            <a:noFill/>
          </a:ln>
        </p:spPr>
        <p:txBody>
          <a:bodyPr wrap="square">
            <a:spAutoFit/>
          </a:bodyPr>
          <a:lstStyle/>
          <a:p>
            <a:pPr algn="l">
              <a:lnSpc>
                <a:spcPct val="150000"/>
              </a:lnSpc>
              <a:buClrTx/>
              <a:buSzTx/>
              <a:buFontTx/>
              <a:defRPr/>
            </a:pPr>
            <a:r>
              <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安全是人命关天的大事，发生事故就意味着对生命的摧残与毁灭，这种头等大事必须由企业主要负责人亲自抓，才会有效、有力，才能取得效果。</a:t>
            </a:r>
            <a:endParaRPr lang="zh-CN" altLang="en-US" sz="2400" noProof="0" dirty="0">
              <a:ln>
                <a:noFill/>
              </a:ln>
              <a:solidFill>
                <a:srgbClr val="0070C0"/>
              </a:solidFill>
              <a:effectLst/>
              <a:uLnTx/>
              <a:uFillTx/>
              <a:latin typeface="微软雅黑" panose="020B0503020204020204" pitchFamily="34" charset="-122"/>
              <a:ea typeface="微软雅黑" panose="020B0503020204020204" pitchFamily="34" charset="-122"/>
              <a:sym typeface="+mn-ea"/>
            </a:endParaRPr>
          </a:p>
        </p:txBody>
      </p:sp>
      <p:sp>
        <p:nvSpPr>
          <p:cNvPr id="7" name="文本框 6"/>
          <p:cNvSpPr txBox="1"/>
          <p:nvPr/>
        </p:nvSpPr>
        <p:spPr>
          <a:xfrm>
            <a:off x="86995" y="3047048"/>
            <a:ext cx="9899650" cy="521970"/>
          </a:xfrm>
          <a:prstGeom prst="rect">
            <a:avLst/>
          </a:prstGeom>
          <a:noFill/>
        </p:spPr>
        <p:txBody>
          <a:bodyPr>
            <a:spAutoFit/>
          </a:bodyPr>
          <a:lstStyle/>
          <a:p>
            <a:pPr marR="0" defTabSz="914400">
              <a:buClrTx/>
              <a:buSzTx/>
              <a:buFontTx/>
              <a:buNone/>
              <a:defRPr/>
            </a:pPr>
            <a:r>
              <a:rPr lang="zh-CN" altLang="en-US" sz="28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主要负责人的安全生产职责保障</a:t>
            </a:r>
            <a:endParaRPr lang="zh-CN" altLang="en-US" sz="2800" b="1" noProof="0" dirty="0">
              <a:ln>
                <a:noFill/>
              </a:ln>
              <a:solidFill>
                <a:srgbClr val="FF0000"/>
              </a:solidFill>
              <a:effectLst/>
              <a:uLnTx/>
              <a:uFillTx/>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86995" y="4767898"/>
            <a:ext cx="9899650" cy="521970"/>
          </a:xfrm>
          <a:prstGeom prst="rect">
            <a:avLst/>
          </a:prstGeom>
          <a:noFill/>
        </p:spPr>
        <p:txBody>
          <a:bodyPr>
            <a:spAutoFit/>
          </a:bodyPr>
          <a:lstStyle/>
          <a:p>
            <a:pPr marR="0" defTabSz="914400">
              <a:buClrTx/>
              <a:buSzTx/>
              <a:buFontTx/>
              <a:buNone/>
              <a:defRPr/>
            </a:pPr>
            <a:r>
              <a:rPr lang="zh-CN" altLang="en-US" sz="28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安全生产组织保障</a:t>
            </a:r>
            <a:endParaRPr lang="zh-CN" altLang="en-US" sz="2800" b="1" noProof="0" dirty="0">
              <a:ln>
                <a:noFill/>
              </a:ln>
              <a:solidFill>
                <a:srgbClr val="FF0000"/>
              </a:solidFill>
              <a:effectLst/>
              <a:uLnTx/>
              <a:uFillTx/>
              <a:latin typeface="微软雅黑" panose="020B0503020204020204" pitchFamily="34" charset="-122"/>
              <a:ea typeface="微软雅黑" panose="020B0503020204020204" pitchFamily="34" charset="-122"/>
              <a:sym typeface="+mn-ea"/>
            </a:endParaRPr>
          </a:p>
        </p:txBody>
      </p:sp>
      <p:sp>
        <p:nvSpPr>
          <p:cNvPr id="9" name="文本框 8"/>
          <p:cNvSpPr txBox="1"/>
          <p:nvPr/>
        </p:nvSpPr>
        <p:spPr>
          <a:xfrm>
            <a:off x="165100" y="5108575"/>
            <a:ext cx="9945370" cy="1753235"/>
          </a:xfrm>
          <a:prstGeom prst="rect">
            <a:avLst/>
          </a:prstGeom>
          <a:noFill/>
          <a:ln w="9525">
            <a:noFill/>
          </a:ln>
        </p:spPr>
        <p:txBody>
          <a:bodyPr wrap="square">
            <a:spAutoFit/>
          </a:bodyPr>
          <a:lstStyle/>
          <a:p>
            <a:pPr algn="l">
              <a:lnSpc>
                <a:spcPct val="150000"/>
              </a:lnSpc>
              <a:buClrTx/>
              <a:buSzTx/>
              <a:buFontTx/>
              <a:defRPr/>
            </a:pPr>
            <a:r>
              <a:rPr lang="zh-CN" altLang="en-US" sz="2400" noProof="0" dirty="0">
                <a:ln>
                  <a:noFill/>
                </a:ln>
                <a:solidFill>
                  <a:srgbClr val="0070C0"/>
                </a:solidFill>
                <a:effectLst/>
                <a:uLnTx/>
                <a:uFillTx/>
                <a:latin typeface="微软雅黑" panose="020B0503020204020204" pitchFamily="34" charset="-122"/>
                <a:ea typeface="微软雅黑" panose="020B0503020204020204" pitchFamily="34" charset="-122"/>
                <a:sym typeface="+mn-ea"/>
              </a:rPr>
              <a:t>安全生产管理机构职责保障；主要负责人、安全管理人员和注册安全工程师知识和能力保障；从业人员教育培训保障；特种作业人员培训及持证上岗保障。</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linds(horizont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6" grpId="0"/>
      <p:bldP spid="2" grpId="0"/>
      <p:bldP spid="7"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p:cNvSpPr txBox="1"/>
          <p:nvPr/>
        </p:nvSpPr>
        <p:spPr>
          <a:xfrm>
            <a:off x="119380" y="775018"/>
            <a:ext cx="9899650" cy="521970"/>
          </a:xfrm>
          <a:prstGeom prst="rect">
            <a:avLst/>
          </a:prstGeom>
          <a:noFill/>
        </p:spPr>
        <p:txBody>
          <a:bodyPr>
            <a:spAutoFit/>
          </a:bodyPr>
          <a:lstStyle/>
          <a:p>
            <a:pPr marR="0" defTabSz="914400">
              <a:buClrTx/>
              <a:buSzTx/>
              <a:buFontTx/>
              <a:buNone/>
              <a:defRPr/>
            </a:pPr>
            <a:r>
              <a:rPr kumimoji="0" lang="zh-CN" sz="2800" b="1" kern="1200" cap="none" spc="0" normalizeH="0" baseline="0" noProof="0" dirty="0">
                <a:solidFill>
                  <a:srgbClr val="FF0000"/>
                </a:solidFill>
                <a:latin typeface="微软雅黑" panose="020B0503020204020204" pitchFamily="34" charset="-122"/>
                <a:ea typeface="微软雅黑" panose="020B0503020204020204" pitchFamily="34" charset="-122"/>
                <a:cs typeface="+mn-cs"/>
              </a:rPr>
              <a:t>什么是事故？</a:t>
            </a:r>
          </a:p>
        </p:txBody>
      </p:sp>
      <p:sp>
        <p:nvSpPr>
          <p:cNvPr id="36" name="矩形 35"/>
          <p:cNvSpPr/>
          <p:nvPr/>
        </p:nvSpPr>
        <p:spPr>
          <a:xfrm>
            <a:off x="119063" y="1296988"/>
            <a:ext cx="9504363"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7" name="矩形 36"/>
          <p:cNvSpPr/>
          <p:nvPr/>
        </p:nvSpPr>
        <p:spPr>
          <a:xfrm flipV="1">
            <a:off x="119063" y="1370013"/>
            <a:ext cx="936625"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00" name="文本框 99"/>
          <p:cNvSpPr txBox="1"/>
          <p:nvPr/>
        </p:nvSpPr>
        <p:spPr>
          <a:xfrm>
            <a:off x="165100" y="1334135"/>
            <a:ext cx="9664700" cy="1476375"/>
          </a:xfrm>
          <a:prstGeom prst="rect">
            <a:avLst/>
          </a:prstGeom>
          <a:noFill/>
          <a:ln w="9525">
            <a:noFill/>
          </a:ln>
        </p:spPr>
        <p:txBody>
          <a:bodyPr wrap="square">
            <a:spAutoFit/>
          </a:bodyPr>
          <a:lstStyle/>
          <a:p>
            <a:pPr algn="l">
              <a:lnSpc>
                <a:spcPct val="150000"/>
              </a:lnSpc>
              <a:buClrTx/>
              <a:buSzTx/>
              <a:buFontTx/>
              <a:defRPr/>
            </a:pPr>
            <a:r>
              <a:rPr lang="zh-CN" altLang="en-US" sz="20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rPr>
              <a:t>所谓事故，是指人（个人或集体）在实现某种意图而进行的活动过程中，突然发生的、违反人的意志的、迫使活动暂时或永久停止的,可能导致人员伤亡、财产损失或环境破坏的意外事件。</a:t>
            </a:r>
          </a:p>
        </p:txBody>
      </p:sp>
      <p:sp>
        <p:nvSpPr>
          <p:cNvPr id="2" name="文本框 1"/>
          <p:cNvSpPr txBox="1"/>
          <p:nvPr/>
        </p:nvSpPr>
        <p:spPr>
          <a:xfrm>
            <a:off x="119380" y="2883218"/>
            <a:ext cx="9899650" cy="521970"/>
          </a:xfrm>
          <a:prstGeom prst="rect">
            <a:avLst/>
          </a:prstGeom>
          <a:noFill/>
        </p:spPr>
        <p:txBody>
          <a:bodyPr>
            <a:spAutoFit/>
          </a:bodyPr>
          <a:lstStyle/>
          <a:p>
            <a:pPr marR="0" defTabSz="914400">
              <a:buClrTx/>
              <a:buSzTx/>
              <a:buFontTx/>
              <a:buNone/>
              <a:defRPr/>
            </a:pPr>
            <a:r>
              <a:rPr kumimoji="0" lang="zh-CN" sz="2800" b="1" kern="1200" cap="none" spc="0" normalizeH="0" baseline="0" noProof="0" dirty="0">
                <a:solidFill>
                  <a:srgbClr val="FF0000"/>
                </a:solidFill>
                <a:latin typeface="微软雅黑" panose="020B0503020204020204" pitchFamily="34" charset="-122"/>
                <a:ea typeface="微软雅黑" panose="020B0503020204020204" pitchFamily="34" charset="-122"/>
                <a:cs typeface="+mn-cs"/>
              </a:rPr>
              <a:t>事故的主要特性</a:t>
            </a:r>
          </a:p>
        </p:txBody>
      </p:sp>
      <p:sp>
        <p:nvSpPr>
          <p:cNvPr id="3" name="文本框 2"/>
          <p:cNvSpPr txBox="1"/>
          <p:nvPr/>
        </p:nvSpPr>
        <p:spPr>
          <a:xfrm>
            <a:off x="119380" y="3230880"/>
            <a:ext cx="9664700" cy="1476375"/>
          </a:xfrm>
          <a:prstGeom prst="rect">
            <a:avLst/>
          </a:prstGeom>
          <a:noFill/>
          <a:ln w="9525">
            <a:noFill/>
          </a:ln>
        </p:spPr>
        <p:txBody>
          <a:bodyPr wrap="square">
            <a:spAutoFit/>
          </a:bodyPr>
          <a:lstStyle/>
          <a:p>
            <a:pPr algn="l">
              <a:lnSpc>
                <a:spcPct val="150000"/>
              </a:lnSpc>
              <a:buClrTx/>
              <a:buSzTx/>
              <a:buFontTx/>
              <a:defRPr/>
            </a:pPr>
            <a:r>
              <a:rPr lang="zh-CN" altLang="en-US" sz="20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rPr>
              <a:t>事故的发生具有随机性质，即，事故的发生具有不确定性。</a:t>
            </a:r>
          </a:p>
          <a:p>
            <a:pPr algn="l">
              <a:lnSpc>
                <a:spcPct val="150000"/>
              </a:lnSpc>
              <a:buClrTx/>
              <a:buSzTx/>
              <a:buFontTx/>
              <a:defRPr/>
            </a:pPr>
            <a:r>
              <a:rPr lang="zh-CN" altLang="en-US" sz="20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rPr>
              <a:t>在一起事故发生之前，我们无法准确地预测什么时候、什么地方、什么人会发生什么样的事故。这使得事故预防成为非常困难的事情。</a:t>
            </a:r>
          </a:p>
        </p:txBody>
      </p:sp>
      <p:sp>
        <p:nvSpPr>
          <p:cNvPr id="4" name="文本框 3"/>
          <p:cNvSpPr txBox="1"/>
          <p:nvPr/>
        </p:nvSpPr>
        <p:spPr>
          <a:xfrm>
            <a:off x="119380" y="4706938"/>
            <a:ext cx="9899650" cy="521970"/>
          </a:xfrm>
          <a:prstGeom prst="rect">
            <a:avLst/>
          </a:prstGeom>
          <a:noFill/>
        </p:spPr>
        <p:txBody>
          <a:bodyPr>
            <a:spAutoFit/>
          </a:bodyPr>
          <a:lstStyle/>
          <a:p>
            <a:pPr marR="0" defTabSz="914400">
              <a:buClrTx/>
              <a:buSzTx/>
              <a:buFontTx/>
              <a:buNone/>
              <a:defRPr/>
            </a:pPr>
            <a:r>
              <a:rPr kumimoji="0" lang="zh-CN" sz="2800" b="1" kern="1200" cap="none" spc="0" normalizeH="0" baseline="0" noProof="0" dirty="0">
                <a:solidFill>
                  <a:srgbClr val="FF0000"/>
                </a:solidFill>
                <a:latin typeface="微软雅黑" panose="020B0503020204020204" pitchFamily="34" charset="-122"/>
                <a:ea typeface="微软雅黑" panose="020B0503020204020204" pitchFamily="34" charset="-122"/>
                <a:cs typeface="+mn-cs"/>
              </a:rPr>
              <a:t>事故后果的主要特性</a:t>
            </a:r>
          </a:p>
        </p:txBody>
      </p:sp>
      <p:sp>
        <p:nvSpPr>
          <p:cNvPr id="5" name="文本框 4"/>
          <p:cNvSpPr txBox="1"/>
          <p:nvPr/>
        </p:nvSpPr>
        <p:spPr>
          <a:xfrm>
            <a:off x="165100" y="5229225"/>
            <a:ext cx="9664700" cy="1476375"/>
          </a:xfrm>
          <a:prstGeom prst="rect">
            <a:avLst/>
          </a:prstGeom>
          <a:noFill/>
          <a:ln w="9525">
            <a:noFill/>
          </a:ln>
        </p:spPr>
        <p:txBody>
          <a:bodyPr wrap="square">
            <a:spAutoFit/>
          </a:bodyPr>
          <a:lstStyle/>
          <a:p>
            <a:pPr algn="l">
              <a:lnSpc>
                <a:spcPct val="150000"/>
              </a:lnSpc>
              <a:buClrTx/>
              <a:buSzTx/>
              <a:buFontTx/>
              <a:defRPr/>
            </a:pPr>
            <a:r>
              <a:rPr lang="zh-CN" altLang="en-US" sz="20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rPr>
              <a:t>海因里希法则：1：29：300</a:t>
            </a:r>
          </a:p>
          <a:p>
            <a:pPr algn="l">
              <a:lnSpc>
                <a:spcPct val="150000"/>
              </a:lnSpc>
              <a:buClrTx/>
              <a:buSzTx/>
              <a:buFontTx/>
              <a:defRPr/>
            </a:pPr>
            <a:r>
              <a:rPr lang="zh-CN" altLang="en-US" sz="20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rPr>
              <a:t>事故发生后，严重伤害只是极少数，大量的情况不会造成伤害。</a:t>
            </a:r>
          </a:p>
          <a:p>
            <a:pPr algn="l">
              <a:lnSpc>
                <a:spcPct val="150000"/>
              </a:lnSpc>
              <a:buClrTx/>
              <a:buSzTx/>
              <a:buFontTx/>
              <a:defRPr/>
            </a:pPr>
            <a:r>
              <a:rPr lang="zh-CN" altLang="en-US" sz="20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rPr>
              <a:t>事故后果具有随机性。</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linds(horizontal)">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linds(horizontal)">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100" grpId="0"/>
      <p:bldP spid="2" grpId="0"/>
      <p:bldP spid="3" grpId="0"/>
      <p:bldP spid="4"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p:cNvSpPr txBox="1"/>
          <p:nvPr/>
        </p:nvSpPr>
        <p:spPr>
          <a:xfrm>
            <a:off x="165100" y="811848"/>
            <a:ext cx="9899650" cy="521970"/>
          </a:xfrm>
          <a:prstGeom prst="rect">
            <a:avLst/>
          </a:prstGeom>
          <a:noFill/>
        </p:spPr>
        <p:txBody>
          <a:bodyPr>
            <a:spAutoFit/>
          </a:bodyPr>
          <a:lstStyle/>
          <a:p>
            <a:pPr marR="0" defTabSz="914400">
              <a:buClrTx/>
              <a:buSzTx/>
              <a:buFontTx/>
              <a:buNone/>
              <a:defRPr/>
            </a:pPr>
            <a:r>
              <a:rPr lang="zh-CN" altLang="en-US" sz="28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安全生产基础保障</a:t>
            </a:r>
            <a:endParaRPr lang="zh-CN" altLang="en-US" sz="2800" b="1" noProof="0" dirty="0">
              <a:ln>
                <a:noFill/>
              </a:ln>
              <a:solidFill>
                <a:srgbClr val="FF0000"/>
              </a:solidFill>
              <a:effectLst/>
              <a:uLnTx/>
              <a:uFillTx/>
              <a:latin typeface="微软雅黑" panose="020B0503020204020204" pitchFamily="34" charset="-122"/>
              <a:ea typeface="微软雅黑" panose="020B0503020204020204" pitchFamily="34" charset="-122"/>
              <a:sym typeface="+mn-ea"/>
            </a:endParaRPr>
          </a:p>
        </p:txBody>
      </p:sp>
      <p:sp>
        <p:nvSpPr>
          <p:cNvPr id="36" name="矩形 35"/>
          <p:cNvSpPr/>
          <p:nvPr/>
        </p:nvSpPr>
        <p:spPr>
          <a:xfrm>
            <a:off x="119063" y="1296988"/>
            <a:ext cx="9504363"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7" name="矩形 36"/>
          <p:cNvSpPr/>
          <p:nvPr/>
        </p:nvSpPr>
        <p:spPr>
          <a:xfrm flipV="1">
            <a:off x="119063" y="1370013"/>
            <a:ext cx="936625"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6" name="文本框 5"/>
          <p:cNvSpPr txBox="1"/>
          <p:nvPr/>
        </p:nvSpPr>
        <p:spPr>
          <a:xfrm>
            <a:off x="165100" y="1598930"/>
            <a:ext cx="9742805" cy="1198880"/>
          </a:xfrm>
          <a:prstGeom prst="rect">
            <a:avLst/>
          </a:prstGeom>
          <a:noFill/>
          <a:ln w="9525">
            <a:noFill/>
          </a:ln>
        </p:spPr>
        <p:txBody>
          <a:bodyPr wrap="square">
            <a:spAutoFit/>
          </a:bodyPr>
          <a:lstStyle/>
          <a:p>
            <a:pPr algn="l">
              <a:lnSpc>
                <a:spcPct val="150000"/>
              </a:lnSpc>
              <a:buClrTx/>
              <a:buSzTx/>
              <a:buFontTx/>
              <a:defRPr/>
            </a:pPr>
            <a:r>
              <a:rPr lang="zh-CN" altLang="en-US" sz="2400" b="1"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建设项目安全“三同时”；劳动防护用品；安全投入；安全检查（隐患排查治理）；工伤保险。</a:t>
            </a:r>
          </a:p>
        </p:txBody>
      </p:sp>
      <p:sp>
        <p:nvSpPr>
          <p:cNvPr id="2" name="文本框 1"/>
          <p:cNvSpPr txBox="1"/>
          <p:nvPr/>
        </p:nvSpPr>
        <p:spPr>
          <a:xfrm>
            <a:off x="165100" y="3823335"/>
            <a:ext cx="9945370" cy="1198880"/>
          </a:xfrm>
          <a:prstGeom prst="rect">
            <a:avLst/>
          </a:prstGeom>
          <a:noFill/>
          <a:ln w="9525">
            <a:noFill/>
          </a:ln>
        </p:spPr>
        <p:txBody>
          <a:bodyPr wrap="square">
            <a:spAutoFit/>
          </a:bodyPr>
          <a:lstStyle/>
          <a:p>
            <a:pPr algn="l">
              <a:lnSpc>
                <a:spcPct val="150000"/>
              </a:lnSpc>
              <a:buClrTx/>
              <a:buSzTx/>
              <a:buFontTx/>
              <a:defRPr/>
            </a:pPr>
            <a:r>
              <a:rPr lang="zh-CN" altLang="en-US" sz="2400" noProof="0" dirty="0">
                <a:ln>
                  <a:noFill/>
                </a:ln>
                <a:solidFill>
                  <a:srgbClr val="0070C0"/>
                </a:solidFill>
                <a:effectLst/>
                <a:uLnTx/>
                <a:uFillTx/>
                <a:latin typeface="微软雅黑" panose="020B0503020204020204" pitchFamily="34" charset="-122"/>
                <a:ea typeface="微软雅黑" panose="020B0503020204020204" pitchFamily="34" charset="-122"/>
                <a:sym typeface="+mn-ea"/>
              </a:rPr>
              <a:t>安全生产警示标志管理；设备安全管理；危险物品安全管理；重大危险源安全管理；危险作业安全管理；交叉作业安全管理；租赁承包安全管理。</a:t>
            </a:r>
          </a:p>
        </p:txBody>
      </p:sp>
      <p:sp>
        <p:nvSpPr>
          <p:cNvPr id="7" name="文本框 6"/>
          <p:cNvSpPr txBox="1"/>
          <p:nvPr/>
        </p:nvSpPr>
        <p:spPr>
          <a:xfrm>
            <a:off x="86995" y="3047048"/>
            <a:ext cx="9899650" cy="521970"/>
          </a:xfrm>
          <a:prstGeom prst="rect">
            <a:avLst/>
          </a:prstGeom>
          <a:noFill/>
        </p:spPr>
        <p:txBody>
          <a:bodyPr>
            <a:spAutoFit/>
          </a:bodyPr>
          <a:lstStyle/>
          <a:p>
            <a:pPr marR="0" defTabSz="914400">
              <a:buClrTx/>
              <a:buSzTx/>
              <a:buFontTx/>
              <a:buNone/>
              <a:defRPr/>
            </a:pPr>
            <a:r>
              <a:rPr lang="zh-CN" altLang="en-US" sz="28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安全生产管理保障</a:t>
            </a:r>
            <a:endParaRPr lang="zh-CN" altLang="en-US" sz="2800" b="1" noProof="0" dirty="0">
              <a:ln>
                <a:noFill/>
              </a:ln>
              <a:solidFill>
                <a:srgbClr val="FF0000"/>
              </a:solidFill>
              <a:effectLst/>
              <a:uLnTx/>
              <a:uFillTx/>
              <a:latin typeface="微软雅黑" panose="020B0503020204020204" pitchFamily="34" charset="-122"/>
              <a:ea typeface="微软雅黑" panose="020B0503020204020204" pitchFamily="34" charset="-122"/>
              <a:sym typeface="+mn-ea"/>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6" grpId="0"/>
      <p:bldP spid="2"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p:cNvSpPr txBox="1"/>
          <p:nvPr/>
        </p:nvSpPr>
        <p:spPr>
          <a:xfrm>
            <a:off x="165100" y="811848"/>
            <a:ext cx="9899650" cy="521970"/>
          </a:xfrm>
          <a:prstGeom prst="rect">
            <a:avLst/>
          </a:prstGeom>
          <a:noFill/>
        </p:spPr>
        <p:txBody>
          <a:bodyPr>
            <a:spAutoFit/>
          </a:bodyPr>
          <a:lstStyle/>
          <a:p>
            <a:pPr marR="0" defTabSz="914400">
              <a:buClrTx/>
              <a:buSzTx/>
              <a:buFontTx/>
              <a:buNone/>
              <a:defRPr/>
            </a:pPr>
            <a:r>
              <a:rPr lang="zh-CN" altLang="en-US" sz="28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生产经营活动“五同时”原则</a:t>
            </a:r>
            <a:endParaRPr lang="zh-CN" altLang="en-US" sz="2800" b="1" noProof="0" dirty="0">
              <a:ln>
                <a:noFill/>
              </a:ln>
              <a:solidFill>
                <a:srgbClr val="FF0000"/>
              </a:solidFill>
              <a:effectLst/>
              <a:uLnTx/>
              <a:uFillTx/>
              <a:latin typeface="微软雅黑" panose="020B0503020204020204" pitchFamily="34" charset="-122"/>
              <a:ea typeface="微软雅黑" panose="020B0503020204020204" pitchFamily="34" charset="-122"/>
              <a:sym typeface="+mn-ea"/>
            </a:endParaRPr>
          </a:p>
        </p:txBody>
      </p:sp>
      <p:sp>
        <p:nvSpPr>
          <p:cNvPr id="36" name="矩形 35"/>
          <p:cNvSpPr/>
          <p:nvPr/>
        </p:nvSpPr>
        <p:spPr>
          <a:xfrm>
            <a:off x="119063" y="1296988"/>
            <a:ext cx="9504363"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7" name="矩形 36"/>
          <p:cNvSpPr/>
          <p:nvPr/>
        </p:nvSpPr>
        <p:spPr>
          <a:xfrm flipV="1">
            <a:off x="119063" y="1370013"/>
            <a:ext cx="936625"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6" name="文本框 5"/>
          <p:cNvSpPr txBox="1"/>
          <p:nvPr/>
        </p:nvSpPr>
        <p:spPr>
          <a:xfrm>
            <a:off x="165100" y="1294130"/>
            <a:ext cx="9742805" cy="1753235"/>
          </a:xfrm>
          <a:prstGeom prst="rect">
            <a:avLst/>
          </a:prstGeom>
          <a:noFill/>
          <a:ln w="9525">
            <a:noFill/>
          </a:ln>
        </p:spPr>
        <p:txBody>
          <a:bodyPr wrap="square">
            <a:spAutoFit/>
          </a:bodyPr>
          <a:lstStyle/>
          <a:p>
            <a:pPr algn="l">
              <a:lnSpc>
                <a:spcPct val="150000"/>
              </a:lnSpc>
              <a:buClrTx/>
              <a:buSzTx/>
              <a:buFontTx/>
              <a:defRPr/>
            </a:pPr>
            <a:r>
              <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a:t>
            </a:r>
            <a:r>
              <a:rPr lang="zh-CN" altLang="en-US" sz="2400"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五同时</a:t>
            </a:r>
            <a:r>
              <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”是指企业的领导和主管部门在策划、布置、检查、总结、评价生产经营的时候，要同时策划、同时布置、同时检查、同时总结、同时评价安全工作。</a:t>
            </a:r>
            <a:endParaRPr lang="zh-CN" altLang="en-US" sz="2400" b="1" noProof="0" dirty="0">
              <a:ln>
                <a:noFill/>
              </a:ln>
              <a:solidFill>
                <a:srgbClr val="0070C0"/>
              </a:solidFill>
              <a:effectLst/>
              <a:uLnTx/>
              <a:uFillTx/>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165100" y="3569335"/>
            <a:ext cx="9945370" cy="1198880"/>
          </a:xfrm>
          <a:prstGeom prst="rect">
            <a:avLst/>
          </a:prstGeom>
          <a:noFill/>
          <a:ln w="9525">
            <a:noFill/>
          </a:ln>
        </p:spPr>
        <p:txBody>
          <a:bodyPr wrap="square">
            <a:spAutoFit/>
          </a:bodyPr>
          <a:lstStyle/>
          <a:p>
            <a:pPr algn="l">
              <a:lnSpc>
                <a:spcPct val="150000"/>
              </a:lnSpc>
              <a:buClrTx/>
              <a:buSzTx/>
              <a:buFontTx/>
              <a:defRPr/>
            </a:pPr>
            <a:r>
              <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对安全检查工作中发现的事故隐患，要采取“</a:t>
            </a:r>
            <a:r>
              <a:rPr lang="zh-CN" altLang="en-US" sz="2400"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五定</a:t>
            </a:r>
            <a:r>
              <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”原则，即</a:t>
            </a:r>
            <a:r>
              <a:rPr lang="zh-CN" altLang="en-US" sz="2400" noProof="0" dirty="0">
                <a:ln>
                  <a:noFill/>
                </a:ln>
                <a:solidFill>
                  <a:srgbClr val="0070C0"/>
                </a:solidFill>
                <a:effectLst/>
                <a:uLnTx/>
                <a:uFillTx/>
                <a:latin typeface="微软雅黑" panose="020B0503020204020204" pitchFamily="34" charset="-122"/>
                <a:ea typeface="微软雅黑" panose="020B0503020204020204" pitchFamily="34" charset="-122"/>
                <a:sym typeface="+mn-ea"/>
              </a:rPr>
              <a:t>定标准、定时间、定人员、定措施、定责任。</a:t>
            </a:r>
          </a:p>
        </p:txBody>
      </p:sp>
      <p:sp>
        <p:nvSpPr>
          <p:cNvPr id="7" name="文本框 6"/>
          <p:cNvSpPr txBox="1"/>
          <p:nvPr/>
        </p:nvSpPr>
        <p:spPr>
          <a:xfrm>
            <a:off x="86995" y="3047048"/>
            <a:ext cx="9899650" cy="521970"/>
          </a:xfrm>
          <a:prstGeom prst="rect">
            <a:avLst/>
          </a:prstGeom>
          <a:noFill/>
        </p:spPr>
        <p:txBody>
          <a:bodyPr>
            <a:spAutoFit/>
          </a:bodyPr>
          <a:lstStyle/>
          <a:p>
            <a:pPr marR="0" defTabSz="914400">
              <a:buClrTx/>
              <a:buSzTx/>
              <a:buFontTx/>
              <a:buNone/>
              <a:defRPr/>
            </a:pPr>
            <a:r>
              <a:rPr lang="zh-CN" altLang="en-US" sz="28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事故隐患整改“五定”原则</a:t>
            </a:r>
            <a:endParaRPr lang="zh-CN" altLang="en-US" sz="2800" b="1" noProof="0" dirty="0">
              <a:ln>
                <a:noFill/>
              </a:ln>
              <a:solidFill>
                <a:srgbClr val="FF0000"/>
              </a:solidFill>
              <a:effectLst/>
              <a:uLnTx/>
              <a:uFillTx/>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86995" y="4767898"/>
            <a:ext cx="9899650" cy="521970"/>
          </a:xfrm>
          <a:prstGeom prst="rect">
            <a:avLst/>
          </a:prstGeom>
          <a:noFill/>
        </p:spPr>
        <p:txBody>
          <a:bodyPr>
            <a:spAutoFit/>
          </a:bodyPr>
          <a:lstStyle/>
          <a:p>
            <a:pPr marR="0" defTabSz="914400">
              <a:buClrTx/>
              <a:buSzTx/>
              <a:buFontTx/>
              <a:buNone/>
              <a:defRPr/>
            </a:pPr>
            <a:r>
              <a:rPr lang="zh-CN" altLang="en-US" sz="28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事故调查处理“四不放过”原则</a:t>
            </a:r>
            <a:endParaRPr lang="zh-CN" altLang="en-US" sz="2800" b="1" noProof="0" dirty="0">
              <a:ln>
                <a:noFill/>
              </a:ln>
              <a:solidFill>
                <a:srgbClr val="FF0000"/>
              </a:solidFill>
              <a:effectLst/>
              <a:uLnTx/>
              <a:uFillTx/>
              <a:latin typeface="微软雅黑" panose="020B0503020204020204" pitchFamily="34" charset="-122"/>
              <a:ea typeface="微软雅黑" panose="020B0503020204020204" pitchFamily="34" charset="-122"/>
              <a:sym typeface="+mn-ea"/>
            </a:endParaRPr>
          </a:p>
        </p:txBody>
      </p:sp>
      <p:sp>
        <p:nvSpPr>
          <p:cNvPr id="9" name="文本框 8"/>
          <p:cNvSpPr txBox="1"/>
          <p:nvPr/>
        </p:nvSpPr>
        <p:spPr>
          <a:xfrm>
            <a:off x="165100" y="5286375"/>
            <a:ext cx="9945370" cy="1198880"/>
          </a:xfrm>
          <a:prstGeom prst="rect">
            <a:avLst/>
          </a:prstGeom>
          <a:noFill/>
          <a:ln w="9525">
            <a:noFill/>
          </a:ln>
        </p:spPr>
        <p:txBody>
          <a:bodyPr wrap="square">
            <a:spAutoFit/>
          </a:bodyPr>
          <a:lstStyle/>
          <a:p>
            <a:pPr algn="l">
              <a:lnSpc>
                <a:spcPct val="150000"/>
              </a:lnSpc>
              <a:buClrTx/>
              <a:buSzTx/>
              <a:buFontTx/>
              <a:defRPr/>
            </a:pPr>
            <a:r>
              <a:rPr lang="zh-CN" altLang="en-US" sz="2400" noProof="0" dirty="0">
                <a:ln>
                  <a:noFill/>
                </a:ln>
                <a:solidFill>
                  <a:srgbClr val="0070C0"/>
                </a:solidFill>
                <a:effectLst/>
                <a:uLnTx/>
                <a:uFillTx/>
                <a:latin typeface="微软雅黑" panose="020B0503020204020204" pitchFamily="34" charset="-122"/>
                <a:ea typeface="微软雅黑" panose="020B0503020204020204" pitchFamily="34" charset="-122"/>
                <a:sym typeface="+mn-ea"/>
              </a:rPr>
              <a:t>事故原因分析不清不放过；事故责任者和群众没有受到教育不放过；没有制订出防范措施不放过；事故责任者没受到处理不放过。</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linds(horizont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6" grpId="0"/>
      <p:bldP spid="2" grpId="0"/>
      <p:bldP spid="7" grpId="0"/>
      <p:bldP spid="8"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6"/>
          <p:cNvSpPr>
            <a:spLocks noChangeArrowheads="1"/>
          </p:cNvSpPr>
          <p:nvPr/>
        </p:nvSpPr>
        <p:spPr bwMode="auto">
          <a:xfrm>
            <a:off x="4808538" y="782638"/>
            <a:ext cx="2366963" cy="714375"/>
          </a:xfrm>
          <a:prstGeom prst="roundRect">
            <a:avLst>
              <a:gd name="adj" fmla="val 16667"/>
            </a:avLst>
          </a:prstGeom>
          <a:noFill/>
        </p:spPr>
        <p:txBody>
          <a:bodyPr>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36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目   录</a:t>
            </a:r>
          </a:p>
        </p:txBody>
      </p:sp>
      <p:sp>
        <p:nvSpPr>
          <p:cNvPr id="6" name="矩形 5"/>
          <p:cNvSpPr/>
          <p:nvPr/>
        </p:nvSpPr>
        <p:spPr>
          <a:xfrm rot="5400000">
            <a:off x="5958681" y="694531"/>
            <a:ext cx="71438" cy="1511300"/>
          </a:xfrm>
          <a:prstGeom prst="rect">
            <a:avLst/>
          </a:prstGeom>
          <a:solidFill>
            <a:srgbClr val="9D1D1A"/>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9" name="TextBox 16"/>
          <p:cNvSpPr>
            <a:spLocks noChangeArrowheads="1"/>
          </p:cNvSpPr>
          <p:nvPr/>
        </p:nvSpPr>
        <p:spPr bwMode="auto">
          <a:xfrm>
            <a:off x="4806950" y="1436688"/>
            <a:ext cx="2366963" cy="407988"/>
          </a:xfrm>
          <a:prstGeom prst="roundRect">
            <a:avLst>
              <a:gd name="adj" fmla="val 16667"/>
            </a:avLst>
          </a:prstGeom>
          <a:noFill/>
        </p:spPr>
        <p:txBody>
          <a:bodyPr>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CONTENT</a:t>
            </a:r>
            <a:endParaRPr kumimoji="0"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0" name="矩形: 圆角 9"/>
          <p:cNvSpPr/>
          <p:nvPr/>
        </p:nvSpPr>
        <p:spPr>
          <a:xfrm>
            <a:off x="2663825" y="2093595"/>
            <a:ext cx="7272338" cy="714375"/>
          </a:xfrm>
          <a:prstGeom prst="roundRect">
            <a:avLst>
              <a:gd name="adj" fmla="val 8075"/>
            </a:avLst>
          </a:prstGeom>
          <a:solidFill>
            <a:srgbClr val="C62422"/>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8438" name="文本框 10"/>
          <p:cNvSpPr txBox="1"/>
          <p:nvPr/>
        </p:nvSpPr>
        <p:spPr>
          <a:xfrm>
            <a:off x="3395663" y="2165033"/>
            <a:ext cx="5543550" cy="583565"/>
          </a:xfrm>
          <a:prstGeom prst="rect">
            <a:avLst/>
          </a:prstGeom>
          <a:noFill/>
          <a:ln w="9525">
            <a:noFill/>
          </a:ln>
        </p:spPr>
        <p:txBody>
          <a:bodyPr>
            <a:spAutoFit/>
          </a:bodyPr>
          <a:lstStyle/>
          <a:p>
            <a:r>
              <a:rPr lang="zh-CN" altLang="en-US" sz="3200" dirty="0">
                <a:solidFill>
                  <a:schemeClr val="bg1"/>
                </a:solidFill>
                <a:latin typeface="微软雅黑" panose="020B0503020204020204" pitchFamily="34" charset="-122"/>
                <a:ea typeface="微软雅黑" panose="020B0503020204020204" pitchFamily="34" charset="-122"/>
              </a:rPr>
              <a:t>事故预防基本概念</a:t>
            </a:r>
            <a:endParaRPr lang="en-US" altLang="zh-CN" sz="3200" dirty="0">
              <a:solidFill>
                <a:schemeClr val="bg1"/>
              </a:solidFill>
              <a:latin typeface="微软雅黑" panose="020B0503020204020204" pitchFamily="34" charset="-122"/>
              <a:ea typeface="微软雅黑" panose="020B0503020204020204" pitchFamily="34" charset="-122"/>
            </a:endParaRPr>
          </a:p>
        </p:txBody>
      </p:sp>
      <p:sp>
        <p:nvSpPr>
          <p:cNvPr id="16" name="平行四边形 15"/>
          <p:cNvSpPr/>
          <p:nvPr/>
        </p:nvSpPr>
        <p:spPr>
          <a:xfrm>
            <a:off x="2016125" y="2011045"/>
            <a:ext cx="1223963" cy="796925"/>
          </a:xfrm>
          <a:prstGeom prst="parallelogram">
            <a:avLst>
              <a:gd name="adj" fmla="val 49471"/>
            </a:avLst>
          </a:prstGeom>
          <a:solidFill>
            <a:srgbClr val="EFEFEF"/>
          </a:solidFill>
          <a:ln w="3175">
            <a:solidFill>
              <a:srgbClr val="C00000"/>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8442" name="文本框 16"/>
          <p:cNvSpPr txBox="1"/>
          <p:nvPr/>
        </p:nvSpPr>
        <p:spPr>
          <a:xfrm>
            <a:off x="2317750" y="2141220"/>
            <a:ext cx="792163" cy="585788"/>
          </a:xfrm>
          <a:prstGeom prst="rect">
            <a:avLst/>
          </a:prstGeom>
          <a:noFill/>
          <a:ln w="9525">
            <a:noFill/>
          </a:ln>
        </p:spPr>
        <p:txBody>
          <a:bodyPr>
            <a:spAutoFit/>
          </a:bodyPr>
          <a:lstStyle/>
          <a:p>
            <a:r>
              <a:rPr lang="en-US" altLang="zh-CN" sz="3200" dirty="0">
                <a:solidFill>
                  <a:srgbClr val="B51E23"/>
                </a:solidFill>
                <a:latin typeface="微软雅黑" panose="020B0503020204020204" pitchFamily="34" charset="-122"/>
                <a:ea typeface="微软雅黑" panose="020B0503020204020204" pitchFamily="34" charset="-122"/>
              </a:rPr>
              <a:t>01</a:t>
            </a:r>
          </a:p>
        </p:txBody>
      </p:sp>
      <p:grpSp>
        <p:nvGrpSpPr>
          <p:cNvPr id="2" name="组合 1"/>
          <p:cNvGrpSpPr/>
          <p:nvPr/>
        </p:nvGrpSpPr>
        <p:grpSpPr>
          <a:xfrm>
            <a:off x="1982788" y="3303905"/>
            <a:ext cx="7953375" cy="796925"/>
            <a:chOff x="1982788" y="3667125"/>
            <a:chExt cx="7953375" cy="796925"/>
          </a:xfrm>
        </p:grpSpPr>
        <p:sp>
          <p:nvSpPr>
            <p:cNvPr id="12" name="矩形: 圆角 11"/>
            <p:cNvSpPr/>
            <p:nvPr/>
          </p:nvSpPr>
          <p:spPr>
            <a:xfrm>
              <a:off x="2663825" y="3748088"/>
              <a:ext cx="7272338" cy="715962"/>
            </a:xfrm>
            <a:prstGeom prst="roundRect">
              <a:avLst>
                <a:gd name="adj" fmla="val 8075"/>
              </a:avLst>
            </a:prstGeom>
            <a:solidFill>
              <a:srgbClr val="C62422"/>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8447" name="文本框 1"/>
            <p:cNvSpPr txBox="1"/>
            <p:nvPr/>
          </p:nvSpPr>
          <p:spPr>
            <a:xfrm>
              <a:off x="3240088" y="3844925"/>
              <a:ext cx="5975350" cy="583565"/>
            </a:xfrm>
            <a:prstGeom prst="rect">
              <a:avLst/>
            </a:prstGeom>
            <a:noFill/>
            <a:ln w="9525">
              <a:noFill/>
            </a:ln>
          </p:spPr>
          <p:txBody>
            <a:bodyPr>
              <a:spAutoFit/>
            </a:bodyPr>
            <a:lstStyle/>
            <a:p>
              <a:r>
                <a:rPr lang="zh-CN" altLang="en-US" sz="3200" dirty="0">
                  <a:solidFill>
                    <a:schemeClr val="bg1"/>
                  </a:solidFill>
                  <a:latin typeface="微软雅黑" panose="020B0503020204020204" pitchFamily="34" charset="-122"/>
                  <a:ea typeface="微软雅黑" panose="020B0503020204020204" pitchFamily="34" charset="-122"/>
                </a:rPr>
                <a:t>安全管理概述</a:t>
              </a:r>
            </a:p>
          </p:txBody>
        </p:sp>
        <p:sp>
          <p:nvSpPr>
            <p:cNvPr id="18" name="平行四边形 17"/>
            <p:cNvSpPr/>
            <p:nvPr/>
          </p:nvSpPr>
          <p:spPr>
            <a:xfrm>
              <a:off x="1982788" y="3667125"/>
              <a:ext cx="1223962" cy="796925"/>
            </a:xfrm>
            <a:prstGeom prst="parallelogram">
              <a:avLst>
                <a:gd name="adj" fmla="val 49471"/>
              </a:avLst>
            </a:prstGeom>
            <a:solidFill>
              <a:srgbClr val="EFEFEF"/>
            </a:solidFill>
            <a:ln w="3175">
              <a:solidFill>
                <a:srgbClr val="C00000"/>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8449" name="文本框 18"/>
            <p:cNvSpPr txBox="1"/>
            <p:nvPr/>
          </p:nvSpPr>
          <p:spPr>
            <a:xfrm>
              <a:off x="2286000" y="3797300"/>
              <a:ext cx="792163" cy="584200"/>
            </a:xfrm>
            <a:prstGeom prst="rect">
              <a:avLst/>
            </a:prstGeom>
            <a:noFill/>
            <a:ln w="9525">
              <a:noFill/>
            </a:ln>
          </p:spPr>
          <p:txBody>
            <a:bodyPr>
              <a:spAutoFit/>
            </a:bodyPr>
            <a:lstStyle/>
            <a:p>
              <a:r>
                <a:rPr lang="en-US" altLang="zh-CN" sz="3200" dirty="0">
                  <a:solidFill>
                    <a:srgbClr val="B51E23"/>
                  </a:solidFill>
                  <a:latin typeface="微软雅黑" panose="020B0503020204020204" pitchFamily="34" charset="-122"/>
                  <a:ea typeface="微软雅黑" panose="020B0503020204020204" pitchFamily="34" charset="-122"/>
                </a:rPr>
                <a:t>02</a:t>
              </a:r>
            </a:p>
          </p:txBody>
        </p:sp>
      </p:grpSp>
      <p:grpSp>
        <p:nvGrpSpPr>
          <p:cNvPr id="11" name="组合 10"/>
          <p:cNvGrpSpPr/>
          <p:nvPr/>
        </p:nvGrpSpPr>
        <p:grpSpPr>
          <a:xfrm>
            <a:off x="1941195" y="4516755"/>
            <a:ext cx="7953375" cy="797560"/>
            <a:chOff x="3057" y="7113"/>
            <a:chExt cx="12525" cy="1256"/>
          </a:xfrm>
        </p:grpSpPr>
        <p:sp>
          <p:nvSpPr>
            <p:cNvPr id="15" name="矩形: 圆角 14"/>
            <p:cNvSpPr/>
            <p:nvPr/>
          </p:nvSpPr>
          <p:spPr>
            <a:xfrm>
              <a:off x="4129" y="7241"/>
              <a:ext cx="11453" cy="1128"/>
            </a:xfrm>
            <a:prstGeom prst="roundRect">
              <a:avLst>
                <a:gd name="adj" fmla="val 8075"/>
              </a:avLst>
            </a:prstGeom>
            <a:solidFill>
              <a:srgbClr val="C62422"/>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8440" name="文本框 12"/>
            <p:cNvSpPr txBox="1"/>
            <p:nvPr/>
          </p:nvSpPr>
          <p:spPr>
            <a:xfrm>
              <a:off x="5120" y="7363"/>
              <a:ext cx="10462" cy="919"/>
            </a:xfrm>
            <a:prstGeom prst="rect">
              <a:avLst/>
            </a:prstGeom>
            <a:noFill/>
            <a:ln w="9525">
              <a:noFill/>
            </a:ln>
          </p:spPr>
          <p:txBody>
            <a:bodyPr wrap="square">
              <a:spAutoFit/>
            </a:bodyPr>
            <a:lstStyle/>
            <a:p>
              <a:r>
                <a:rPr lang="zh-CN" altLang="en-US" sz="3200" dirty="0">
                  <a:solidFill>
                    <a:schemeClr val="bg1"/>
                  </a:solidFill>
                  <a:latin typeface="微软雅黑" panose="020B0503020204020204" pitchFamily="34" charset="-122"/>
                  <a:ea typeface="微软雅黑" panose="020B0503020204020204" pitchFamily="34" charset="-122"/>
                </a:rPr>
                <a:t>安全生产管理人员法定职责</a:t>
              </a:r>
            </a:p>
          </p:txBody>
        </p:sp>
        <p:sp>
          <p:nvSpPr>
            <p:cNvPr id="20" name="平行四边形 19"/>
            <p:cNvSpPr/>
            <p:nvPr/>
          </p:nvSpPr>
          <p:spPr>
            <a:xfrm>
              <a:off x="3057" y="7113"/>
              <a:ext cx="1928" cy="1255"/>
            </a:xfrm>
            <a:prstGeom prst="parallelogram">
              <a:avLst>
                <a:gd name="adj" fmla="val 49471"/>
              </a:avLst>
            </a:prstGeom>
            <a:solidFill>
              <a:srgbClr val="EFEFEF"/>
            </a:solidFill>
            <a:ln w="3175">
              <a:solidFill>
                <a:srgbClr val="C00000"/>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8445" name="文本框 20"/>
            <p:cNvSpPr txBox="1"/>
            <p:nvPr/>
          </p:nvSpPr>
          <p:spPr>
            <a:xfrm>
              <a:off x="3534" y="7318"/>
              <a:ext cx="1248" cy="920"/>
            </a:xfrm>
            <a:prstGeom prst="rect">
              <a:avLst/>
            </a:prstGeom>
            <a:noFill/>
            <a:ln w="9525">
              <a:noFill/>
            </a:ln>
          </p:spPr>
          <p:txBody>
            <a:bodyPr>
              <a:spAutoFit/>
            </a:bodyPr>
            <a:lstStyle/>
            <a:p>
              <a:r>
                <a:rPr lang="en-US" altLang="zh-CN" sz="3200" dirty="0">
                  <a:solidFill>
                    <a:srgbClr val="B51E23"/>
                  </a:solidFill>
                  <a:latin typeface="微软雅黑" panose="020B0503020204020204" pitchFamily="34" charset="-122"/>
                  <a:ea typeface="微软雅黑" panose="020B0503020204020204" pitchFamily="34" charset="-122"/>
                </a:rPr>
                <a:t>03</a:t>
              </a:r>
            </a:p>
          </p:txBody>
        </p:sp>
      </p:grpSp>
      <p:sp>
        <p:nvSpPr>
          <p:cNvPr id="4" name="矩形: 圆角 14"/>
          <p:cNvSpPr/>
          <p:nvPr/>
        </p:nvSpPr>
        <p:spPr>
          <a:xfrm>
            <a:off x="2425065" y="5818823"/>
            <a:ext cx="7272338" cy="715963"/>
          </a:xfrm>
          <a:prstGeom prst="roundRect">
            <a:avLst>
              <a:gd name="adj" fmla="val 8075"/>
            </a:avLst>
          </a:prstGeom>
          <a:solidFill>
            <a:srgbClr val="C62422"/>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5" name="文本框 12"/>
          <p:cNvSpPr txBox="1"/>
          <p:nvPr/>
        </p:nvSpPr>
        <p:spPr>
          <a:xfrm>
            <a:off x="3110230" y="5910580"/>
            <a:ext cx="6386830" cy="583565"/>
          </a:xfrm>
          <a:prstGeom prst="rect">
            <a:avLst/>
          </a:prstGeom>
          <a:noFill/>
          <a:ln w="9525">
            <a:noFill/>
          </a:ln>
        </p:spPr>
        <p:txBody>
          <a:bodyPr wrap="square">
            <a:spAutoFit/>
          </a:bodyPr>
          <a:lstStyle/>
          <a:p>
            <a:r>
              <a:rPr lang="zh-CN" altLang="en-US" sz="3200" dirty="0">
                <a:solidFill>
                  <a:schemeClr val="bg1"/>
                </a:solidFill>
                <a:latin typeface="微软雅黑" panose="020B0503020204020204" pitchFamily="34" charset="-122"/>
                <a:ea typeface="微软雅黑" panose="020B0503020204020204" pitchFamily="34" charset="-122"/>
              </a:rPr>
              <a:t>如何做好安全生产管理工作</a:t>
            </a:r>
          </a:p>
        </p:txBody>
      </p:sp>
      <p:sp>
        <p:nvSpPr>
          <p:cNvPr id="7" name="平行四边形 6"/>
          <p:cNvSpPr/>
          <p:nvPr/>
        </p:nvSpPr>
        <p:spPr>
          <a:xfrm>
            <a:off x="1744028" y="5737860"/>
            <a:ext cx="1223963" cy="796925"/>
          </a:xfrm>
          <a:prstGeom prst="parallelogram">
            <a:avLst>
              <a:gd name="adj" fmla="val 49471"/>
            </a:avLst>
          </a:prstGeom>
          <a:solidFill>
            <a:srgbClr val="EFEFEF"/>
          </a:solidFill>
          <a:ln w="3175">
            <a:solidFill>
              <a:srgbClr val="C00000"/>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8" name="文本框 20"/>
          <p:cNvSpPr txBox="1"/>
          <p:nvPr/>
        </p:nvSpPr>
        <p:spPr>
          <a:xfrm>
            <a:off x="2047240" y="5868035"/>
            <a:ext cx="792163" cy="583565"/>
          </a:xfrm>
          <a:prstGeom prst="rect">
            <a:avLst/>
          </a:prstGeom>
          <a:noFill/>
          <a:ln w="9525">
            <a:noFill/>
          </a:ln>
        </p:spPr>
        <p:txBody>
          <a:bodyPr>
            <a:spAutoFit/>
          </a:bodyPr>
          <a:lstStyle/>
          <a:p>
            <a:r>
              <a:rPr lang="en-US" altLang="zh-CN" sz="3200" dirty="0">
                <a:solidFill>
                  <a:srgbClr val="B51E23"/>
                </a:solidFill>
                <a:latin typeface="微软雅黑" panose="020B0503020204020204" pitchFamily="34" charset="-122"/>
                <a:ea typeface="微软雅黑" panose="020B0503020204020204" pitchFamily="34" charset="-122"/>
              </a:rPr>
              <a:t>04</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1000" fill="hold"/>
                                        <p:tgtEl>
                                          <p:spTgt spid="11"/>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17725" y="874713"/>
            <a:ext cx="7996238" cy="553085"/>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3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沈阳市安全生产形势</a:t>
            </a:r>
          </a:p>
        </p:txBody>
      </p:sp>
      <p:sp>
        <p:nvSpPr>
          <p:cNvPr id="20483" name="Freeform 5"/>
          <p:cNvSpPr/>
          <p:nvPr/>
        </p:nvSpPr>
        <p:spPr>
          <a:xfrm>
            <a:off x="1439863" y="4381500"/>
            <a:ext cx="88900" cy="85725"/>
          </a:xfrm>
          <a:custGeom>
            <a:avLst/>
            <a:gdLst>
              <a:gd name="txL" fmla="*/ 0 w 32"/>
              <a:gd name="txT" fmla="*/ 0 h 32"/>
              <a:gd name="txR" fmla="*/ 32 w 32"/>
              <a:gd name="txB" fmla="*/ 32 h 32"/>
            </a:gdLst>
            <a:ahLst/>
            <a:cxnLst>
              <a:cxn ang="0">
                <a:pos x="0" y="2147483646"/>
              </a:cxn>
              <a:cxn ang="0">
                <a:pos x="2147483646" y="0"/>
              </a:cxn>
              <a:cxn ang="0">
                <a:pos x="2147483646" y="2147483646"/>
              </a:cxn>
              <a:cxn ang="0">
                <a:pos x="0" y="2147483646"/>
              </a:cxn>
            </a:cxnLst>
            <a:rect l="txL" t="txT" r="txR" b="txB"/>
            <a:pathLst>
              <a:path w="32" h="32">
                <a:moveTo>
                  <a:pt x="0" y="32"/>
                </a:moveTo>
                <a:cubicBezTo>
                  <a:pt x="5" y="0"/>
                  <a:pt x="5" y="0"/>
                  <a:pt x="5" y="0"/>
                </a:cubicBezTo>
                <a:cubicBezTo>
                  <a:pt x="5" y="0"/>
                  <a:pt x="21" y="10"/>
                  <a:pt x="32" y="11"/>
                </a:cubicBezTo>
                <a:cubicBezTo>
                  <a:pt x="24" y="16"/>
                  <a:pt x="14" y="23"/>
                  <a:pt x="0" y="32"/>
                </a:cubicBezTo>
                <a:close/>
              </a:path>
            </a:pathLst>
          </a:custGeom>
          <a:noFill/>
          <a:ln w="7938" cap="flat" cmpd="sng">
            <a:solidFill>
              <a:srgbClr val="010101">
                <a:alpha val="100000"/>
              </a:srgbClr>
            </a:solidFill>
            <a:prstDash val="solid"/>
            <a:miter lim="800000"/>
            <a:headEnd type="none" w="med" len="med"/>
            <a:tailEnd type="none" w="med" len="med"/>
          </a:ln>
        </p:spPr>
        <p:txBody>
          <a:bodyPr/>
          <a:lstStyle/>
          <a:p>
            <a:endParaRPr lang="zh-CN" altLang="en-US"/>
          </a:p>
        </p:txBody>
      </p:sp>
      <p:sp>
        <p:nvSpPr>
          <p:cNvPr id="20484" name="Freeform 6"/>
          <p:cNvSpPr/>
          <p:nvPr/>
        </p:nvSpPr>
        <p:spPr>
          <a:xfrm>
            <a:off x="-1376362" y="3878263"/>
            <a:ext cx="3167062" cy="3006725"/>
          </a:xfrm>
          <a:custGeom>
            <a:avLst/>
            <a:gdLst>
              <a:gd name="txL" fmla="*/ 0 w 1129"/>
              <a:gd name="txT" fmla="*/ 0 h 1144"/>
              <a:gd name="txR" fmla="*/ 1129 w 1129"/>
              <a:gd name="txB" fmla="*/ 1144 h 1144"/>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Lst>
            <a:rect l="txL" t="txT" r="txR" b="txB"/>
            <a:pathLst>
              <a:path w="1129" h="1144">
                <a:moveTo>
                  <a:pt x="285" y="1144"/>
                </a:moveTo>
                <a:cubicBezTo>
                  <a:pt x="334" y="1103"/>
                  <a:pt x="375" y="1064"/>
                  <a:pt x="406" y="1022"/>
                </a:cubicBezTo>
                <a:cubicBezTo>
                  <a:pt x="505" y="888"/>
                  <a:pt x="587" y="832"/>
                  <a:pt x="695" y="707"/>
                </a:cubicBezTo>
                <a:cubicBezTo>
                  <a:pt x="724" y="674"/>
                  <a:pt x="747" y="582"/>
                  <a:pt x="747" y="582"/>
                </a:cubicBezTo>
                <a:cubicBezTo>
                  <a:pt x="747" y="582"/>
                  <a:pt x="760" y="622"/>
                  <a:pt x="795" y="604"/>
                </a:cubicBezTo>
                <a:cubicBezTo>
                  <a:pt x="829" y="585"/>
                  <a:pt x="842" y="529"/>
                  <a:pt x="842" y="529"/>
                </a:cubicBezTo>
                <a:cubicBezTo>
                  <a:pt x="842" y="529"/>
                  <a:pt x="884" y="555"/>
                  <a:pt x="904" y="524"/>
                </a:cubicBezTo>
                <a:cubicBezTo>
                  <a:pt x="924" y="493"/>
                  <a:pt x="927" y="409"/>
                  <a:pt x="927" y="409"/>
                </a:cubicBezTo>
                <a:cubicBezTo>
                  <a:pt x="927" y="409"/>
                  <a:pt x="977" y="370"/>
                  <a:pt x="1018" y="332"/>
                </a:cubicBezTo>
                <a:cubicBezTo>
                  <a:pt x="1059" y="293"/>
                  <a:pt x="1073" y="268"/>
                  <a:pt x="1073" y="268"/>
                </a:cubicBezTo>
                <a:cubicBezTo>
                  <a:pt x="1073" y="268"/>
                  <a:pt x="1129" y="260"/>
                  <a:pt x="1128" y="230"/>
                </a:cubicBezTo>
                <a:cubicBezTo>
                  <a:pt x="1127" y="201"/>
                  <a:pt x="1075" y="168"/>
                  <a:pt x="1049" y="142"/>
                </a:cubicBezTo>
                <a:cubicBezTo>
                  <a:pt x="1024" y="116"/>
                  <a:pt x="977" y="87"/>
                  <a:pt x="918" y="65"/>
                </a:cubicBezTo>
                <a:cubicBezTo>
                  <a:pt x="859" y="44"/>
                  <a:pt x="803" y="0"/>
                  <a:pt x="774" y="4"/>
                </a:cubicBezTo>
                <a:cubicBezTo>
                  <a:pt x="744" y="7"/>
                  <a:pt x="646" y="37"/>
                  <a:pt x="598" y="52"/>
                </a:cubicBezTo>
                <a:cubicBezTo>
                  <a:pt x="551" y="67"/>
                  <a:pt x="403" y="87"/>
                  <a:pt x="379" y="117"/>
                </a:cubicBezTo>
                <a:cubicBezTo>
                  <a:pt x="354" y="147"/>
                  <a:pt x="336" y="158"/>
                  <a:pt x="324" y="236"/>
                </a:cubicBezTo>
                <a:cubicBezTo>
                  <a:pt x="312" y="313"/>
                  <a:pt x="272" y="565"/>
                  <a:pt x="232" y="669"/>
                </a:cubicBezTo>
                <a:cubicBezTo>
                  <a:pt x="192" y="772"/>
                  <a:pt x="107" y="889"/>
                  <a:pt x="0" y="1043"/>
                </a:cubicBezTo>
                <a:cubicBezTo>
                  <a:pt x="32" y="1144"/>
                  <a:pt x="32" y="1144"/>
                  <a:pt x="32" y="1144"/>
                </a:cubicBezTo>
                <a:lnTo>
                  <a:pt x="285" y="1144"/>
                </a:lnTo>
                <a:close/>
              </a:path>
            </a:pathLst>
          </a:custGeom>
          <a:solidFill>
            <a:srgbClr val="BC9079">
              <a:alpha val="100000"/>
            </a:srgbClr>
          </a:solidFill>
          <a:ln w="9525">
            <a:noFill/>
          </a:ln>
        </p:spPr>
        <p:txBody>
          <a:bodyPr/>
          <a:lstStyle/>
          <a:p>
            <a:endParaRPr lang="zh-CN" altLang="en-US"/>
          </a:p>
        </p:txBody>
      </p:sp>
      <p:sp>
        <p:nvSpPr>
          <p:cNvPr id="20485" name="Freeform 7"/>
          <p:cNvSpPr/>
          <p:nvPr/>
        </p:nvSpPr>
        <p:spPr>
          <a:xfrm>
            <a:off x="719138" y="4953000"/>
            <a:ext cx="504825" cy="560388"/>
          </a:xfrm>
          <a:custGeom>
            <a:avLst/>
            <a:gdLst>
              <a:gd name="txL" fmla="*/ 0 w 180"/>
              <a:gd name="txT" fmla="*/ 0 h 213"/>
              <a:gd name="txR" fmla="*/ 180 w 180"/>
              <a:gd name="txB" fmla="*/ 213 h 213"/>
            </a:gdLst>
            <a:ahLst/>
            <a:cxnLst>
              <a:cxn ang="0">
                <a:pos x="0" y="2147483646"/>
              </a:cxn>
              <a:cxn ang="0">
                <a:pos x="2147483646" y="2147483646"/>
              </a:cxn>
              <a:cxn ang="0">
                <a:pos x="2147483646" y="2147483646"/>
              </a:cxn>
              <a:cxn ang="0">
                <a:pos x="2147483646" y="2147483646"/>
              </a:cxn>
              <a:cxn ang="0">
                <a:pos x="2147483646" y="0"/>
              </a:cxn>
              <a:cxn ang="0">
                <a:pos x="0" y="2147483646"/>
              </a:cxn>
            </a:cxnLst>
            <a:rect l="txL" t="txT" r="txR" b="txB"/>
            <a:pathLst>
              <a:path w="180" h="213">
                <a:moveTo>
                  <a:pt x="0" y="173"/>
                </a:moveTo>
                <a:cubicBezTo>
                  <a:pt x="0" y="173"/>
                  <a:pt x="13" y="213"/>
                  <a:pt x="48" y="195"/>
                </a:cubicBezTo>
                <a:cubicBezTo>
                  <a:pt x="82" y="176"/>
                  <a:pt x="95" y="120"/>
                  <a:pt x="95" y="120"/>
                </a:cubicBezTo>
                <a:cubicBezTo>
                  <a:pt x="95" y="120"/>
                  <a:pt x="137" y="146"/>
                  <a:pt x="157" y="115"/>
                </a:cubicBezTo>
                <a:cubicBezTo>
                  <a:pt x="177" y="84"/>
                  <a:pt x="180" y="0"/>
                  <a:pt x="180" y="0"/>
                </a:cubicBezTo>
                <a:cubicBezTo>
                  <a:pt x="144" y="29"/>
                  <a:pt x="34" y="115"/>
                  <a:pt x="0" y="173"/>
                </a:cubicBezTo>
                <a:close/>
              </a:path>
            </a:pathLst>
          </a:custGeom>
          <a:solidFill>
            <a:srgbClr val="AB826D">
              <a:alpha val="100000"/>
            </a:srgbClr>
          </a:solidFill>
          <a:ln w="9525">
            <a:noFill/>
          </a:ln>
        </p:spPr>
        <p:txBody>
          <a:bodyPr/>
          <a:lstStyle/>
          <a:p>
            <a:endParaRPr lang="zh-CN" altLang="en-US"/>
          </a:p>
        </p:txBody>
      </p:sp>
      <p:sp>
        <p:nvSpPr>
          <p:cNvPr id="20486" name="Freeform 8"/>
          <p:cNvSpPr/>
          <p:nvPr/>
        </p:nvSpPr>
        <p:spPr>
          <a:xfrm>
            <a:off x="-144462" y="4086225"/>
            <a:ext cx="1711325" cy="930275"/>
          </a:xfrm>
          <a:custGeom>
            <a:avLst/>
            <a:gdLst>
              <a:gd name="txL" fmla="*/ 0 w 610"/>
              <a:gd name="txT" fmla="*/ 0 h 354"/>
              <a:gd name="txR" fmla="*/ 610 w 610"/>
              <a:gd name="txB" fmla="*/ 354 h 354"/>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610" h="354">
                <a:moveTo>
                  <a:pt x="168" y="354"/>
                </a:moveTo>
                <a:cubicBezTo>
                  <a:pt x="181" y="329"/>
                  <a:pt x="165" y="316"/>
                  <a:pt x="126" y="320"/>
                </a:cubicBezTo>
                <a:cubicBezTo>
                  <a:pt x="86" y="323"/>
                  <a:pt x="87" y="310"/>
                  <a:pt x="122" y="300"/>
                </a:cubicBezTo>
                <a:cubicBezTo>
                  <a:pt x="158" y="291"/>
                  <a:pt x="221" y="327"/>
                  <a:pt x="183" y="295"/>
                </a:cubicBezTo>
                <a:cubicBezTo>
                  <a:pt x="146" y="263"/>
                  <a:pt x="0" y="148"/>
                  <a:pt x="44" y="169"/>
                </a:cubicBezTo>
                <a:cubicBezTo>
                  <a:pt x="88" y="191"/>
                  <a:pt x="124" y="238"/>
                  <a:pt x="162" y="202"/>
                </a:cubicBezTo>
                <a:cubicBezTo>
                  <a:pt x="200" y="166"/>
                  <a:pt x="176" y="127"/>
                  <a:pt x="146" y="104"/>
                </a:cubicBezTo>
                <a:cubicBezTo>
                  <a:pt x="116" y="81"/>
                  <a:pt x="137" y="86"/>
                  <a:pt x="174" y="100"/>
                </a:cubicBezTo>
                <a:cubicBezTo>
                  <a:pt x="211" y="114"/>
                  <a:pt x="274" y="99"/>
                  <a:pt x="302" y="87"/>
                </a:cubicBezTo>
                <a:cubicBezTo>
                  <a:pt x="330" y="74"/>
                  <a:pt x="327" y="0"/>
                  <a:pt x="337" y="19"/>
                </a:cubicBezTo>
                <a:cubicBezTo>
                  <a:pt x="348" y="38"/>
                  <a:pt x="344" y="57"/>
                  <a:pt x="369" y="69"/>
                </a:cubicBezTo>
                <a:cubicBezTo>
                  <a:pt x="394" y="81"/>
                  <a:pt x="437" y="91"/>
                  <a:pt x="459" y="91"/>
                </a:cubicBezTo>
                <a:cubicBezTo>
                  <a:pt x="480" y="91"/>
                  <a:pt x="480" y="89"/>
                  <a:pt x="496" y="67"/>
                </a:cubicBezTo>
                <a:cubicBezTo>
                  <a:pt x="512" y="44"/>
                  <a:pt x="483" y="99"/>
                  <a:pt x="510" y="87"/>
                </a:cubicBezTo>
                <a:cubicBezTo>
                  <a:pt x="538" y="74"/>
                  <a:pt x="585" y="65"/>
                  <a:pt x="610" y="63"/>
                </a:cubicBezTo>
                <a:cubicBezTo>
                  <a:pt x="571" y="79"/>
                  <a:pt x="535" y="81"/>
                  <a:pt x="409" y="175"/>
                </a:cubicBezTo>
                <a:cubicBezTo>
                  <a:pt x="359" y="213"/>
                  <a:pt x="323" y="250"/>
                  <a:pt x="292" y="271"/>
                </a:cubicBezTo>
                <a:cubicBezTo>
                  <a:pt x="241" y="306"/>
                  <a:pt x="207" y="319"/>
                  <a:pt x="168" y="354"/>
                </a:cubicBezTo>
                <a:close/>
              </a:path>
            </a:pathLst>
          </a:custGeom>
          <a:solidFill>
            <a:srgbClr val="8C6A59">
              <a:alpha val="100000"/>
            </a:srgbClr>
          </a:solidFill>
          <a:ln w="9525">
            <a:noFill/>
          </a:ln>
        </p:spPr>
        <p:txBody>
          <a:bodyPr/>
          <a:lstStyle/>
          <a:p>
            <a:endParaRPr lang="zh-CN" altLang="en-US"/>
          </a:p>
        </p:txBody>
      </p:sp>
      <p:sp>
        <p:nvSpPr>
          <p:cNvPr id="20487" name="Freeform 9"/>
          <p:cNvSpPr/>
          <p:nvPr/>
        </p:nvSpPr>
        <p:spPr>
          <a:xfrm>
            <a:off x="1955800" y="4373563"/>
            <a:ext cx="155575" cy="207962"/>
          </a:xfrm>
          <a:custGeom>
            <a:avLst/>
            <a:gdLst>
              <a:gd name="txL" fmla="*/ 0 w 55"/>
              <a:gd name="txT" fmla="*/ 0 h 79"/>
              <a:gd name="txR" fmla="*/ 55 w 55"/>
              <a:gd name="txB" fmla="*/ 79 h 79"/>
            </a:gdLst>
            <a:ahLst/>
            <a:cxnLst>
              <a:cxn ang="0">
                <a:pos x="0" y="2147483646"/>
              </a:cxn>
              <a:cxn ang="0">
                <a:pos x="2147483646" y="2147483646"/>
              </a:cxn>
              <a:cxn ang="0">
                <a:pos x="2147483646" y="0"/>
              </a:cxn>
              <a:cxn ang="0">
                <a:pos x="0" y="2147483646"/>
              </a:cxn>
            </a:cxnLst>
            <a:rect l="txL" t="txT" r="txR" b="txB"/>
            <a:pathLst>
              <a:path w="55" h="79">
                <a:moveTo>
                  <a:pt x="0" y="79"/>
                </a:moveTo>
                <a:cubicBezTo>
                  <a:pt x="8" y="78"/>
                  <a:pt x="55" y="69"/>
                  <a:pt x="54" y="41"/>
                </a:cubicBezTo>
                <a:cubicBezTo>
                  <a:pt x="54" y="28"/>
                  <a:pt x="43" y="14"/>
                  <a:pt x="29" y="0"/>
                </a:cubicBezTo>
                <a:cubicBezTo>
                  <a:pt x="36" y="33"/>
                  <a:pt x="15" y="62"/>
                  <a:pt x="0" y="79"/>
                </a:cubicBezTo>
                <a:close/>
              </a:path>
            </a:pathLst>
          </a:custGeom>
          <a:solidFill>
            <a:srgbClr val="AB826D">
              <a:alpha val="100000"/>
            </a:srgbClr>
          </a:solidFill>
          <a:ln w="9525">
            <a:noFill/>
          </a:ln>
        </p:spPr>
        <p:txBody>
          <a:bodyPr/>
          <a:lstStyle/>
          <a:p>
            <a:endParaRPr lang="zh-CN" altLang="en-US"/>
          </a:p>
        </p:txBody>
      </p:sp>
      <p:sp>
        <p:nvSpPr>
          <p:cNvPr id="20488" name="Freeform 10"/>
          <p:cNvSpPr/>
          <p:nvPr/>
        </p:nvSpPr>
        <p:spPr>
          <a:xfrm>
            <a:off x="1431925" y="5000625"/>
            <a:ext cx="106363" cy="269875"/>
          </a:xfrm>
          <a:custGeom>
            <a:avLst/>
            <a:gdLst>
              <a:gd name="txL" fmla="*/ 0 w 38"/>
              <a:gd name="txT" fmla="*/ 0 h 103"/>
              <a:gd name="txR" fmla="*/ 38 w 38"/>
              <a:gd name="txB" fmla="*/ 103 h 103"/>
            </a:gdLst>
            <a:ahLst/>
            <a:cxnLst>
              <a:cxn ang="0">
                <a:pos x="2147483646" y="2147483646"/>
              </a:cxn>
              <a:cxn ang="0">
                <a:pos x="2147483646" y="2147483646"/>
              </a:cxn>
              <a:cxn ang="0">
                <a:pos x="2147483646" y="2147483646"/>
              </a:cxn>
              <a:cxn ang="0">
                <a:pos x="2147483646" y="2147483646"/>
              </a:cxn>
              <a:cxn ang="0">
                <a:pos x="2147483646" y="2147483646"/>
              </a:cxn>
            </a:cxnLst>
            <a:rect l="txL" t="txT" r="txR" b="txB"/>
            <a:pathLst>
              <a:path w="38" h="103">
                <a:moveTo>
                  <a:pt x="12" y="103"/>
                </a:moveTo>
                <a:cubicBezTo>
                  <a:pt x="14" y="101"/>
                  <a:pt x="15" y="99"/>
                  <a:pt x="17" y="97"/>
                </a:cubicBezTo>
                <a:cubicBezTo>
                  <a:pt x="30" y="77"/>
                  <a:pt x="36" y="33"/>
                  <a:pt x="38" y="6"/>
                </a:cubicBezTo>
                <a:cubicBezTo>
                  <a:pt x="9" y="0"/>
                  <a:pt x="8" y="41"/>
                  <a:pt x="4" y="50"/>
                </a:cubicBezTo>
                <a:cubicBezTo>
                  <a:pt x="0" y="58"/>
                  <a:pt x="7" y="85"/>
                  <a:pt x="12" y="103"/>
                </a:cubicBezTo>
                <a:close/>
              </a:path>
            </a:pathLst>
          </a:custGeom>
          <a:solidFill>
            <a:srgbClr val="BC9079">
              <a:alpha val="100000"/>
            </a:srgbClr>
          </a:solidFill>
          <a:ln w="9525">
            <a:noFill/>
          </a:ln>
        </p:spPr>
        <p:txBody>
          <a:bodyPr/>
          <a:lstStyle/>
          <a:p>
            <a:endParaRPr lang="zh-CN" altLang="en-US"/>
          </a:p>
        </p:txBody>
      </p:sp>
      <p:sp>
        <p:nvSpPr>
          <p:cNvPr id="20489" name="Freeform 11"/>
          <p:cNvSpPr/>
          <p:nvPr/>
        </p:nvSpPr>
        <p:spPr>
          <a:xfrm>
            <a:off x="828675" y="5221288"/>
            <a:ext cx="153988" cy="252412"/>
          </a:xfrm>
          <a:custGeom>
            <a:avLst/>
            <a:gdLst>
              <a:gd name="txL" fmla="*/ 0 w 55"/>
              <a:gd name="txT" fmla="*/ 0 h 96"/>
              <a:gd name="txR" fmla="*/ 55 w 55"/>
              <a:gd name="txB" fmla="*/ 96 h 96"/>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55" h="96">
                <a:moveTo>
                  <a:pt x="3" y="96"/>
                </a:moveTo>
                <a:cubicBezTo>
                  <a:pt x="5" y="95"/>
                  <a:pt x="7" y="94"/>
                  <a:pt x="9" y="93"/>
                </a:cubicBezTo>
                <a:cubicBezTo>
                  <a:pt x="38" y="77"/>
                  <a:pt x="52" y="34"/>
                  <a:pt x="55" y="21"/>
                </a:cubicBezTo>
                <a:cubicBezTo>
                  <a:pt x="52" y="17"/>
                  <a:pt x="47" y="13"/>
                  <a:pt x="42" y="9"/>
                </a:cubicBezTo>
                <a:cubicBezTo>
                  <a:pt x="33" y="0"/>
                  <a:pt x="15" y="37"/>
                  <a:pt x="8" y="47"/>
                </a:cubicBezTo>
                <a:cubicBezTo>
                  <a:pt x="3" y="55"/>
                  <a:pt x="0" y="78"/>
                  <a:pt x="3" y="96"/>
                </a:cubicBezTo>
                <a:close/>
              </a:path>
            </a:pathLst>
          </a:custGeom>
          <a:solidFill>
            <a:srgbClr val="BC9079">
              <a:alpha val="100000"/>
            </a:srgbClr>
          </a:solidFill>
          <a:ln w="9525">
            <a:noFill/>
          </a:ln>
        </p:spPr>
        <p:txBody>
          <a:bodyPr/>
          <a:lstStyle/>
          <a:p>
            <a:endParaRPr lang="zh-CN" altLang="en-US"/>
          </a:p>
        </p:txBody>
      </p:sp>
      <p:sp>
        <p:nvSpPr>
          <p:cNvPr id="20490" name="Freeform 12"/>
          <p:cNvSpPr/>
          <p:nvPr/>
        </p:nvSpPr>
        <p:spPr>
          <a:xfrm>
            <a:off x="-1328737" y="3932238"/>
            <a:ext cx="2735262" cy="2952750"/>
          </a:xfrm>
          <a:custGeom>
            <a:avLst/>
            <a:gdLst>
              <a:gd name="txL" fmla="*/ 0 w 975"/>
              <a:gd name="txT" fmla="*/ 0 h 1123"/>
              <a:gd name="txR" fmla="*/ 975 w 975"/>
              <a:gd name="txB" fmla="*/ 1123 h 1123"/>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Lst>
            <a:rect l="txL" t="txT" r="txR" b="txB"/>
            <a:pathLst>
              <a:path w="975" h="1123">
                <a:moveTo>
                  <a:pt x="222" y="1123"/>
                </a:moveTo>
                <a:cubicBezTo>
                  <a:pt x="266" y="1078"/>
                  <a:pt x="303" y="1035"/>
                  <a:pt x="336" y="995"/>
                </a:cubicBezTo>
                <a:cubicBezTo>
                  <a:pt x="403" y="911"/>
                  <a:pt x="544" y="788"/>
                  <a:pt x="610" y="658"/>
                </a:cubicBezTo>
                <a:cubicBezTo>
                  <a:pt x="676" y="529"/>
                  <a:pt x="714" y="471"/>
                  <a:pt x="795" y="421"/>
                </a:cubicBezTo>
                <a:cubicBezTo>
                  <a:pt x="876" y="370"/>
                  <a:pt x="863" y="365"/>
                  <a:pt x="843" y="342"/>
                </a:cubicBezTo>
                <a:cubicBezTo>
                  <a:pt x="823" y="319"/>
                  <a:pt x="795" y="296"/>
                  <a:pt x="739" y="347"/>
                </a:cubicBezTo>
                <a:cubicBezTo>
                  <a:pt x="682" y="398"/>
                  <a:pt x="599" y="445"/>
                  <a:pt x="573" y="419"/>
                </a:cubicBezTo>
                <a:cubicBezTo>
                  <a:pt x="546" y="392"/>
                  <a:pt x="550" y="386"/>
                  <a:pt x="506" y="386"/>
                </a:cubicBezTo>
                <a:cubicBezTo>
                  <a:pt x="461" y="387"/>
                  <a:pt x="534" y="345"/>
                  <a:pt x="510" y="318"/>
                </a:cubicBezTo>
                <a:cubicBezTo>
                  <a:pt x="486" y="291"/>
                  <a:pt x="394" y="175"/>
                  <a:pt x="449" y="192"/>
                </a:cubicBezTo>
                <a:cubicBezTo>
                  <a:pt x="503" y="208"/>
                  <a:pt x="517" y="238"/>
                  <a:pt x="541" y="215"/>
                </a:cubicBezTo>
                <a:cubicBezTo>
                  <a:pt x="566" y="191"/>
                  <a:pt x="505" y="109"/>
                  <a:pt x="553" y="122"/>
                </a:cubicBezTo>
                <a:cubicBezTo>
                  <a:pt x="601" y="135"/>
                  <a:pt x="609" y="144"/>
                  <a:pt x="664" y="127"/>
                </a:cubicBezTo>
                <a:cubicBezTo>
                  <a:pt x="718" y="109"/>
                  <a:pt x="741" y="39"/>
                  <a:pt x="763" y="58"/>
                </a:cubicBezTo>
                <a:cubicBezTo>
                  <a:pt x="785" y="78"/>
                  <a:pt x="797" y="80"/>
                  <a:pt x="830" y="99"/>
                </a:cubicBezTo>
                <a:cubicBezTo>
                  <a:pt x="863" y="119"/>
                  <a:pt x="875" y="102"/>
                  <a:pt x="896" y="96"/>
                </a:cubicBezTo>
                <a:cubicBezTo>
                  <a:pt x="917" y="91"/>
                  <a:pt x="931" y="123"/>
                  <a:pt x="953" y="112"/>
                </a:cubicBezTo>
                <a:cubicBezTo>
                  <a:pt x="975" y="100"/>
                  <a:pt x="889" y="70"/>
                  <a:pt x="855" y="48"/>
                </a:cubicBezTo>
                <a:cubicBezTo>
                  <a:pt x="822" y="26"/>
                  <a:pt x="773" y="0"/>
                  <a:pt x="656" y="33"/>
                </a:cubicBezTo>
                <a:cubicBezTo>
                  <a:pt x="539" y="67"/>
                  <a:pt x="356" y="104"/>
                  <a:pt x="361" y="156"/>
                </a:cubicBezTo>
                <a:cubicBezTo>
                  <a:pt x="366" y="208"/>
                  <a:pt x="346" y="322"/>
                  <a:pt x="316" y="411"/>
                </a:cubicBezTo>
                <a:cubicBezTo>
                  <a:pt x="287" y="500"/>
                  <a:pt x="265" y="620"/>
                  <a:pt x="244" y="663"/>
                </a:cubicBezTo>
                <a:cubicBezTo>
                  <a:pt x="222" y="706"/>
                  <a:pt x="115" y="887"/>
                  <a:pt x="0" y="1076"/>
                </a:cubicBezTo>
                <a:cubicBezTo>
                  <a:pt x="15" y="1123"/>
                  <a:pt x="15" y="1123"/>
                  <a:pt x="15" y="1123"/>
                </a:cubicBezTo>
                <a:lnTo>
                  <a:pt x="222" y="1123"/>
                </a:lnTo>
                <a:close/>
              </a:path>
            </a:pathLst>
          </a:custGeom>
          <a:solidFill>
            <a:srgbClr val="C89E88">
              <a:alpha val="100000"/>
            </a:srgbClr>
          </a:solidFill>
          <a:ln w="9525">
            <a:noFill/>
          </a:ln>
        </p:spPr>
        <p:txBody>
          <a:bodyPr/>
          <a:lstStyle/>
          <a:p>
            <a:endParaRPr lang="zh-CN" altLang="en-US"/>
          </a:p>
        </p:txBody>
      </p:sp>
      <p:sp>
        <p:nvSpPr>
          <p:cNvPr id="20491" name="Freeform 13"/>
          <p:cNvSpPr/>
          <p:nvPr/>
        </p:nvSpPr>
        <p:spPr>
          <a:xfrm>
            <a:off x="1179513" y="4171950"/>
            <a:ext cx="963612" cy="628650"/>
          </a:xfrm>
          <a:custGeom>
            <a:avLst/>
            <a:gdLst>
              <a:gd name="txL" fmla="*/ 0 w 344"/>
              <a:gd name="txT" fmla="*/ 0 h 239"/>
              <a:gd name="txR" fmla="*/ 344 w 344"/>
              <a:gd name="txB" fmla="*/ 239 h 239"/>
            </a:gdLst>
            <a:ahLst/>
            <a:cxnLst>
              <a:cxn ang="0">
                <a:pos x="0" y="2147483646"/>
              </a:cxn>
              <a:cxn ang="0">
                <a:pos x="2147483646" y="2147483646"/>
              </a:cxn>
              <a:cxn ang="0">
                <a:pos x="2147483646" y="2147483646"/>
              </a:cxn>
              <a:cxn ang="0">
                <a:pos x="2147483646" y="2147483646"/>
              </a:cxn>
              <a:cxn ang="0">
                <a:pos x="0" y="2147483646"/>
              </a:cxn>
            </a:cxnLst>
            <a:rect l="txL" t="txT" r="txR" b="txB"/>
            <a:pathLst>
              <a:path w="344" h="239">
                <a:moveTo>
                  <a:pt x="0" y="183"/>
                </a:moveTo>
                <a:cubicBezTo>
                  <a:pt x="87" y="109"/>
                  <a:pt x="238" y="0"/>
                  <a:pt x="291" y="50"/>
                </a:cubicBezTo>
                <a:cubicBezTo>
                  <a:pt x="344" y="101"/>
                  <a:pt x="260" y="181"/>
                  <a:pt x="199" y="239"/>
                </a:cubicBezTo>
                <a:cubicBezTo>
                  <a:pt x="192" y="232"/>
                  <a:pt x="183" y="224"/>
                  <a:pt x="175" y="220"/>
                </a:cubicBezTo>
                <a:cubicBezTo>
                  <a:pt x="126" y="193"/>
                  <a:pt x="67" y="162"/>
                  <a:pt x="0" y="183"/>
                </a:cubicBezTo>
                <a:close/>
              </a:path>
            </a:pathLst>
          </a:custGeom>
          <a:solidFill>
            <a:srgbClr val="BC9079">
              <a:alpha val="100000"/>
            </a:srgbClr>
          </a:solidFill>
          <a:ln w="9525">
            <a:noFill/>
          </a:ln>
        </p:spPr>
        <p:txBody>
          <a:bodyPr/>
          <a:lstStyle/>
          <a:p>
            <a:endParaRPr lang="zh-CN" altLang="en-US"/>
          </a:p>
        </p:txBody>
      </p:sp>
      <p:sp>
        <p:nvSpPr>
          <p:cNvPr id="20492" name="Freeform 14"/>
          <p:cNvSpPr/>
          <p:nvPr/>
        </p:nvSpPr>
        <p:spPr>
          <a:xfrm>
            <a:off x="1622425" y="4235450"/>
            <a:ext cx="457200" cy="409575"/>
          </a:xfrm>
          <a:custGeom>
            <a:avLst/>
            <a:gdLst>
              <a:gd name="txL" fmla="*/ 0 w 163"/>
              <a:gd name="txT" fmla="*/ 0 h 156"/>
              <a:gd name="txR" fmla="*/ 163 w 163"/>
              <a:gd name="txB" fmla="*/ 156 h 156"/>
            </a:gdLst>
            <a:ahLst/>
            <a:cxnLst>
              <a:cxn ang="0">
                <a:pos x="2147483646" y="2147483646"/>
              </a:cxn>
              <a:cxn ang="0">
                <a:pos x="2147483646" y="2147483646"/>
              </a:cxn>
              <a:cxn ang="0">
                <a:pos x="2147483646" y="2147483646"/>
              </a:cxn>
              <a:cxn ang="0">
                <a:pos x="2147483646" y="2147483646"/>
              </a:cxn>
              <a:cxn ang="0">
                <a:pos x="2147483646" y="2147483646"/>
              </a:cxn>
            </a:cxnLst>
            <a:rect l="txL" t="txT" r="txR" b="txB"/>
            <a:pathLst>
              <a:path w="163" h="156">
                <a:moveTo>
                  <a:pt x="39" y="126"/>
                </a:moveTo>
                <a:cubicBezTo>
                  <a:pt x="21" y="101"/>
                  <a:pt x="0" y="75"/>
                  <a:pt x="18" y="59"/>
                </a:cubicBezTo>
                <a:cubicBezTo>
                  <a:pt x="35" y="42"/>
                  <a:pt x="91" y="0"/>
                  <a:pt x="127" y="35"/>
                </a:cubicBezTo>
                <a:cubicBezTo>
                  <a:pt x="163" y="70"/>
                  <a:pt x="128" y="112"/>
                  <a:pt x="97" y="134"/>
                </a:cubicBezTo>
                <a:cubicBezTo>
                  <a:pt x="65" y="156"/>
                  <a:pt x="59" y="150"/>
                  <a:pt x="39" y="126"/>
                </a:cubicBezTo>
                <a:close/>
              </a:path>
            </a:pathLst>
          </a:custGeom>
          <a:solidFill>
            <a:srgbClr val="DBBCAD">
              <a:alpha val="100000"/>
            </a:srgbClr>
          </a:solidFill>
          <a:ln w="9525">
            <a:noFill/>
          </a:ln>
        </p:spPr>
        <p:txBody>
          <a:bodyPr/>
          <a:lstStyle/>
          <a:p>
            <a:endParaRPr lang="zh-CN" altLang="en-US"/>
          </a:p>
        </p:txBody>
      </p:sp>
      <p:sp>
        <p:nvSpPr>
          <p:cNvPr id="20493" name="Freeform 15"/>
          <p:cNvSpPr>
            <a:spLocks noEditPoints="1"/>
          </p:cNvSpPr>
          <p:nvPr/>
        </p:nvSpPr>
        <p:spPr>
          <a:xfrm>
            <a:off x="1330325" y="4576763"/>
            <a:ext cx="287338" cy="312737"/>
          </a:xfrm>
          <a:custGeom>
            <a:avLst/>
            <a:gdLst>
              <a:gd name="txL" fmla="*/ 0 w 102"/>
              <a:gd name="txT" fmla="*/ 0 h 119"/>
              <a:gd name="txR" fmla="*/ 102 w 102"/>
              <a:gd name="txB" fmla="*/ 119 h 119"/>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0" y="2147483646"/>
              </a:cxn>
              <a:cxn ang="0">
                <a:pos x="2147483646" y="2147483646"/>
              </a:cxn>
              <a:cxn ang="0">
                <a:pos x="2147483646" y="2147483646"/>
              </a:cxn>
              <a:cxn ang="0">
                <a:pos x="2147483646" y="0"/>
              </a:cxn>
              <a:cxn ang="0">
                <a:pos x="2147483646" y="2147483646"/>
              </a:cxn>
            </a:cxnLst>
            <a:rect l="txL" t="txT" r="txR" b="txB"/>
            <a:pathLst>
              <a:path w="102" h="119">
                <a:moveTo>
                  <a:pt x="46" y="108"/>
                </a:moveTo>
                <a:cubicBezTo>
                  <a:pt x="51" y="113"/>
                  <a:pt x="56" y="116"/>
                  <a:pt x="61" y="119"/>
                </a:cubicBezTo>
                <a:cubicBezTo>
                  <a:pt x="57" y="114"/>
                  <a:pt x="52" y="108"/>
                  <a:pt x="46" y="101"/>
                </a:cubicBezTo>
                <a:cubicBezTo>
                  <a:pt x="46" y="108"/>
                  <a:pt x="46" y="108"/>
                  <a:pt x="46" y="108"/>
                </a:cubicBezTo>
                <a:close/>
                <a:moveTo>
                  <a:pt x="46" y="14"/>
                </a:moveTo>
                <a:cubicBezTo>
                  <a:pt x="46" y="8"/>
                  <a:pt x="46" y="8"/>
                  <a:pt x="46" y="8"/>
                </a:cubicBezTo>
                <a:cubicBezTo>
                  <a:pt x="70" y="26"/>
                  <a:pt x="93" y="57"/>
                  <a:pt x="102" y="87"/>
                </a:cubicBezTo>
                <a:cubicBezTo>
                  <a:pt x="85" y="62"/>
                  <a:pt x="63" y="33"/>
                  <a:pt x="46" y="14"/>
                </a:cubicBezTo>
                <a:close/>
                <a:moveTo>
                  <a:pt x="0" y="37"/>
                </a:moveTo>
                <a:cubicBezTo>
                  <a:pt x="6" y="63"/>
                  <a:pt x="27" y="91"/>
                  <a:pt x="46" y="108"/>
                </a:cubicBezTo>
                <a:cubicBezTo>
                  <a:pt x="46" y="101"/>
                  <a:pt x="46" y="101"/>
                  <a:pt x="46" y="101"/>
                </a:cubicBezTo>
                <a:cubicBezTo>
                  <a:pt x="31" y="82"/>
                  <a:pt x="12" y="57"/>
                  <a:pt x="0" y="37"/>
                </a:cubicBezTo>
                <a:close/>
                <a:moveTo>
                  <a:pt x="46" y="8"/>
                </a:moveTo>
                <a:cubicBezTo>
                  <a:pt x="46" y="14"/>
                  <a:pt x="46" y="14"/>
                  <a:pt x="46" y="14"/>
                </a:cubicBezTo>
                <a:cubicBezTo>
                  <a:pt x="41" y="8"/>
                  <a:pt x="36" y="3"/>
                  <a:pt x="32" y="0"/>
                </a:cubicBezTo>
                <a:cubicBezTo>
                  <a:pt x="37" y="2"/>
                  <a:pt x="42" y="5"/>
                  <a:pt x="46" y="8"/>
                </a:cubicBezTo>
                <a:close/>
              </a:path>
            </a:pathLst>
          </a:custGeom>
          <a:solidFill>
            <a:srgbClr val="AB826D">
              <a:alpha val="100000"/>
            </a:srgbClr>
          </a:solidFill>
          <a:ln w="9525">
            <a:noFill/>
          </a:ln>
        </p:spPr>
        <p:txBody>
          <a:bodyPr/>
          <a:lstStyle/>
          <a:p>
            <a:endParaRPr lang="zh-CN" altLang="en-US"/>
          </a:p>
        </p:txBody>
      </p:sp>
      <p:sp>
        <p:nvSpPr>
          <p:cNvPr id="20494" name="Freeform 16"/>
          <p:cNvSpPr/>
          <p:nvPr/>
        </p:nvSpPr>
        <p:spPr>
          <a:xfrm>
            <a:off x="-958850" y="5867400"/>
            <a:ext cx="882650" cy="795338"/>
          </a:xfrm>
          <a:custGeom>
            <a:avLst/>
            <a:gdLst>
              <a:gd name="txL" fmla="*/ 0 w 314"/>
              <a:gd name="txT" fmla="*/ 0 h 302"/>
              <a:gd name="txR" fmla="*/ 314 w 314"/>
              <a:gd name="txB" fmla="*/ 302 h 302"/>
            </a:gdLst>
            <a:ahLst/>
            <a:cxnLst>
              <a:cxn ang="0">
                <a:pos x="2147483646" y="2147483646"/>
              </a:cxn>
              <a:cxn ang="0">
                <a:pos x="2147483646" y="2147483646"/>
              </a:cxn>
              <a:cxn ang="0">
                <a:pos x="2147483646" y="2147483646"/>
              </a:cxn>
              <a:cxn ang="0">
                <a:pos x="2147483646" y="2147483646"/>
              </a:cxn>
            </a:cxnLst>
            <a:rect l="txL" t="txT" r="txR" b="txB"/>
            <a:pathLst>
              <a:path w="314" h="302">
                <a:moveTo>
                  <a:pt x="314" y="136"/>
                </a:moveTo>
                <a:cubicBezTo>
                  <a:pt x="271" y="182"/>
                  <a:pt x="36" y="52"/>
                  <a:pt x="51" y="27"/>
                </a:cubicBezTo>
                <a:cubicBezTo>
                  <a:pt x="67" y="0"/>
                  <a:pt x="0" y="22"/>
                  <a:pt x="10" y="105"/>
                </a:cubicBezTo>
                <a:cubicBezTo>
                  <a:pt x="19" y="188"/>
                  <a:pt x="274" y="302"/>
                  <a:pt x="314" y="136"/>
                </a:cubicBezTo>
                <a:close/>
              </a:path>
            </a:pathLst>
          </a:custGeom>
          <a:solidFill>
            <a:srgbClr val="BC9079">
              <a:alpha val="100000"/>
            </a:srgbClr>
          </a:solidFill>
          <a:ln w="9525">
            <a:noFill/>
          </a:ln>
        </p:spPr>
        <p:txBody>
          <a:bodyPr/>
          <a:lstStyle/>
          <a:p>
            <a:endParaRPr lang="zh-CN" altLang="en-US"/>
          </a:p>
        </p:txBody>
      </p:sp>
      <p:sp>
        <p:nvSpPr>
          <p:cNvPr id="20495" name="Freeform 17"/>
          <p:cNvSpPr/>
          <p:nvPr/>
        </p:nvSpPr>
        <p:spPr>
          <a:xfrm>
            <a:off x="-1343025" y="5884863"/>
            <a:ext cx="1316038" cy="871537"/>
          </a:xfrm>
          <a:custGeom>
            <a:avLst/>
            <a:gdLst>
              <a:gd name="txL" fmla="*/ 0 w 469"/>
              <a:gd name="txT" fmla="*/ 0 h 332"/>
              <a:gd name="txR" fmla="*/ 469 w 469"/>
              <a:gd name="txB" fmla="*/ 332 h 332"/>
            </a:gdLst>
            <a:ahLst/>
            <a:cxnLst>
              <a:cxn ang="0">
                <a:pos x="2147483646" y="2147483646"/>
              </a:cxn>
              <a:cxn ang="0">
                <a:pos x="2147483646" y="2147483646"/>
              </a:cxn>
              <a:cxn ang="0">
                <a:pos x="2147483646" y="0"/>
              </a:cxn>
              <a:cxn ang="0">
                <a:pos x="2147483646" y="2147483646"/>
              </a:cxn>
              <a:cxn ang="0">
                <a:pos x="2147483646" y="2147483646"/>
              </a:cxn>
            </a:cxnLst>
            <a:rect l="txL" t="txT" r="txR" b="txB"/>
            <a:pathLst>
              <a:path w="469" h="332">
                <a:moveTo>
                  <a:pt x="448" y="263"/>
                </a:moveTo>
                <a:cubicBezTo>
                  <a:pt x="463" y="256"/>
                  <a:pt x="469" y="214"/>
                  <a:pt x="469" y="214"/>
                </a:cubicBezTo>
                <a:cubicBezTo>
                  <a:pt x="423" y="170"/>
                  <a:pt x="149" y="35"/>
                  <a:pt x="27" y="0"/>
                </a:cubicBezTo>
                <a:cubicBezTo>
                  <a:pt x="27" y="0"/>
                  <a:pt x="0" y="31"/>
                  <a:pt x="21" y="88"/>
                </a:cubicBezTo>
                <a:cubicBezTo>
                  <a:pt x="42" y="145"/>
                  <a:pt x="358" y="332"/>
                  <a:pt x="448" y="263"/>
                </a:cubicBezTo>
                <a:close/>
              </a:path>
            </a:pathLst>
          </a:custGeom>
          <a:solidFill>
            <a:srgbClr val="DCF2FD">
              <a:alpha val="100000"/>
            </a:srgbClr>
          </a:solidFill>
          <a:ln w="9525">
            <a:noFill/>
          </a:ln>
        </p:spPr>
        <p:txBody>
          <a:bodyPr/>
          <a:lstStyle/>
          <a:p>
            <a:endParaRPr lang="zh-CN" altLang="en-US"/>
          </a:p>
        </p:txBody>
      </p:sp>
      <p:sp>
        <p:nvSpPr>
          <p:cNvPr id="20496" name="Freeform 18"/>
          <p:cNvSpPr/>
          <p:nvPr/>
        </p:nvSpPr>
        <p:spPr>
          <a:xfrm>
            <a:off x="-1484312" y="5922963"/>
            <a:ext cx="1482725" cy="962025"/>
          </a:xfrm>
          <a:custGeom>
            <a:avLst/>
            <a:gdLst>
              <a:gd name="txL" fmla="*/ 0 w 529"/>
              <a:gd name="txT" fmla="*/ 0 h 366"/>
              <a:gd name="txR" fmla="*/ 529 w 529"/>
              <a:gd name="txB" fmla="*/ 366 h 366"/>
            </a:gdLst>
            <a:ahLst/>
            <a:cxnLst>
              <a:cxn ang="0">
                <a:pos x="2147483646" y="2147483646"/>
              </a:cxn>
              <a:cxn ang="0">
                <a:pos x="2147483646" y="2147483646"/>
              </a:cxn>
              <a:cxn ang="0">
                <a:pos x="2147483646" y="2147483646"/>
              </a:cxn>
              <a:cxn ang="0">
                <a:pos x="2147483646" y="0"/>
              </a:cxn>
              <a:cxn ang="0">
                <a:pos x="0" y="2147483646"/>
              </a:cxn>
              <a:cxn ang="0">
                <a:pos x="0" y="2147483646"/>
              </a:cxn>
              <a:cxn ang="0">
                <a:pos x="2147483646" y="2147483646"/>
              </a:cxn>
            </a:cxnLst>
            <a:rect l="txL" t="txT" r="txR" b="txB"/>
            <a:pathLst>
              <a:path w="529" h="366">
                <a:moveTo>
                  <a:pt x="466" y="366"/>
                </a:moveTo>
                <a:cubicBezTo>
                  <a:pt x="491" y="312"/>
                  <a:pt x="508" y="266"/>
                  <a:pt x="516" y="252"/>
                </a:cubicBezTo>
                <a:cubicBezTo>
                  <a:pt x="529" y="226"/>
                  <a:pt x="485" y="206"/>
                  <a:pt x="411" y="164"/>
                </a:cubicBezTo>
                <a:cubicBezTo>
                  <a:pt x="336" y="121"/>
                  <a:pt x="91" y="7"/>
                  <a:pt x="64" y="0"/>
                </a:cubicBezTo>
                <a:cubicBezTo>
                  <a:pt x="54" y="18"/>
                  <a:pt x="30" y="60"/>
                  <a:pt x="0" y="113"/>
                </a:cubicBezTo>
                <a:cubicBezTo>
                  <a:pt x="0" y="366"/>
                  <a:pt x="0" y="366"/>
                  <a:pt x="0" y="366"/>
                </a:cubicBezTo>
                <a:lnTo>
                  <a:pt x="466" y="366"/>
                </a:lnTo>
                <a:close/>
              </a:path>
            </a:pathLst>
          </a:custGeom>
          <a:solidFill>
            <a:srgbClr val="0C2224">
              <a:alpha val="100000"/>
            </a:srgbClr>
          </a:solidFill>
          <a:ln w="9525">
            <a:noFill/>
          </a:ln>
        </p:spPr>
        <p:txBody>
          <a:bodyPr/>
          <a:lstStyle/>
          <a:p>
            <a:endParaRPr lang="zh-CN" altLang="en-US"/>
          </a:p>
        </p:txBody>
      </p:sp>
      <p:sp>
        <p:nvSpPr>
          <p:cNvPr id="20497" name="Freeform 19"/>
          <p:cNvSpPr/>
          <p:nvPr/>
        </p:nvSpPr>
        <p:spPr>
          <a:xfrm>
            <a:off x="-1484312" y="5970588"/>
            <a:ext cx="1438275" cy="914400"/>
          </a:xfrm>
          <a:custGeom>
            <a:avLst/>
            <a:gdLst>
              <a:gd name="txL" fmla="*/ 0 w 513"/>
              <a:gd name="txT" fmla="*/ 0 h 348"/>
              <a:gd name="txR" fmla="*/ 513 w 513"/>
              <a:gd name="txB" fmla="*/ 348 h 348"/>
            </a:gdLst>
            <a:ahLst/>
            <a:cxnLst>
              <a:cxn ang="0">
                <a:pos x="2147483646" y="2147483646"/>
              </a:cxn>
              <a:cxn ang="0">
                <a:pos x="2147483646" y="2147483646"/>
              </a:cxn>
              <a:cxn ang="0">
                <a:pos x="2147483646" y="2147483646"/>
              </a:cxn>
              <a:cxn ang="0">
                <a:pos x="2147483646" y="0"/>
              </a:cxn>
              <a:cxn ang="0">
                <a:pos x="0" y="2147483646"/>
              </a:cxn>
              <a:cxn ang="0">
                <a:pos x="0" y="2147483646"/>
              </a:cxn>
              <a:cxn ang="0">
                <a:pos x="2147483646" y="2147483646"/>
              </a:cxn>
            </a:cxnLst>
            <a:rect l="txL" t="txT" r="txR" b="txB"/>
            <a:pathLst>
              <a:path w="513" h="348">
                <a:moveTo>
                  <a:pt x="451" y="348"/>
                </a:moveTo>
                <a:cubicBezTo>
                  <a:pt x="471" y="305"/>
                  <a:pt x="492" y="254"/>
                  <a:pt x="500" y="239"/>
                </a:cubicBezTo>
                <a:cubicBezTo>
                  <a:pt x="513" y="215"/>
                  <a:pt x="472" y="196"/>
                  <a:pt x="401" y="155"/>
                </a:cubicBezTo>
                <a:cubicBezTo>
                  <a:pt x="330" y="115"/>
                  <a:pt x="98" y="7"/>
                  <a:pt x="73" y="0"/>
                </a:cubicBezTo>
                <a:cubicBezTo>
                  <a:pt x="69" y="11"/>
                  <a:pt x="38" y="66"/>
                  <a:pt x="0" y="131"/>
                </a:cubicBezTo>
                <a:cubicBezTo>
                  <a:pt x="0" y="348"/>
                  <a:pt x="0" y="348"/>
                  <a:pt x="0" y="348"/>
                </a:cubicBezTo>
                <a:lnTo>
                  <a:pt x="451" y="348"/>
                </a:lnTo>
                <a:close/>
              </a:path>
            </a:pathLst>
          </a:custGeom>
          <a:solidFill>
            <a:srgbClr val="0F373B">
              <a:alpha val="100000"/>
            </a:srgbClr>
          </a:solidFill>
          <a:ln w="9525">
            <a:noFill/>
          </a:ln>
        </p:spPr>
        <p:txBody>
          <a:bodyPr/>
          <a:lstStyle/>
          <a:p>
            <a:endParaRPr lang="zh-CN" altLang="en-US"/>
          </a:p>
        </p:txBody>
      </p:sp>
      <p:sp>
        <p:nvSpPr>
          <p:cNvPr id="20498" name="Freeform 20"/>
          <p:cNvSpPr/>
          <p:nvPr/>
        </p:nvSpPr>
        <p:spPr>
          <a:xfrm>
            <a:off x="-1244600" y="6221413"/>
            <a:ext cx="365125" cy="663575"/>
          </a:xfrm>
          <a:custGeom>
            <a:avLst/>
            <a:gdLst>
              <a:gd name="txL" fmla="*/ 0 w 130"/>
              <a:gd name="txT" fmla="*/ 0 h 253"/>
              <a:gd name="txR" fmla="*/ 130 w 130"/>
              <a:gd name="txB" fmla="*/ 253 h 253"/>
            </a:gdLst>
            <a:ahLst/>
            <a:cxnLst>
              <a:cxn ang="0">
                <a:pos x="2147483646" y="0"/>
              </a:cxn>
              <a:cxn ang="0">
                <a:pos x="2147483646" y="2147483646"/>
              </a:cxn>
              <a:cxn ang="0">
                <a:pos x="0" y="2147483646"/>
              </a:cxn>
              <a:cxn ang="0">
                <a:pos x="2147483646" y="0"/>
              </a:cxn>
            </a:cxnLst>
            <a:rect l="txL" t="txT" r="txR" b="txB"/>
            <a:pathLst>
              <a:path w="130" h="253">
                <a:moveTo>
                  <a:pt x="130" y="0"/>
                </a:moveTo>
                <a:cubicBezTo>
                  <a:pt x="95" y="87"/>
                  <a:pt x="46" y="182"/>
                  <a:pt x="7" y="253"/>
                </a:cubicBezTo>
                <a:cubicBezTo>
                  <a:pt x="0" y="253"/>
                  <a:pt x="0" y="253"/>
                  <a:pt x="0" y="253"/>
                </a:cubicBezTo>
                <a:cubicBezTo>
                  <a:pt x="31" y="180"/>
                  <a:pt x="83" y="84"/>
                  <a:pt x="130" y="0"/>
                </a:cubicBezTo>
                <a:close/>
              </a:path>
            </a:pathLst>
          </a:custGeom>
          <a:solidFill>
            <a:srgbClr val="0C2224">
              <a:alpha val="100000"/>
            </a:srgbClr>
          </a:solidFill>
          <a:ln w="9525">
            <a:noFill/>
          </a:ln>
        </p:spPr>
        <p:txBody>
          <a:bodyPr/>
          <a:lstStyle/>
          <a:p>
            <a:endParaRPr lang="zh-CN" altLang="en-US"/>
          </a:p>
        </p:txBody>
      </p:sp>
      <p:sp>
        <p:nvSpPr>
          <p:cNvPr id="20499" name="Freeform 21"/>
          <p:cNvSpPr>
            <a:spLocks noEditPoints="1"/>
          </p:cNvSpPr>
          <p:nvPr/>
        </p:nvSpPr>
        <p:spPr>
          <a:xfrm>
            <a:off x="-1058862" y="6554788"/>
            <a:ext cx="236537" cy="193675"/>
          </a:xfrm>
          <a:custGeom>
            <a:avLst/>
            <a:gdLst>
              <a:gd name="txL" fmla="*/ 0 w 84"/>
              <a:gd name="txT" fmla="*/ 0 h 74"/>
              <a:gd name="txR" fmla="*/ 84 w 84"/>
              <a:gd name="txB" fmla="*/ 74 h 74"/>
            </a:gdLst>
            <a:ahLst/>
            <a:cxnLst>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rect l="txL" t="txT" r="txR" b="txB"/>
            <a:pathLst>
              <a:path w="84" h="74">
                <a:moveTo>
                  <a:pt x="63" y="68"/>
                </a:moveTo>
                <a:cubicBezTo>
                  <a:pt x="80" y="57"/>
                  <a:pt x="84" y="34"/>
                  <a:pt x="73" y="17"/>
                </a:cubicBezTo>
                <a:cubicBezTo>
                  <a:pt x="66" y="6"/>
                  <a:pt x="54" y="0"/>
                  <a:pt x="42" y="0"/>
                </a:cubicBezTo>
                <a:cubicBezTo>
                  <a:pt x="42" y="9"/>
                  <a:pt x="42" y="9"/>
                  <a:pt x="42" y="9"/>
                </a:cubicBezTo>
                <a:cubicBezTo>
                  <a:pt x="51" y="9"/>
                  <a:pt x="60" y="13"/>
                  <a:pt x="66" y="22"/>
                </a:cubicBezTo>
                <a:cubicBezTo>
                  <a:pt x="74" y="35"/>
                  <a:pt x="71" y="52"/>
                  <a:pt x="58" y="61"/>
                </a:cubicBezTo>
                <a:cubicBezTo>
                  <a:pt x="53" y="64"/>
                  <a:pt x="48" y="66"/>
                  <a:pt x="42" y="66"/>
                </a:cubicBezTo>
                <a:cubicBezTo>
                  <a:pt x="42" y="74"/>
                  <a:pt x="42" y="74"/>
                  <a:pt x="42" y="74"/>
                </a:cubicBezTo>
                <a:cubicBezTo>
                  <a:pt x="49" y="74"/>
                  <a:pt x="56" y="72"/>
                  <a:pt x="63" y="68"/>
                </a:cubicBezTo>
                <a:close/>
                <a:moveTo>
                  <a:pt x="42" y="0"/>
                </a:moveTo>
                <a:cubicBezTo>
                  <a:pt x="35" y="0"/>
                  <a:pt x="28" y="2"/>
                  <a:pt x="22" y="7"/>
                </a:cubicBezTo>
                <a:cubicBezTo>
                  <a:pt x="5" y="18"/>
                  <a:pt x="0" y="41"/>
                  <a:pt x="11" y="58"/>
                </a:cubicBezTo>
                <a:cubicBezTo>
                  <a:pt x="19" y="69"/>
                  <a:pt x="30" y="74"/>
                  <a:pt x="42" y="74"/>
                </a:cubicBezTo>
                <a:cubicBezTo>
                  <a:pt x="42" y="66"/>
                  <a:pt x="42" y="66"/>
                  <a:pt x="42" y="66"/>
                </a:cubicBezTo>
                <a:cubicBezTo>
                  <a:pt x="33" y="66"/>
                  <a:pt x="24" y="61"/>
                  <a:pt x="19" y="53"/>
                </a:cubicBezTo>
                <a:cubicBezTo>
                  <a:pt x="10" y="40"/>
                  <a:pt x="13" y="23"/>
                  <a:pt x="26" y="14"/>
                </a:cubicBezTo>
                <a:cubicBezTo>
                  <a:pt x="31" y="11"/>
                  <a:pt x="37" y="9"/>
                  <a:pt x="42" y="9"/>
                </a:cubicBezTo>
                <a:lnTo>
                  <a:pt x="42" y="0"/>
                </a:lnTo>
                <a:close/>
              </a:path>
            </a:pathLst>
          </a:custGeom>
          <a:solidFill>
            <a:srgbClr val="0C2224">
              <a:alpha val="100000"/>
            </a:srgbClr>
          </a:solidFill>
          <a:ln w="9525">
            <a:noFill/>
          </a:ln>
        </p:spPr>
        <p:txBody>
          <a:bodyPr/>
          <a:lstStyle/>
          <a:p>
            <a:endParaRPr lang="zh-CN" altLang="en-US"/>
          </a:p>
        </p:txBody>
      </p:sp>
      <p:sp>
        <p:nvSpPr>
          <p:cNvPr id="20500" name="Freeform 22"/>
          <p:cNvSpPr/>
          <p:nvPr/>
        </p:nvSpPr>
        <p:spPr>
          <a:xfrm>
            <a:off x="-946150" y="6657975"/>
            <a:ext cx="47625" cy="41275"/>
          </a:xfrm>
          <a:custGeom>
            <a:avLst/>
            <a:gdLst>
              <a:gd name="txL" fmla="*/ 0 w 17"/>
              <a:gd name="txT" fmla="*/ 0 h 16"/>
              <a:gd name="txR" fmla="*/ 17 w 17"/>
              <a:gd name="txB" fmla="*/ 16 h 16"/>
            </a:gdLst>
            <a:ahLst/>
            <a:cxnLst>
              <a:cxn ang="0">
                <a:pos x="2147483646" y="2147483646"/>
              </a:cxn>
              <a:cxn ang="0">
                <a:pos x="2147483646" y="2147483646"/>
              </a:cxn>
              <a:cxn ang="0">
                <a:pos x="2147483646" y="2147483646"/>
              </a:cxn>
              <a:cxn ang="0">
                <a:pos x="2147483646" y="2147483646"/>
              </a:cxn>
              <a:cxn ang="0">
                <a:pos x="2147483646" y="2147483646"/>
              </a:cxn>
            </a:cxnLst>
            <a:rect l="txL" t="txT" r="txR" b="txB"/>
            <a:pathLst>
              <a:path w="17" h="16">
                <a:moveTo>
                  <a:pt x="12" y="14"/>
                </a:moveTo>
                <a:cubicBezTo>
                  <a:pt x="16" y="11"/>
                  <a:pt x="17" y="7"/>
                  <a:pt x="14" y="4"/>
                </a:cubicBezTo>
                <a:cubicBezTo>
                  <a:pt x="12" y="0"/>
                  <a:pt x="8" y="0"/>
                  <a:pt x="4" y="2"/>
                </a:cubicBezTo>
                <a:cubicBezTo>
                  <a:pt x="1" y="4"/>
                  <a:pt x="0" y="8"/>
                  <a:pt x="3" y="12"/>
                </a:cubicBezTo>
                <a:cubicBezTo>
                  <a:pt x="5" y="15"/>
                  <a:pt x="9" y="16"/>
                  <a:pt x="12" y="14"/>
                </a:cubicBezTo>
                <a:close/>
              </a:path>
            </a:pathLst>
          </a:custGeom>
          <a:solidFill>
            <a:srgbClr val="0C2224">
              <a:alpha val="100000"/>
            </a:srgbClr>
          </a:solidFill>
          <a:ln w="9525">
            <a:noFill/>
          </a:ln>
        </p:spPr>
        <p:txBody>
          <a:bodyPr/>
          <a:lstStyle/>
          <a:p>
            <a:endParaRPr lang="zh-CN" altLang="en-US"/>
          </a:p>
        </p:txBody>
      </p:sp>
      <p:sp>
        <p:nvSpPr>
          <p:cNvPr id="20501" name="Freeform 23"/>
          <p:cNvSpPr/>
          <p:nvPr/>
        </p:nvSpPr>
        <p:spPr>
          <a:xfrm>
            <a:off x="-981075" y="6607175"/>
            <a:ext cx="46038" cy="41275"/>
          </a:xfrm>
          <a:custGeom>
            <a:avLst/>
            <a:gdLst>
              <a:gd name="txL" fmla="*/ 0 w 16"/>
              <a:gd name="txT" fmla="*/ 0 h 16"/>
              <a:gd name="txR" fmla="*/ 16 w 16"/>
              <a:gd name="txB" fmla="*/ 16 h 16"/>
            </a:gdLst>
            <a:ahLst/>
            <a:cxnLst>
              <a:cxn ang="0">
                <a:pos x="2147483646" y="2147483646"/>
              </a:cxn>
              <a:cxn ang="0">
                <a:pos x="2147483646" y="2147483646"/>
              </a:cxn>
              <a:cxn ang="0">
                <a:pos x="2147483646" y="2147483646"/>
              </a:cxn>
              <a:cxn ang="0">
                <a:pos x="2147483646" y="2147483646"/>
              </a:cxn>
              <a:cxn ang="0">
                <a:pos x="2147483646" y="2147483646"/>
              </a:cxn>
            </a:cxnLst>
            <a:rect l="txL" t="txT" r="txR" b="txB"/>
            <a:pathLst>
              <a:path w="16" h="16">
                <a:moveTo>
                  <a:pt x="12" y="14"/>
                </a:moveTo>
                <a:cubicBezTo>
                  <a:pt x="15" y="12"/>
                  <a:pt x="16" y="7"/>
                  <a:pt x="14" y="4"/>
                </a:cubicBezTo>
                <a:cubicBezTo>
                  <a:pt x="12" y="1"/>
                  <a:pt x="7" y="0"/>
                  <a:pt x="4" y="2"/>
                </a:cubicBezTo>
                <a:cubicBezTo>
                  <a:pt x="1" y="4"/>
                  <a:pt x="0" y="9"/>
                  <a:pt x="2" y="12"/>
                </a:cubicBezTo>
                <a:cubicBezTo>
                  <a:pt x="4" y="15"/>
                  <a:pt x="9" y="16"/>
                  <a:pt x="12" y="14"/>
                </a:cubicBezTo>
                <a:close/>
              </a:path>
            </a:pathLst>
          </a:custGeom>
          <a:solidFill>
            <a:srgbClr val="0C2224">
              <a:alpha val="100000"/>
            </a:srgbClr>
          </a:solidFill>
          <a:ln w="9525">
            <a:noFill/>
          </a:ln>
        </p:spPr>
        <p:txBody>
          <a:bodyPr/>
          <a:lstStyle/>
          <a:p>
            <a:endParaRPr lang="zh-CN" altLang="en-US"/>
          </a:p>
        </p:txBody>
      </p:sp>
      <p:sp>
        <p:nvSpPr>
          <p:cNvPr id="20502" name="Freeform 24"/>
          <p:cNvSpPr/>
          <p:nvPr/>
        </p:nvSpPr>
        <p:spPr>
          <a:xfrm>
            <a:off x="-1157287" y="6751638"/>
            <a:ext cx="219075" cy="133350"/>
          </a:xfrm>
          <a:custGeom>
            <a:avLst/>
            <a:gdLst>
              <a:gd name="txL" fmla="*/ 0 w 78"/>
              <a:gd name="txT" fmla="*/ 0 h 51"/>
              <a:gd name="txR" fmla="*/ 78 w 78"/>
              <a:gd name="txB" fmla="*/ 51 h 51"/>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78" h="51">
                <a:moveTo>
                  <a:pt x="74" y="51"/>
                </a:moveTo>
                <a:cubicBezTo>
                  <a:pt x="78" y="34"/>
                  <a:pt x="70" y="16"/>
                  <a:pt x="53" y="8"/>
                </a:cubicBezTo>
                <a:cubicBezTo>
                  <a:pt x="35" y="0"/>
                  <a:pt x="13" y="8"/>
                  <a:pt x="4" y="26"/>
                </a:cubicBezTo>
                <a:cubicBezTo>
                  <a:pt x="1" y="34"/>
                  <a:pt x="0" y="43"/>
                  <a:pt x="2" y="51"/>
                </a:cubicBezTo>
                <a:cubicBezTo>
                  <a:pt x="11" y="51"/>
                  <a:pt x="11" y="51"/>
                  <a:pt x="11" y="51"/>
                </a:cubicBezTo>
                <a:cubicBezTo>
                  <a:pt x="9" y="44"/>
                  <a:pt x="9" y="37"/>
                  <a:pt x="12" y="30"/>
                </a:cubicBezTo>
                <a:cubicBezTo>
                  <a:pt x="19" y="16"/>
                  <a:pt x="36" y="10"/>
                  <a:pt x="50" y="16"/>
                </a:cubicBezTo>
                <a:cubicBezTo>
                  <a:pt x="63" y="22"/>
                  <a:pt x="69" y="37"/>
                  <a:pt x="65" y="51"/>
                </a:cubicBezTo>
                <a:lnTo>
                  <a:pt x="74" y="51"/>
                </a:lnTo>
                <a:close/>
              </a:path>
            </a:pathLst>
          </a:custGeom>
          <a:solidFill>
            <a:srgbClr val="0C2224">
              <a:alpha val="100000"/>
            </a:srgbClr>
          </a:solidFill>
          <a:ln w="9525">
            <a:noFill/>
          </a:ln>
        </p:spPr>
        <p:txBody>
          <a:bodyPr/>
          <a:lstStyle/>
          <a:p>
            <a:endParaRPr lang="zh-CN" altLang="en-US"/>
          </a:p>
        </p:txBody>
      </p:sp>
      <p:sp>
        <p:nvSpPr>
          <p:cNvPr id="20503" name="Freeform 25"/>
          <p:cNvSpPr/>
          <p:nvPr/>
        </p:nvSpPr>
        <p:spPr>
          <a:xfrm>
            <a:off x="-1084262" y="6867525"/>
            <a:ext cx="39687" cy="17463"/>
          </a:xfrm>
          <a:custGeom>
            <a:avLst/>
            <a:gdLst>
              <a:gd name="txL" fmla="*/ 0 w 14"/>
              <a:gd name="txT" fmla="*/ 0 h 7"/>
              <a:gd name="txR" fmla="*/ 14 w 14"/>
              <a:gd name="txB" fmla="*/ 7 h 7"/>
            </a:gdLst>
            <a:ahLst/>
            <a:cxnLst>
              <a:cxn ang="0">
                <a:pos x="2147483646" y="2147483646"/>
              </a:cxn>
              <a:cxn ang="0">
                <a:pos x="2147483646" y="2147483646"/>
              </a:cxn>
              <a:cxn ang="0">
                <a:pos x="2147483646" y="2147483646"/>
              </a:cxn>
              <a:cxn ang="0">
                <a:pos x="0" y="2147483646"/>
              </a:cxn>
              <a:cxn ang="0">
                <a:pos x="2147483646" y="2147483646"/>
              </a:cxn>
            </a:cxnLst>
            <a:rect l="txL" t="txT" r="txR" b="txB"/>
            <a:pathLst>
              <a:path w="14" h="7">
                <a:moveTo>
                  <a:pt x="14" y="7"/>
                </a:moveTo>
                <a:cubicBezTo>
                  <a:pt x="14" y="5"/>
                  <a:pt x="12" y="3"/>
                  <a:pt x="10" y="2"/>
                </a:cubicBezTo>
                <a:cubicBezTo>
                  <a:pt x="7" y="0"/>
                  <a:pt x="2" y="2"/>
                  <a:pt x="1" y="5"/>
                </a:cubicBezTo>
                <a:cubicBezTo>
                  <a:pt x="1" y="6"/>
                  <a:pt x="0" y="6"/>
                  <a:pt x="0" y="7"/>
                </a:cubicBezTo>
                <a:lnTo>
                  <a:pt x="14" y="7"/>
                </a:lnTo>
                <a:close/>
              </a:path>
            </a:pathLst>
          </a:custGeom>
          <a:solidFill>
            <a:srgbClr val="0C2224">
              <a:alpha val="100000"/>
            </a:srgbClr>
          </a:solidFill>
          <a:ln w="9525">
            <a:noFill/>
          </a:ln>
        </p:spPr>
        <p:txBody>
          <a:bodyPr/>
          <a:lstStyle/>
          <a:p>
            <a:endParaRPr lang="zh-CN" altLang="en-US"/>
          </a:p>
        </p:txBody>
      </p:sp>
      <p:sp>
        <p:nvSpPr>
          <p:cNvPr id="20504" name="Freeform 26"/>
          <p:cNvSpPr/>
          <p:nvPr/>
        </p:nvSpPr>
        <p:spPr>
          <a:xfrm>
            <a:off x="-1058862" y="6815138"/>
            <a:ext cx="44450" cy="41275"/>
          </a:xfrm>
          <a:custGeom>
            <a:avLst/>
            <a:gdLst>
              <a:gd name="txL" fmla="*/ 0 w 16"/>
              <a:gd name="txT" fmla="*/ 0 h 16"/>
              <a:gd name="txR" fmla="*/ 16 w 16"/>
              <a:gd name="txB" fmla="*/ 16 h 16"/>
            </a:gdLst>
            <a:ahLst/>
            <a:cxnLst>
              <a:cxn ang="0">
                <a:pos x="2147483646" y="2147483646"/>
              </a:cxn>
              <a:cxn ang="0">
                <a:pos x="2147483646" y="2147483646"/>
              </a:cxn>
              <a:cxn ang="0">
                <a:pos x="2147483646" y="2147483646"/>
              </a:cxn>
              <a:cxn ang="0">
                <a:pos x="2147483646" y="2147483646"/>
              </a:cxn>
              <a:cxn ang="0">
                <a:pos x="2147483646" y="2147483646"/>
              </a:cxn>
            </a:cxnLst>
            <a:rect l="txL" t="txT" r="txR" b="txB"/>
            <a:pathLst>
              <a:path w="16" h="16">
                <a:moveTo>
                  <a:pt x="5" y="14"/>
                </a:moveTo>
                <a:cubicBezTo>
                  <a:pt x="8" y="16"/>
                  <a:pt x="12" y="14"/>
                  <a:pt x="14" y="11"/>
                </a:cubicBezTo>
                <a:cubicBezTo>
                  <a:pt x="16" y="7"/>
                  <a:pt x="14" y="3"/>
                  <a:pt x="11" y="1"/>
                </a:cubicBezTo>
                <a:cubicBezTo>
                  <a:pt x="7" y="0"/>
                  <a:pt x="3" y="1"/>
                  <a:pt x="1" y="5"/>
                </a:cubicBezTo>
                <a:cubicBezTo>
                  <a:pt x="0" y="8"/>
                  <a:pt x="1" y="12"/>
                  <a:pt x="5" y="14"/>
                </a:cubicBezTo>
                <a:close/>
              </a:path>
            </a:pathLst>
          </a:custGeom>
          <a:solidFill>
            <a:srgbClr val="0C2224">
              <a:alpha val="100000"/>
            </a:srgbClr>
          </a:solidFill>
          <a:ln w="9525">
            <a:noFill/>
          </a:ln>
        </p:spPr>
        <p:txBody>
          <a:bodyPr/>
          <a:lstStyle/>
          <a:p>
            <a:endParaRPr lang="zh-CN" altLang="en-US"/>
          </a:p>
        </p:txBody>
      </p:sp>
      <p:sp>
        <p:nvSpPr>
          <p:cNvPr id="20505" name="Freeform 27"/>
          <p:cNvSpPr>
            <a:spLocks noEditPoints="1"/>
          </p:cNvSpPr>
          <p:nvPr/>
        </p:nvSpPr>
        <p:spPr>
          <a:xfrm>
            <a:off x="-923925" y="6332538"/>
            <a:ext cx="234950" cy="196850"/>
          </a:xfrm>
          <a:custGeom>
            <a:avLst/>
            <a:gdLst>
              <a:gd name="txL" fmla="*/ 0 w 84"/>
              <a:gd name="txT" fmla="*/ 0 h 74"/>
              <a:gd name="txR" fmla="*/ 84 w 84"/>
              <a:gd name="txB" fmla="*/ 74 h 74"/>
            </a:gdLst>
            <a:ahLst/>
            <a:cxnLst>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Lst>
            <a:rect l="txL" t="txT" r="txR" b="txB"/>
            <a:pathLst>
              <a:path w="84" h="74">
                <a:moveTo>
                  <a:pt x="42" y="74"/>
                </a:moveTo>
                <a:cubicBezTo>
                  <a:pt x="54" y="74"/>
                  <a:pt x="65" y="68"/>
                  <a:pt x="72" y="58"/>
                </a:cubicBezTo>
                <a:cubicBezTo>
                  <a:pt x="84" y="42"/>
                  <a:pt x="80" y="19"/>
                  <a:pt x="64" y="7"/>
                </a:cubicBezTo>
                <a:cubicBezTo>
                  <a:pt x="57" y="2"/>
                  <a:pt x="50" y="0"/>
                  <a:pt x="42" y="0"/>
                </a:cubicBezTo>
                <a:cubicBezTo>
                  <a:pt x="42" y="9"/>
                  <a:pt x="42" y="9"/>
                  <a:pt x="42" y="9"/>
                </a:cubicBezTo>
                <a:cubicBezTo>
                  <a:pt x="48" y="9"/>
                  <a:pt x="54" y="10"/>
                  <a:pt x="59" y="14"/>
                </a:cubicBezTo>
                <a:cubicBezTo>
                  <a:pt x="71" y="23"/>
                  <a:pt x="74" y="41"/>
                  <a:pt x="65" y="53"/>
                </a:cubicBezTo>
                <a:cubicBezTo>
                  <a:pt x="60" y="61"/>
                  <a:pt x="51" y="65"/>
                  <a:pt x="42" y="65"/>
                </a:cubicBezTo>
                <a:lnTo>
                  <a:pt x="42" y="74"/>
                </a:lnTo>
                <a:close/>
                <a:moveTo>
                  <a:pt x="21" y="67"/>
                </a:moveTo>
                <a:cubicBezTo>
                  <a:pt x="27" y="72"/>
                  <a:pt x="35" y="74"/>
                  <a:pt x="42" y="74"/>
                </a:cubicBezTo>
                <a:cubicBezTo>
                  <a:pt x="42" y="65"/>
                  <a:pt x="42" y="65"/>
                  <a:pt x="42" y="65"/>
                </a:cubicBezTo>
                <a:cubicBezTo>
                  <a:pt x="36" y="65"/>
                  <a:pt x="31" y="63"/>
                  <a:pt x="26" y="60"/>
                </a:cubicBezTo>
                <a:cubicBezTo>
                  <a:pt x="13" y="51"/>
                  <a:pt x="10" y="33"/>
                  <a:pt x="19" y="20"/>
                </a:cubicBezTo>
                <a:cubicBezTo>
                  <a:pt x="25" y="13"/>
                  <a:pt x="33" y="9"/>
                  <a:pt x="42" y="9"/>
                </a:cubicBezTo>
                <a:cubicBezTo>
                  <a:pt x="42" y="0"/>
                  <a:pt x="42" y="0"/>
                  <a:pt x="42" y="0"/>
                </a:cubicBezTo>
                <a:cubicBezTo>
                  <a:pt x="31" y="0"/>
                  <a:pt x="19" y="5"/>
                  <a:pt x="12" y="15"/>
                </a:cubicBezTo>
                <a:cubicBezTo>
                  <a:pt x="0" y="32"/>
                  <a:pt x="4" y="55"/>
                  <a:pt x="21" y="67"/>
                </a:cubicBezTo>
                <a:close/>
              </a:path>
            </a:pathLst>
          </a:custGeom>
          <a:solidFill>
            <a:srgbClr val="0C2224">
              <a:alpha val="100000"/>
            </a:srgbClr>
          </a:solidFill>
          <a:ln w="9525">
            <a:noFill/>
          </a:ln>
        </p:spPr>
        <p:txBody>
          <a:bodyPr/>
          <a:lstStyle/>
          <a:p>
            <a:endParaRPr lang="zh-CN" altLang="en-US"/>
          </a:p>
        </p:txBody>
      </p:sp>
      <p:sp>
        <p:nvSpPr>
          <p:cNvPr id="20506" name="Freeform 28"/>
          <p:cNvSpPr/>
          <p:nvPr/>
        </p:nvSpPr>
        <p:spPr>
          <a:xfrm>
            <a:off x="-846137" y="6432550"/>
            <a:ext cx="46037" cy="42863"/>
          </a:xfrm>
          <a:custGeom>
            <a:avLst/>
            <a:gdLst>
              <a:gd name="txL" fmla="*/ 0 w 16"/>
              <a:gd name="txT" fmla="*/ 0 h 16"/>
              <a:gd name="txR" fmla="*/ 16 w 16"/>
              <a:gd name="txB" fmla="*/ 16 h 16"/>
            </a:gdLst>
            <a:ahLst/>
            <a:cxnLst>
              <a:cxn ang="0">
                <a:pos x="2147483646" y="2147483646"/>
              </a:cxn>
              <a:cxn ang="0">
                <a:pos x="2147483646" y="2147483646"/>
              </a:cxn>
              <a:cxn ang="0">
                <a:pos x="2147483646" y="2147483646"/>
              </a:cxn>
              <a:cxn ang="0">
                <a:pos x="2147483646" y="2147483646"/>
              </a:cxn>
              <a:cxn ang="0">
                <a:pos x="2147483646" y="2147483646"/>
              </a:cxn>
            </a:cxnLst>
            <a:rect l="txL" t="txT" r="txR" b="txB"/>
            <a:pathLst>
              <a:path w="16" h="16">
                <a:moveTo>
                  <a:pt x="3" y="14"/>
                </a:moveTo>
                <a:cubicBezTo>
                  <a:pt x="7" y="16"/>
                  <a:pt x="11" y="15"/>
                  <a:pt x="13" y="12"/>
                </a:cubicBezTo>
                <a:cubicBezTo>
                  <a:pt x="16" y="9"/>
                  <a:pt x="15" y="5"/>
                  <a:pt x="12" y="2"/>
                </a:cubicBezTo>
                <a:cubicBezTo>
                  <a:pt x="9" y="0"/>
                  <a:pt x="4" y="1"/>
                  <a:pt x="2" y="4"/>
                </a:cubicBezTo>
                <a:cubicBezTo>
                  <a:pt x="0" y="7"/>
                  <a:pt x="0" y="12"/>
                  <a:pt x="3" y="14"/>
                </a:cubicBezTo>
                <a:close/>
              </a:path>
            </a:pathLst>
          </a:custGeom>
          <a:solidFill>
            <a:srgbClr val="0C2224">
              <a:alpha val="100000"/>
            </a:srgbClr>
          </a:solidFill>
          <a:ln w="9525">
            <a:noFill/>
          </a:ln>
        </p:spPr>
        <p:txBody>
          <a:bodyPr/>
          <a:lstStyle/>
          <a:p>
            <a:endParaRPr lang="zh-CN" altLang="en-US"/>
          </a:p>
        </p:txBody>
      </p:sp>
      <p:sp>
        <p:nvSpPr>
          <p:cNvPr id="20507" name="Freeform 29"/>
          <p:cNvSpPr/>
          <p:nvPr/>
        </p:nvSpPr>
        <p:spPr>
          <a:xfrm>
            <a:off x="-808037" y="6386513"/>
            <a:ext cx="42862" cy="42862"/>
          </a:xfrm>
          <a:custGeom>
            <a:avLst/>
            <a:gdLst>
              <a:gd name="txL" fmla="*/ 0 w 16"/>
              <a:gd name="txT" fmla="*/ 0 h 16"/>
              <a:gd name="txR" fmla="*/ 16 w 16"/>
              <a:gd name="txB" fmla="*/ 16 h 16"/>
            </a:gdLst>
            <a:ahLst/>
            <a:cxnLst>
              <a:cxn ang="0">
                <a:pos x="2147483646" y="2147483646"/>
              </a:cxn>
              <a:cxn ang="0">
                <a:pos x="2147483646" y="2147483646"/>
              </a:cxn>
              <a:cxn ang="0">
                <a:pos x="2147483646" y="2147483646"/>
              </a:cxn>
              <a:cxn ang="0">
                <a:pos x="2147483646" y="2147483646"/>
              </a:cxn>
              <a:cxn ang="0">
                <a:pos x="2147483646" y="2147483646"/>
              </a:cxn>
            </a:cxnLst>
            <a:rect l="txL" t="txT" r="txR" b="txB"/>
            <a:pathLst>
              <a:path w="16" h="16">
                <a:moveTo>
                  <a:pt x="4" y="13"/>
                </a:moveTo>
                <a:cubicBezTo>
                  <a:pt x="7" y="16"/>
                  <a:pt x="11" y="15"/>
                  <a:pt x="13" y="12"/>
                </a:cubicBezTo>
                <a:cubicBezTo>
                  <a:pt x="16" y="9"/>
                  <a:pt x="15" y="4"/>
                  <a:pt x="12" y="2"/>
                </a:cubicBezTo>
                <a:cubicBezTo>
                  <a:pt x="9" y="0"/>
                  <a:pt x="4" y="0"/>
                  <a:pt x="2" y="4"/>
                </a:cubicBezTo>
                <a:cubicBezTo>
                  <a:pt x="0" y="7"/>
                  <a:pt x="0" y="11"/>
                  <a:pt x="4" y="13"/>
                </a:cubicBezTo>
                <a:close/>
              </a:path>
            </a:pathLst>
          </a:custGeom>
          <a:solidFill>
            <a:srgbClr val="0C2224">
              <a:alpha val="100000"/>
            </a:srgbClr>
          </a:solidFill>
          <a:ln w="9525">
            <a:noFill/>
          </a:ln>
        </p:spPr>
        <p:txBody>
          <a:bodyPr/>
          <a:lstStyle/>
          <a:p>
            <a:endParaRPr lang="zh-CN" altLang="en-US"/>
          </a:p>
        </p:txBody>
      </p:sp>
      <p:sp>
        <p:nvSpPr>
          <p:cNvPr id="20508" name="Freeform 30"/>
          <p:cNvSpPr/>
          <p:nvPr/>
        </p:nvSpPr>
        <p:spPr>
          <a:xfrm>
            <a:off x="976313" y="2471738"/>
            <a:ext cx="4676775" cy="3392487"/>
          </a:xfrm>
          <a:custGeom>
            <a:avLst/>
            <a:gdLst>
              <a:gd name="txL" fmla="*/ 0 w 1667"/>
              <a:gd name="txT" fmla="*/ 0 h 1290"/>
              <a:gd name="txR" fmla="*/ 1667 w 1667"/>
              <a:gd name="txB" fmla="*/ 1290 h 1290"/>
            </a:gdLst>
            <a:ahLst/>
            <a:cxnLst>
              <a:cxn ang="0">
                <a:pos x="0" y="2147483646"/>
              </a:cxn>
              <a:cxn ang="0">
                <a:pos x="0" y="2147483646"/>
              </a:cxn>
              <a:cxn ang="0">
                <a:pos x="2147483646" y="0"/>
              </a:cxn>
              <a:cxn ang="0">
                <a:pos x="2147483646" y="0"/>
              </a:cxn>
              <a:cxn ang="0">
                <a:pos x="2147483646" y="2147483646"/>
              </a:cxn>
              <a:cxn ang="0">
                <a:pos x="2147483646" y="2147483646"/>
              </a:cxn>
              <a:cxn ang="0">
                <a:pos x="2147483646" y="2147483646"/>
              </a:cxn>
              <a:cxn ang="0">
                <a:pos x="2147483646" y="2147483646"/>
              </a:cxn>
              <a:cxn ang="0">
                <a:pos x="0" y="2147483646"/>
              </a:cxn>
            </a:cxnLst>
            <a:rect l="txL" t="txT" r="txR" b="txB"/>
            <a:pathLst>
              <a:path w="1667" h="1290">
                <a:moveTo>
                  <a:pt x="0" y="1231"/>
                </a:moveTo>
                <a:cubicBezTo>
                  <a:pt x="0" y="58"/>
                  <a:pt x="0" y="58"/>
                  <a:pt x="0" y="58"/>
                </a:cubicBezTo>
                <a:cubicBezTo>
                  <a:pt x="0" y="26"/>
                  <a:pt x="27" y="0"/>
                  <a:pt x="59" y="0"/>
                </a:cubicBezTo>
                <a:cubicBezTo>
                  <a:pt x="1609" y="0"/>
                  <a:pt x="1609" y="0"/>
                  <a:pt x="1609" y="0"/>
                </a:cubicBezTo>
                <a:cubicBezTo>
                  <a:pt x="1641" y="0"/>
                  <a:pt x="1667" y="26"/>
                  <a:pt x="1667" y="58"/>
                </a:cubicBezTo>
                <a:cubicBezTo>
                  <a:pt x="1667" y="1231"/>
                  <a:pt x="1667" y="1231"/>
                  <a:pt x="1667" y="1231"/>
                </a:cubicBezTo>
                <a:cubicBezTo>
                  <a:pt x="1667" y="1264"/>
                  <a:pt x="1641" y="1290"/>
                  <a:pt x="1609" y="1290"/>
                </a:cubicBezTo>
                <a:cubicBezTo>
                  <a:pt x="59" y="1290"/>
                  <a:pt x="59" y="1290"/>
                  <a:pt x="59" y="1290"/>
                </a:cubicBezTo>
                <a:cubicBezTo>
                  <a:pt x="27" y="1290"/>
                  <a:pt x="0" y="1264"/>
                  <a:pt x="0" y="1231"/>
                </a:cubicBezTo>
                <a:close/>
              </a:path>
            </a:pathLst>
          </a:custGeom>
          <a:solidFill>
            <a:srgbClr val="C0BFC7">
              <a:alpha val="100000"/>
            </a:srgbClr>
          </a:solidFill>
          <a:ln w="9525">
            <a:noFill/>
          </a:ln>
        </p:spPr>
        <p:txBody>
          <a:bodyPr/>
          <a:lstStyle/>
          <a:p>
            <a:endParaRPr lang="zh-CN" altLang="en-US"/>
          </a:p>
        </p:txBody>
      </p:sp>
      <p:sp>
        <p:nvSpPr>
          <p:cNvPr id="20509" name="Freeform 31"/>
          <p:cNvSpPr/>
          <p:nvPr/>
        </p:nvSpPr>
        <p:spPr>
          <a:xfrm>
            <a:off x="1006475" y="2498725"/>
            <a:ext cx="4618038" cy="3336925"/>
          </a:xfrm>
          <a:custGeom>
            <a:avLst/>
            <a:gdLst>
              <a:gd name="txL" fmla="*/ 0 w 1646"/>
              <a:gd name="txT" fmla="*/ 0 h 1269"/>
              <a:gd name="txR" fmla="*/ 1646 w 1646"/>
              <a:gd name="txB" fmla="*/ 1269 h 1269"/>
            </a:gdLst>
            <a:ahLst/>
            <a:cxnLst>
              <a:cxn ang="0">
                <a:pos x="0" y="2147483646"/>
              </a:cxn>
              <a:cxn ang="0">
                <a:pos x="0" y="2147483646"/>
              </a:cxn>
              <a:cxn ang="0">
                <a:pos x="2147483646" y="0"/>
              </a:cxn>
              <a:cxn ang="0">
                <a:pos x="2147483646" y="0"/>
              </a:cxn>
              <a:cxn ang="0">
                <a:pos x="2147483646" y="2147483646"/>
              </a:cxn>
              <a:cxn ang="0">
                <a:pos x="2147483646" y="2147483646"/>
              </a:cxn>
              <a:cxn ang="0">
                <a:pos x="2147483646" y="2147483646"/>
              </a:cxn>
              <a:cxn ang="0">
                <a:pos x="2147483646" y="2147483646"/>
              </a:cxn>
              <a:cxn ang="0">
                <a:pos x="0" y="2147483646"/>
              </a:cxn>
            </a:cxnLst>
            <a:rect l="txL" t="txT" r="txR" b="txB"/>
            <a:pathLst>
              <a:path w="1646" h="1269">
                <a:moveTo>
                  <a:pt x="0" y="1221"/>
                </a:moveTo>
                <a:cubicBezTo>
                  <a:pt x="0" y="48"/>
                  <a:pt x="0" y="48"/>
                  <a:pt x="0" y="48"/>
                </a:cubicBezTo>
                <a:cubicBezTo>
                  <a:pt x="0" y="22"/>
                  <a:pt x="22" y="0"/>
                  <a:pt x="48" y="0"/>
                </a:cubicBezTo>
                <a:cubicBezTo>
                  <a:pt x="1598" y="0"/>
                  <a:pt x="1598" y="0"/>
                  <a:pt x="1598" y="0"/>
                </a:cubicBezTo>
                <a:cubicBezTo>
                  <a:pt x="1624" y="0"/>
                  <a:pt x="1646" y="22"/>
                  <a:pt x="1646" y="48"/>
                </a:cubicBezTo>
                <a:cubicBezTo>
                  <a:pt x="1646" y="1221"/>
                  <a:pt x="1646" y="1221"/>
                  <a:pt x="1646" y="1221"/>
                </a:cubicBezTo>
                <a:cubicBezTo>
                  <a:pt x="1646" y="1248"/>
                  <a:pt x="1624" y="1269"/>
                  <a:pt x="1598" y="1269"/>
                </a:cubicBezTo>
                <a:cubicBezTo>
                  <a:pt x="48" y="1269"/>
                  <a:pt x="48" y="1269"/>
                  <a:pt x="48" y="1269"/>
                </a:cubicBezTo>
                <a:cubicBezTo>
                  <a:pt x="22" y="1269"/>
                  <a:pt x="0" y="1248"/>
                  <a:pt x="0" y="1221"/>
                </a:cubicBezTo>
                <a:close/>
              </a:path>
            </a:pathLst>
          </a:custGeom>
          <a:solidFill>
            <a:srgbClr val="716F76">
              <a:alpha val="100000"/>
            </a:srgbClr>
          </a:solidFill>
          <a:ln w="9525">
            <a:noFill/>
          </a:ln>
        </p:spPr>
        <p:txBody>
          <a:bodyPr/>
          <a:lstStyle/>
          <a:p>
            <a:endParaRPr lang="zh-CN" altLang="en-US"/>
          </a:p>
        </p:txBody>
      </p:sp>
      <p:sp>
        <p:nvSpPr>
          <p:cNvPr id="20510" name="Freeform 32"/>
          <p:cNvSpPr/>
          <p:nvPr/>
        </p:nvSpPr>
        <p:spPr>
          <a:xfrm>
            <a:off x="1038225" y="2498725"/>
            <a:ext cx="3975100" cy="1897063"/>
          </a:xfrm>
          <a:custGeom>
            <a:avLst/>
            <a:gdLst>
              <a:gd name="txL" fmla="*/ 0 w 1417"/>
              <a:gd name="txT" fmla="*/ 0 h 722"/>
              <a:gd name="txR" fmla="*/ 1417 w 1417"/>
              <a:gd name="txB" fmla="*/ 722 h 722"/>
            </a:gdLst>
            <a:ahLst/>
            <a:cxnLst>
              <a:cxn ang="0">
                <a:pos x="0" y="2147483646"/>
              </a:cxn>
              <a:cxn ang="0">
                <a:pos x="0" y="2147483646"/>
              </a:cxn>
              <a:cxn ang="0">
                <a:pos x="2147483646" y="0"/>
              </a:cxn>
              <a:cxn ang="0">
                <a:pos x="2147483646" y="0"/>
              </a:cxn>
              <a:cxn ang="0">
                <a:pos x="0" y="2147483646"/>
              </a:cxn>
            </a:cxnLst>
            <a:rect l="txL" t="txT" r="txR" b="txB"/>
            <a:pathLst>
              <a:path w="1417" h="722">
                <a:moveTo>
                  <a:pt x="0" y="722"/>
                </a:moveTo>
                <a:cubicBezTo>
                  <a:pt x="0" y="48"/>
                  <a:pt x="0" y="48"/>
                  <a:pt x="0" y="48"/>
                </a:cubicBezTo>
                <a:cubicBezTo>
                  <a:pt x="0" y="22"/>
                  <a:pt x="22" y="0"/>
                  <a:pt x="48" y="0"/>
                </a:cubicBezTo>
                <a:cubicBezTo>
                  <a:pt x="1417" y="0"/>
                  <a:pt x="1417" y="0"/>
                  <a:pt x="1417" y="0"/>
                </a:cubicBezTo>
                <a:lnTo>
                  <a:pt x="0" y="722"/>
                </a:lnTo>
                <a:close/>
              </a:path>
            </a:pathLst>
          </a:custGeom>
          <a:solidFill>
            <a:srgbClr val="C0BFC7">
              <a:alpha val="100000"/>
            </a:srgbClr>
          </a:solidFill>
          <a:ln w="9525">
            <a:noFill/>
          </a:ln>
        </p:spPr>
        <p:txBody>
          <a:bodyPr/>
          <a:lstStyle/>
          <a:p>
            <a:endParaRPr lang="zh-CN" altLang="en-US"/>
          </a:p>
        </p:txBody>
      </p:sp>
      <p:sp>
        <p:nvSpPr>
          <p:cNvPr id="20511" name="Rectangle 33"/>
          <p:cNvSpPr/>
          <p:nvPr/>
        </p:nvSpPr>
        <p:spPr>
          <a:xfrm>
            <a:off x="1419225" y="2809875"/>
            <a:ext cx="3803650" cy="2714625"/>
          </a:xfrm>
          <a:prstGeom prst="rect">
            <a:avLst/>
          </a:prstGeom>
          <a:solidFill>
            <a:srgbClr val="EFEFEF"/>
          </a:solidFill>
          <a:ln w="9525">
            <a:noFill/>
          </a:ln>
        </p:spPr>
        <p:txBody>
          <a:bodyPr/>
          <a:lstStyle/>
          <a:p>
            <a:endParaRPr lang="en-US" altLang="zh-CN" dirty="0">
              <a:latin typeface="微软雅黑" panose="020B0503020204020204" pitchFamily="34" charset="-122"/>
              <a:ea typeface="微软雅黑" panose="020B0503020204020204" pitchFamily="34" charset="-122"/>
            </a:endParaRPr>
          </a:p>
        </p:txBody>
      </p:sp>
      <p:sp>
        <p:nvSpPr>
          <p:cNvPr id="20512" name="Freeform 34"/>
          <p:cNvSpPr/>
          <p:nvPr/>
        </p:nvSpPr>
        <p:spPr>
          <a:xfrm>
            <a:off x="1439863" y="4397375"/>
            <a:ext cx="88900" cy="69850"/>
          </a:xfrm>
          <a:custGeom>
            <a:avLst/>
            <a:gdLst>
              <a:gd name="txL" fmla="*/ 0 w 32"/>
              <a:gd name="txT" fmla="*/ 0 h 26"/>
              <a:gd name="txR" fmla="*/ 32 w 32"/>
              <a:gd name="txB" fmla="*/ 26 h 26"/>
            </a:gdLst>
            <a:ahLst/>
            <a:cxnLst>
              <a:cxn ang="0">
                <a:pos x="0" y="2147483646"/>
              </a:cxn>
              <a:cxn ang="0">
                <a:pos x="2147483646" y="2147483646"/>
              </a:cxn>
              <a:cxn ang="0">
                <a:pos x="2147483646" y="0"/>
              </a:cxn>
              <a:cxn ang="0">
                <a:pos x="2147483646" y="2147483646"/>
              </a:cxn>
              <a:cxn ang="0">
                <a:pos x="0" y="2147483646"/>
              </a:cxn>
            </a:cxnLst>
            <a:rect l="txL" t="txT" r="txR" b="txB"/>
            <a:pathLst>
              <a:path w="32" h="26">
                <a:moveTo>
                  <a:pt x="0" y="26"/>
                </a:moveTo>
                <a:cubicBezTo>
                  <a:pt x="3" y="10"/>
                  <a:pt x="3" y="10"/>
                  <a:pt x="3" y="10"/>
                </a:cubicBezTo>
                <a:cubicBezTo>
                  <a:pt x="7" y="7"/>
                  <a:pt x="12" y="3"/>
                  <a:pt x="17" y="0"/>
                </a:cubicBezTo>
                <a:cubicBezTo>
                  <a:pt x="22" y="2"/>
                  <a:pt x="27" y="4"/>
                  <a:pt x="32" y="5"/>
                </a:cubicBezTo>
                <a:cubicBezTo>
                  <a:pt x="24" y="10"/>
                  <a:pt x="14" y="17"/>
                  <a:pt x="0" y="26"/>
                </a:cubicBezTo>
                <a:close/>
              </a:path>
            </a:pathLst>
          </a:custGeom>
          <a:noFill/>
          <a:ln w="7938" cap="flat" cmpd="sng">
            <a:solidFill>
              <a:srgbClr val="010101">
                <a:alpha val="100000"/>
              </a:srgbClr>
            </a:solidFill>
            <a:prstDash val="solid"/>
            <a:miter lim="800000"/>
            <a:headEnd type="none" w="med" len="med"/>
            <a:tailEnd type="none" w="med" len="med"/>
          </a:ln>
        </p:spPr>
        <p:txBody>
          <a:bodyPr/>
          <a:lstStyle/>
          <a:p>
            <a:endParaRPr lang="zh-CN" altLang="en-US"/>
          </a:p>
        </p:txBody>
      </p:sp>
      <p:sp>
        <p:nvSpPr>
          <p:cNvPr id="20513" name="Freeform 36"/>
          <p:cNvSpPr>
            <a:spLocks noEditPoints="1"/>
          </p:cNvSpPr>
          <p:nvPr/>
        </p:nvSpPr>
        <p:spPr>
          <a:xfrm>
            <a:off x="719138" y="4953000"/>
            <a:ext cx="504825" cy="468313"/>
          </a:xfrm>
          <a:custGeom>
            <a:avLst/>
            <a:gdLst>
              <a:gd name="txL" fmla="*/ 0 w 180"/>
              <a:gd name="txT" fmla="*/ 0 h 178"/>
              <a:gd name="txR" fmla="*/ 180 w 180"/>
              <a:gd name="txB" fmla="*/ 178 h 178"/>
            </a:gdLst>
            <a:ahLst/>
            <a:cxnLst>
              <a:cxn ang="0">
                <a:pos x="0" y="2147483646"/>
              </a:cxn>
              <a:cxn ang="0">
                <a:pos x="2147483646" y="2147483646"/>
              </a:cxn>
              <a:cxn ang="0">
                <a:pos x="2147483646" y="2147483646"/>
              </a:cxn>
              <a:cxn ang="0">
                <a:pos x="0" y="2147483646"/>
              </a:cxn>
              <a:cxn ang="0">
                <a:pos x="2147483646" y="2147483646"/>
              </a:cxn>
              <a:cxn ang="0">
                <a:pos x="2147483646" y="0"/>
              </a:cxn>
              <a:cxn ang="0">
                <a:pos x="2147483646" y="2147483646"/>
              </a:cxn>
              <a:cxn ang="0">
                <a:pos x="2147483646" y="2147483646"/>
              </a:cxn>
            </a:cxnLst>
            <a:rect l="txL" t="txT" r="txR" b="txB"/>
            <a:pathLst>
              <a:path w="180" h="178">
                <a:moveTo>
                  <a:pt x="0" y="173"/>
                </a:moveTo>
                <a:cubicBezTo>
                  <a:pt x="0" y="173"/>
                  <a:pt x="1" y="175"/>
                  <a:pt x="2" y="178"/>
                </a:cubicBezTo>
                <a:cubicBezTo>
                  <a:pt x="20" y="144"/>
                  <a:pt x="40" y="126"/>
                  <a:pt x="57" y="105"/>
                </a:cubicBezTo>
                <a:cubicBezTo>
                  <a:pt x="33" y="129"/>
                  <a:pt x="12" y="152"/>
                  <a:pt x="0" y="173"/>
                </a:cubicBezTo>
                <a:close/>
                <a:moveTo>
                  <a:pt x="180" y="1"/>
                </a:moveTo>
                <a:cubicBezTo>
                  <a:pt x="180" y="0"/>
                  <a:pt x="180" y="0"/>
                  <a:pt x="180" y="0"/>
                </a:cubicBezTo>
                <a:cubicBezTo>
                  <a:pt x="162" y="14"/>
                  <a:pt x="128" y="41"/>
                  <a:pt x="93" y="72"/>
                </a:cubicBezTo>
                <a:cubicBezTo>
                  <a:pt x="116" y="53"/>
                  <a:pt x="147" y="28"/>
                  <a:pt x="180" y="1"/>
                </a:cubicBezTo>
                <a:close/>
              </a:path>
            </a:pathLst>
          </a:custGeom>
          <a:solidFill>
            <a:srgbClr val="AB826D">
              <a:alpha val="100000"/>
            </a:srgbClr>
          </a:solidFill>
          <a:ln w="9525">
            <a:noFill/>
          </a:ln>
        </p:spPr>
        <p:txBody>
          <a:bodyPr/>
          <a:lstStyle/>
          <a:p>
            <a:endParaRPr lang="zh-CN" altLang="en-US"/>
          </a:p>
        </p:txBody>
      </p:sp>
      <p:graphicFrame>
        <p:nvGraphicFramePr>
          <p:cNvPr id="20514" name="Chart 93"/>
          <p:cNvGraphicFramePr>
            <a:graphicFrameLocks/>
          </p:cNvGraphicFramePr>
          <p:nvPr/>
        </p:nvGraphicFramePr>
        <p:xfrm>
          <a:off x="1565275" y="3073400"/>
          <a:ext cx="3878263" cy="2644775"/>
        </p:xfrm>
        <a:graphic>
          <a:graphicData uri="http://schemas.openxmlformats.org/presentationml/2006/ole">
            <p:oleObj spid="_x0000_s32769" r:id="rId3" imgW="3883489" imgH="2651990" progId="">
              <p:embed/>
            </p:oleObj>
          </a:graphicData>
        </a:graphic>
      </p:graphicFrame>
      <p:sp>
        <p:nvSpPr>
          <p:cNvPr id="20515" name="Oval 6"/>
          <p:cNvSpPr/>
          <p:nvPr/>
        </p:nvSpPr>
        <p:spPr>
          <a:xfrm rot="-2086981">
            <a:off x="712788" y="4400550"/>
            <a:ext cx="1816100" cy="665163"/>
          </a:xfrm>
          <a:prstGeom prst="ellipse">
            <a:avLst/>
          </a:prstGeom>
          <a:gradFill rotWithShape="1">
            <a:gsLst>
              <a:gs pos="0">
                <a:srgbClr val="000000">
                  <a:alpha val="26999"/>
                </a:srgbClr>
              </a:gs>
              <a:gs pos="100000">
                <a:srgbClr val="000000">
                  <a:alpha val="0"/>
                </a:srgbClr>
              </a:gs>
            </a:gsLst>
            <a:path path="shape">
              <a:fillToRect l="50000" t="50000" r="50000" b="50000"/>
            </a:path>
            <a:tileRect/>
          </a:gradFill>
          <a:ln w="9525">
            <a:noFill/>
          </a:ln>
        </p:spPr>
        <p:txBody>
          <a:bodyPr wrap="none" anchor="ctr"/>
          <a:lstStyle/>
          <a:p>
            <a:endParaRPr lang="zh-CN" altLang="en-US" b="1" i="1" dirty="0">
              <a:solidFill>
                <a:srgbClr val="000000"/>
              </a:solidFill>
              <a:latin typeface="微软雅黑" panose="020B0503020204020204" pitchFamily="34" charset="-122"/>
              <a:ea typeface="微软雅黑" panose="020B0503020204020204" pitchFamily="34" charset="-122"/>
            </a:endParaRPr>
          </a:p>
        </p:txBody>
      </p:sp>
      <p:grpSp>
        <p:nvGrpSpPr>
          <p:cNvPr id="20516" name="Group 95"/>
          <p:cNvGrpSpPr/>
          <p:nvPr/>
        </p:nvGrpSpPr>
        <p:grpSpPr>
          <a:xfrm>
            <a:off x="-320675" y="4152900"/>
            <a:ext cx="2162175" cy="1973263"/>
            <a:chOff x="1354434" y="3405153"/>
            <a:chExt cx="2562798" cy="2495320"/>
          </a:xfrm>
        </p:grpSpPr>
        <p:grpSp>
          <p:nvGrpSpPr>
            <p:cNvPr id="20553" name="Group 134"/>
            <p:cNvGrpSpPr/>
            <p:nvPr/>
          </p:nvGrpSpPr>
          <p:grpSpPr>
            <a:xfrm>
              <a:off x="1354434" y="3405153"/>
              <a:ext cx="2562798" cy="2495320"/>
              <a:chOff x="1354434" y="3405153"/>
              <a:chExt cx="2562798" cy="2495320"/>
            </a:xfrm>
          </p:grpSpPr>
          <p:sp>
            <p:nvSpPr>
              <p:cNvPr id="20555" name="Freeform 35"/>
              <p:cNvSpPr/>
              <p:nvPr/>
            </p:nvSpPr>
            <p:spPr>
              <a:xfrm>
                <a:off x="1354434" y="3499343"/>
                <a:ext cx="2433463" cy="2401130"/>
              </a:xfrm>
              <a:custGeom>
                <a:avLst/>
                <a:gdLst>
                  <a:gd name="txL" fmla="*/ 0 w 732"/>
                  <a:gd name="txT" fmla="*/ 0 h 722"/>
                  <a:gd name="txR" fmla="*/ 732 w 732"/>
                  <a:gd name="txB" fmla="*/ 722 h 722"/>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732" h="722">
                    <a:moveTo>
                      <a:pt x="181" y="719"/>
                    </a:moveTo>
                    <a:cubicBezTo>
                      <a:pt x="187" y="713"/>
                      <a:pt x="193" y="707"/>
                      <a:pt x="199" y="701"/>
                    </a:cubicBezTo>
                    <a:cubicBezTo>
                      <a:pt x="223" y="666"/>
                      <a:pt x="261" y="636"/>
                      <a:pt x="294" y="603"/>
                    </a:cubicBezTo>
                    <a:cubicBezTo>
                      <a:pt x="301" y="594"/>
                      <a:pt x="309" y="586"/>
                      <a:pt x="316" y="577"/>
                    </a:cubicBezTo>
                    <a:cubicBezTo>
                      <a:pt x="322" y="570"/>
                      <a:pt x="327" y="562"/>
                      <a:pt x="332" y="555"/>
                    </a:cubicBezTo>
                    <a:cubicBezTo>
                      <a:pt x="338" y="545"/>
                      <a:pt x="343" y="533"/>
                      <a:pt x="348" y="521"/>
                    </a:cubicBezTo>
                    <a:cubicBezTo>
                      <a:pt x="348" y="520"/>
                      <a:pt x="348" y="518"/>
                      <a:pt x="349" y="517"/>
                    </a:cubicBezTo>
                    <a:cubicBezTo>
                      <a:pt x="354" y="500"/>
                      <a:pt x="359" y="486"/>
                      <a:pt x="364" y="473"/>
                    </a:cubicBezTo>
                    <a:cubicBezTo>
                      <a:pt x="369" y="459"/>
                      <a:pt x="371" y="449"/>
                      <a:pt x="371" y="449"/>
                    </a:cubicBezTo>
                    <a:cubicBezTo>
                      <a:pt x="371" y="449"/>
                      <a:pt x="372" y="451"/>
                      <a:pt x="373" y="454"/>
                    </a:cubicBezTo>
                    <a:cubicBezTo>
                      <a:pt x="392" y="420"/>
                      <a:pt x="411" y="402"/>
                      <a:pt x="429" y="381"/>
                    </a:cubicBezTo>
                    <a:cubicBezTo>
                      <a:pt x="442" y="364"/>
                      <a:pt x="495" y="323"/>
                      <a:pt x="551" y="277"/>
                    </a:cubicBezTo>
                    <a:cubicBezTo>
                      <a:pt x="551" y="276"/>
                      <a:pt x="551" y="276"/>
                      <a:pt x="551" y="276"/>
                    </a:cubicBezTo>
                    <a:cubicBezTo>
                      <a:pt x="551" y="276"/>
                      <a:pt x="601" y="237"/>
                      <a:pt x="642" y="199"/>
                    </a:cubicBezTo>
                    <a:cubicBezTo>
                      <a:pt x="683" y="160"/>
                      <a:pt x="697" y="135"/>
                      <a:pt x="697" y="135"/>
                    </a:cubicBezTo>
                    <a:cubicBezTo>
                      <a:pt x="697" y="135"/>
                      <a:pt x="700" y="135"/>
                      <a:pt x="704" y="134"/>
                    </a:cubicBezTo>
                    <a:cubicBezTo>
                      <a:pt x="728" y="100"/>
                      <a:pt x="732" y="76"/>
                      <a:pt x="729" y="58"/>
                    </a:cubicBezTo>
                    <a:cubicBezTo>
                      <a:pt x="714" y="43"/>
                      <a:pt x="694" y="29"/>
                      <a:pt x="680" y="15"/>
                    </a:cubicBezTo>
                    <a:cubicBezTo>
                      <a:pt x="570" y="0"/>
                      <a:pt x="391" y="166"/>
                      <a:pt x="322" y="240"/>
                    </a:cubicBezTo>
                    <a:cubicBezTo>
                      <a:pt x="0" y="402"/>
                      <a:pt x="128" y="722"/>
                      <a:pt x="181" y="719"/>
                    </a:cubicBezTo>
                    <a:close/>
                  </a:path>
                </a:pathLst>
              </a:custGeom>
              <a:solidFill>
                <a:srgbClr val="BC9079">
                  <a:alpha val="100000"/>
                </a:srgbClr>
              </a:solidFill>
              <a:ln w="9525">
                <a:noFill/>
              </a:ln>
            </p:spPr>
            <p:txBody>
              <a:bodyPr/>
              <a:lstStyle/>
              <a:p>
                <a:endParaRPr lang="zh-CN" altLang="en-US"/>
              </a:p>
            </p:txBody>
          </p:sp>
          <p:sp>
            <p:nvSpPr>
              <p:cNvPr id="20556" name="Freeform 37"/>
              <p:cNvSpPr>
                <a:spLocks noEditPoints="1"/>
              </p:cNvSpPr>
              <p:nvPr/>
            </p:nvSpPr>
            <p:spPr>
              <a:xfrm>
                <a:off x="2122008" y="3545735"/>
                <a:ext cx="1426901" cy="951736"/>
              </a:xfrm>
              <a:custGeom>
                <a:avLst/>
                <a:gdLst>
                  <a:gd name="txL" fmla="*/ 0 w 429"/>
                  <a:gd name="txT" fmla="*/ 0 h 286"/>
                  <a:gd name="txR" fmla="*/ 429 w 429"/>
                  <a:gd name="txB" fmla="*/ 286 h 286"/>
                </a:gdLst>
                <a:ahLst/>
                <a:cxnLst>
                  <a:cxn ang="0">
                    <a:pos x="0" y="2147483646"/>
                  </a:cxn>
                  <a:cxn ang="0">
                    <a:pos x="2147483646" y="2147483646"/>
                  </a:cxn>
                  <a:cxn ang="0">
                    <a:pos x="2147483646" y="2147483646"/>
                  </a:cxn>
                  <a:cxn ang="0">
                    <a:pos x="0" y="2147483646"/>
                  </a:cxn>
                  <a:cxn ang="0">
                    <a:pos x="2147483646" y="0"/>
                  </a:cxn>
                  <a:cxn ang="0">
                    <a:pos x="2147483646" y="2147483646"/>
                  </a:cxn>
                  <a:cxn ang="0">
                    <a:pos x="2147483646" y="2147483646"/>
                  </a:cxn>
                  <a:cxn ang="0">
                    <a:pos x="2147483646" y="2147483646"/>
                  </a:cxn>
                  <a:cxn ang="0">
                    <a:pos x="2147483646" y="0"/>
                  </a:cxn>
                </a:cxnLst>
                <a:rect l="txL" t="txT" r="txR" b="txB"/>
                <a:pathLst>
                  <a:path w="429" h="286">
                    <a:moveTo>
                      <a:pt x="0" y="286"/>
                    </a:moveTo>
                    <a:cubicBezTo>
                      <a:pt x="0" y="286"/>
                      <a:pt x="0" y="285"/>
                      <a:pt x="1" y="284"/>
                    </a:cubicBezTo>
                    <a:cubicBezTo>
                      <a:pt x="22" y="267"/>
                      <a:pt x="46" y="250"/>
                      <a:pt x="74" y="235"/>
                    </a:cubicBezTo>
                    <a:cubicBezTo>
                      <a:pt x="48" y="251"/>
                      <a:pt x="25" y="264"/>
                      <a:pt x="0" y="286"/>
                    </a:cubicBezTo>
                    <a:close/>
                    <a:moveTo>
                      <a:pt x="429" y="0"/>
                    </a:moveTo>
                    <a:cubicBezTo>
                      <a:pt x="394" y="13"/>
                      <a:pt x="352" y="24"/>
                      <a:pt x="241" y="107"/>
                    </a:cubicBezTo>
                    <a:cubicBezTo>
                      <a:pt x="191" y="145"/>
                      <a:pt x="155" y="182"/>
                      <a:pt x="124" y="203"/>
                    </a:cubicBezTo>
                    <a:cubicBezTo>
                      <a:pt x="113" y="211"/>
                      <a:pt x="103" y="217"/>
                      <a:pt x="94" y="223"/>
                    </a:cubicBezTo>
                    <a:cubicBezTo>
                      <a:pt x="166" y="151"/>
                      <a:pt x="323" y="2"/>
                      <a:pt x="429" y="0"/>
                    </a:cubicBezTo>
                    <a:close/>
                  </a:path>
                </a:pathLst>
              </a:custGeom>
              <a:solidFill>
                <a:srgbClr val="8C6A59">
                  <a:alpha val="100000"/>
                </a:srgbClr>
              </a:solidFill>
              <a:ln w="9525">
                <a:noFill/>
              </a:ln>
            </p:spPr>
            <p:txBody>
              <a:bodyPr/>
              <a:lstStyle/>
              <a:p>
                <a:endParaRPr lang="zh-CN" altLang="en-US"/>
              </a:p>
            </p:txBody>
          </p:sp>
          <p:sp>
            <p:nvSpPr>
              <p:cNvPr id="20557" name="Freeform 38"/>
              <p:cNvSpPr/>
              <p:nvPr/>
            </p:nvSpPr>
            <p:spPr>
              <a:xfrm>
                <a:off x="1587799" y="4110872"/>
                <a:ext cx="1485945" cy="1694006"/>
              </a:xfrm>
              <a:custGeom>
                <a:avLst/>
                <a:gdLst>
                  <a:gd name="txL" fmla="*/ 0 w 447"/>
                  <a:gd name="txT" fmla="*/ 0 h 509"/>
                  <a:gd name="txR" fmla="*/ 447 w 447"/>
                  <a:gd name="txB" fmla="*/ 509 h 509"/>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447" h="509">
                    <a:moveTo>
                      <a:pt x="79" y="509"/>
                    </a:moveTo>
                    <a:cubicBezTo>
                      <a:pt x="118" y="462"/>
                      <a:pt x="155" y="413"/>
                      <a:pt x="181" y="362"/>
                    </a:cubicBezTo>
                    <a:cubicBezTo>
                      <a:pt x="247" y="233"/>
                      <a:pt x="285" y="175"/>
                      <a:pt x="366" y="125"/>
                    </a:cubicBezTo>
                    <a:cubicBezTo>
                      <a:pt x="447" y="74"/>
                      <a:pt x="434" y="69"/>
                      <a:pt x="414" y="46"/>
                    </a:cubicBezTo>
                    <a:cubicBezTo>
                      <a:pt x="394" y="23"/>
                      <a:pt x="366" y="0"/>
                      <a:pt x="310" y="51"/>
                    </a:cubicBezTo>
                    <a:cubicBezTo>
                      <a:pt x="256" y="100"/>
                      <a:pt x="178" y="145"/>
                      <a:pt x="148" y="126"/>
                    </a:cubicBezTo>
                    <a:cubicBezTo>
                      <a:pt x="0" y="261"/>
                      <a:pt x="35" y="442"/>
                      <a:pt x="79" y="509"/>
                    </a:cubicBezTo>
                    <a:close/>
                  </a:path>
                </a:pathLst>
              </a:custGeom>
              <a:solidFill>
                <a:srgbClr val="C89E88">
                  <a:alpha val="100000"/>
                </a:srgbClr>
              </a:solidFill>
              <a:ln w="9525">
                <a:noFill/>
              </a:ln>
            </p:spPr>
            <p:txBody>
              <a:bodyPr/>
              <a:lstStyle/>
              <a:p>
                <a:endParaRPr lang="zh-CN" altLang="en-US"/>
              </a:p>
            </p:txBody>
          </p:sp>
          <p:sp>
            <p:nvSpPr>
              <p:cNvPr id="20558" name="Freeform 39"/>
              <p:cNvSpPr/>
              <p:nvPr/>
            </p:nvSpPr>
            <p:spPr>
              <a:xfrm>
                <a:off x="2754624" y="3405153"/>
                <a:ext cx="1162608" cy="819590"/>
              </a:xfrm>
              <a:custGeom>
                <a:avLst/>
                <a:gdLst>
                  <a:gd name="txL" fmla="*/ 0 w 350"/>
                  <a:gd name="txT" fmla="*/ 0 h 246"/>
                  <a:gd name="txR" fmla="*/ 350 w 350"/>
                  <a:gd name="txB" fmla="*/ 246 h 246"/>
                </a:gdLst>
                <a:ahLst/>
                <a:cxnLst>
                  <a:cxn ang="0">
                    <a:pos x="0" y="2147483646"/>
                  </a:cxn>
                  <a:cxn ang="0">
                    <a:pos x="2147483646" y="2147483646"/>
                  </a:cxn>
                  <a:cxn ang="0">
                    <a:pos x="2147483646" y="2147483646"/>
                  </a:cxn>
                  <a:cxn ang="0">
                    <a:pos x="2147483646" y="2147483646"/>
                  </a:cxn>
                  <a:cxn ang="0">
                    <a:pos x="0" y="2147483646"/>
                  </a:cxn>
                </a:cxnLst>
                <a:rect l="txL" t="txT" r="txR" b="txB"/>
                <a:pathLst>
                  <a:path w="350" h="246">
                    <a:moveTo>
                      <a:pt x="0" y="190"/>
                    </a:moveTo>
                    <a:cubicBezTo>
                      <a:pt x="87" y="116"/>
                      <a:pt x="232" y="0"/>
                      <a:pt x="291" y="57"/>
                    </a:cubicBezTo>
                    <a:cubicBezTo>
                      <a:pt x="350" y="115"/>
                      <a:pt x="260" y="188"/>
                      <a:pt x="199" y="246"/>
                    </a:cubicBezTo>
                    <a:cubicBezTo>
                      <a:pt x="192" y="239"/>
                      <a:pt x="183" y="231"/>
                      <a:pt x="175" y="227"/>
                    </a:cubicBezTo>
                    <a:cubicBezTo>
                      <a:pt x="126" y="200"/>
                      <a:pt x="67" y="169"/>
                      <a:pt x="0" y="190"/>
                    </a:cubicBezTo>
                    <a:close/>
                  </a:path>
                </a:pathLst>
              </a:custGeom>
              <a:solidFill>
                <a:srgbClr val="BC9079">
                  <a:alpha val="100000"/>
                </a:srgbClr>
              </a:solidFill>
              <a:ln w="9525">
                <a:noFill/>
              </a:ln>
            </p:spPr>
            <p:txBody>
              <a:bodyPr/>
              <a:lstStyle/>
              <a:p>
                <a:endParaRPr lang="zh-CN" altLang="en-US"/>
              </a:p>
            </p:txBody>
          </p:sp>
          <p:sp>
            <p:nvSpPr>
              <p:cNvPr id="20559" name="Freeform 40"/>
              <p:cNvSpPr/>
              <p:nvPr/>
            </p:nvSpPr>
            <p:spPr>
              <a:xfrm>
                <a:off x="3278992" y="3509183"/>
                <a:ext cx="542644" cy="518745"/>
              </a:xfrm>
              <a:custGeom>
                <a:avLst/>
                <a:gdLst>
                  <a:gd name="txL" fmla="*/ 0 w 163"/>
                  <a:gd name="txT" fmla="*/ 0 h 156"/>
                  <a:gd name="txR" fmla="*/ 163 w 163"/>
                  <a:gd name="txB" fmla="*/ 156 h 156"/>
                </a:gdLst>
                <a:ahLst/>
                <a:cxnLst>
                  <a:cxn ang="0">
                    <a:pos x="2147483646" y="2147483646"/>
                  </a:cxn>
                  <a:cxn ang="0">
                    <a:pos x="2147483646" y="2147483646"/>
                  </a:cxn>
                  <a:cxn ang="0">
                    <a:pos x="2147483646" y="2147483646"/>
                  </a:cxn>
                  <a:cxn ang="0">
                    <a:pos x="2147483646" y="2147483646"/>
                  </a:cxn>
                  <a:cxn ang="0">
                    <a:pos x="2147483646" y="2147483646"/>
                  </a:cxn>
                </a:cxnLst>
                <a:rect l="txL" t="txT" r="txR" b="txB"/>
                <a:pathLst>
                  <a:path w="163" h="156">
                    <a:moveTo>
                      <a:pt x="39" y="126"/>
                    </a:moveTo>
                    <a:cubicBezTo>
                      <a:pt x="21" y="101"/>
                      <a:pt x="0" y="75"/>
                      <a:pt x="18" y="59"/>
                    </a:cubicBezTo>
                    <a:cubicBezTo>
                      <a:pt x="35" y="42"/>
                      <a:pt x="91" y="0"/>
                      <a:pt x="127" y="35"/>
                    </a:cubicBezTo>
                    <a:cubicBezTo>
                      <a:pt x="163" y="70"/>
                      <a:pt x="128" y="112"/>
                      <a:pt x="97" y="134"/>
                    </a:cubicBezTo>
                    <a:cubicBezTo>
                      <a:pt x="65" y="156"/>
                      <a:pt x="59" y="150"/>
                      <a:pt x="39" y="126"/>
                    </a:cubicBezTo>
                    <a:close/>
                  </a:path>
                </a:pathLst>
              </a:custGeom>
              <a:solidFill>
                <a:srgbClr val="DBBCAD">
                  <a:alpha val="100000"/>
                </a:srgbClr>
              </a:solidFill>
              <a:ln w="9525">
                <a:noFill/>
              </a:ln>
            </p:spPr>
            <p:txBody>
              <a:bodyPr/>
              <a:lstStyle/>
              <a:p>
                <a:endParaRPr lang="zh-CN" altLang="en-US"/>
              </a:p>
            </p:txBody>
          </p:sp>
        </p:grpSp>
        <p:sp>
          <p:nvSpPr>
            <p:cNvPr id="20554" name="Freeform 41"/>
            <p:cNvSpPr>
              <a:spLocks noEditPoints="1"/>
            </p:cNvSpPr>
            <p:nvPr/>
          </p:nvSpPr>
          <p:spPr>
            <a:xfrm>
              <a:off x="2933162" y="3940768"/>
              <a:ext cx="340207" cy="396440"/>
            </a:xfrm>
            <a:custGeom>
              <a:avLst/>
              <a:gdLst>
                <a:gd name="txL" fmla="*/ 0 w 102"/>
                <a:gd name="txT" fmla="*/ 0 h 119"/>
                <a:gd name="txR" fmla="*/ 102 w 102"/>
                <a:gd name="txB" fmla="*/ 119 h 119"/>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0" y="2147483646"/>
                </a:cxn>
                <a:cxn ang="0">
                  <a:pos x="2147483646" y="2147483646"/>
                </a:cxn>
                <a:cxn ang="0">
                  <a:pos x="2147483646" y="2147483646"/>
                </a:cxn>
                <a:cxn ang="0">
                  <a:pos x="2147483646" y="0"/>
                </a:cxn>
                <a:cxn ang="0">
                  <a:pos x="2147483646" y="2147483646"/>
                </a:cxn>
              </a:cxnLst>
              <a:rect l="txL" t="txT" r="txR" b="txB"/>
              <a:pathLst>
                <a:path w="102" h="119">
                  <a:moveTo>
                    <a:pt x="46" y="108"/>
                  </a:moveTo>
                  <a:cubicBezTo>
                    <a:pt x="51" y="113"/>
                    <a:pt x="56" y="116"/>
                    <a:pt x="61" y="119"/>
                  </a:cubicBezTo>
                  <a:cubicBezTo>
                    <a:pt x="57" y="114"/>
                    <a:pt x="52" y="108"/>
                    <a:pt x="46" y="101"/>
                  </a:cubicBezTo>
                  <a:cubicBezTo>
                    <a:pt x="46" y="108"/>
                    <a:pt x="46" y="108"/>
                    <a:pt x="46" y="108"/>
                  </a:cubicBezTo>
                  <a:close/>
                  <a:moveTo>
                    <a:pt x="46" y="14"/>
                  </a:moveTo>
                  <a:cubicBezTo>
                    <a:pt x="46" y="8"/>
                    <a:pt x="46" y="8"/>
                    <a:pt x="46" y="8"/>
                  </a:cubicBezTo>
                  <a:cubicBezTo>
                    <a:pt x="70" y="26"/>
                    <a:pt x="93" y="57"/>
                    <a:pt x="102" y="87"/>
                  </a:cubicBezTo>
                  <a:cubicBezTo>
                    <a:pt x="85" y="62"/>
                    <a:pt x="63" y="33"/>
                    <a:pt x="46" y="14"/>
                  </a:cubicBezTo>
                  <a:close/>
                  <a:moveTo>
                    <a:pt x="0" y="37"/>
                  </a:moveTo>
                  <a:cubicBezTo>
                    <a:pt x="6" y="63"/>
                    <a:pt x="27" y="91"/>
                    <a:pt x="46" y="108"/>
                  </a:cubicBezTo>
                  <a:cubicBezTo>
                    <a:pt x="46" y="101"/>
                    <a:pt x="46" y="101"/>
                    <a:pt x="46" y="101"/>
                  </a:cubicBezTo>
                  <a:cubicBezTo>
                    <a:pt x="31" y="82"/>
                    <a:pt x="12" y="57"/>
                    <a:pt x="0" y="37"/>
                  </a:cubicBezTo>
                  <a:close/>
                  <a:moveTo>
                    <a:pt x="46" y="8"/>
                  </a:moveTo>
                  <a:cubicBezTo>
                    <a:pt x="46" y="14"/>
                    <a:pt x="46" y="14"/>
                    <a:pt x="46" y="14"/>
                  </a:cubicBezTo>
                  <a:cubicBezTo>
                    <a:pt x="41" y="8"/>
                    <a:pt x="36" y="3"/>
                    <a:pt x="32" y="0"/>
                  </a:cubicBezTo>
                  <a:cubicBezTo>
                    <a:pt x="37" y="2"/>
                    <a:pt x="42" y="5"/>
                    <a:pt x="46" y="8"/>
                  </a:cubicBezTo>
                  <a:close/>
                </a:path>
              </a:pathLst>
            </a:custGeom>
            <a:solidFill>
              <a:srgbClr val="8C6A59">
                <a:alpha val="100000"/>
              </a:srgbClr>
            </a:solidFill>
            <a:ln w="9525">
              <a:noFill/>
            </a:ln>
          </p:spPr>
          <p:txBody>
            <a:bodyPr/>
            <a:lstStyle/>
            <a:p>
              <a:endParaRPr lang="zh-CN" altLang="en-US"/>
            </a:p>
          </p:txBody>
        </p:sp>
      </p:grpSp>
      <p:sp>
        <p:nvSpPr>
          <p:cNvPr id="20517" name="Oval 6"/>
          <p:cNvSpPr/>
          <p:nvPr/>
        </p:nvSpPr>
        <p:spPr>
          <a:xfrm rot="4030739">
            <a:off x="3602038" y="3941763"/>
            <a:ext cx="1701800" cy="709612"/>
          </a:xfrm>
          <a:prstGeom prst="ellipse">
            <a:avLst/>
          </a:prstGeom>
          <a:gradFill rotWithShape="1">
            <a:gsLst>
              <a:gs pos="0">
                <a:srgbClr val="000000">
                  <a:alpha val="26999"/>
                </a:srgbClr>
              </a:gs>
              <a:gs pos="100000">
                <a:srgbClr val="000000">
                  <a:alpha val="0"/>
                </a:srgbClr>
              </a:gs>
            </a:gsLst>
            <a:path path="shape">
              <a:fillToRect l="50000" t="50000" r="50000" b="50000"/>
            </a:path>
            <a:tileRect/>
          </a:gradFill>
          <a:ln w="9525">
            <a:noFill/>
          </a:ln>
        </p:spPr>
        <p:txBody>
          <a:bodyPr wrap="none" anchor="ctr"/>
          <a:lstStyle/>
          <a:p>
            <a:endParaRPr lang="zh-CN" altLang="en-US" b="1" i="1" dirty="0">
              <a:solidFill>
                <a:srgbClr val="000000"/>
              </a:solidFill>
              <a:latin typeface="微软雅黑" panose="020B0503020204020204" pitchFamily="34" charset="-122"/>
              <a:ea typeface="微软雅黑" panose="020B0503020204020204" pitchFamily="34" charset="-122"/>
            </a:endParaRPr>
          </a:p>
        </p:txBody>
      </p:sp>
      <p:grpSp>
        <p:nvGrpSpPr>
          <p:cNvPr id="20518" name="Group 97"/>
          <p:cNvGrpSpPr/>
          <p:nvPr/>
        </p:nvGrpSpPr>
        <p:grpSpPr>
          <a:xfrm>
            <a:off x="3351213" y="4518025"/>
            <a:ext cx="3373437" cy="3448050"/>
            <a:chOff x="9531350" y="3881438"/>
            <a:chExt cx="2660650" cy="2976562"/>
          </a:xfrm>
        </p:grpSpPr>
        <p:sp>
          <p:nvSpPr>
            <p:cNvPr id="20526" name="Freeform 96"/>
            <p:cNvSpPr/>
            <p:nvPr/>
          </p:nvSpPr>
          <p:spPr>
            <a:xfrm>
              <a:off x="9531350" y="3881438"/>
              <a:ext cx="2411413" cy="2974975"/>
            </a:xfrm>
            <a:custGeom>
              <a:avLst/>
              <a:gdLst>
                <a:gd name="txL" fmla="*/ 0 w 1068"/>
                <a:gd name="txT" fmla="*/ 0 h 1318"/>
                <a:gd name="txR" fmla="*/ 1068 w 1068"/>
                <a:gd name="txB" fmla="*/ 1318 h 1318"/>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1068" h="1318">
                  <a:moveTo>
                    <a:pt x="1068" y="1174"/>
                  </a:moveTo>
                  <a:cubicBezTo>
                    <a:pt x="1054" y="1151"/>
                    <a:pt x="1043" y="1133"/>
                    <a:pt x="1039" y="1123"/>
                  </a:cubicBezTo>
                  <a:cubicBezTo>
                    <a:pt x="1022" y="1081"/>
                    <a:pt x="977" y="1011"/>
                    <a:pt x="936" y="942"/>
                  </a:cubicBezTo>
                  <a:cubicBezTo>
                    <a:pt x="895" y="873"/>
                    <a:pt x="868" y="703"/>
                    <a:pt x="850" y="609"/>
                  </a:cubicBezTo>
                  <a:cubicBezTo>
                    <a:pt x="832" y="516"/>
                    <a:pt x="797" y="441"/>
                    <a:pt x="753" y="395"/>
                  </a:cubicBezTo>
                  <a:cubicBezTo>
                    <a:pt x="710" y="349"/>
                    <a:pt x="662" y="278"/>
                    <a:pt x="620" y="301"/>
                  </a:cubicBezTo>
                  <a:cubicBezTo>
                    <a:pt x="578" y="324"/>
                    <a:pt x="578" y="342"/>
                    <a:pt x="578" y="342"/>
                  </a:cubicBezTo>
                  <a:cubicBezTo>
                    <a:pt x="578" y="342"/>
                    <a:pt x="516" y="261"/>
                    <a:pt x="466" y="276"/>
                  </a:cubicBezTo>
                  <a:cubicBezTo>
                    <a:pt x="417" y="291"/>
                    <a:pt x="414" y="326"/>
                    <a:pt x="414" y="326"/>
                  </a:cubicBezTo>
                  <a:cubicBezTo>
                    <a:pt x="414" y="326"/>
                    <a:pt x="381" y="260"/>
                    <a:pt x="328" y="274"/>
                  </a:cubicBezTo>
                  <a:cubicBezTo>
                    <a:pt x="275" y="288"/>
                    <a:pt x="273" y="313"/>
                    <a:pt x="273" y="313"/>
                  </a:cubicBezTo>
                  <a:cubicBezTo>
                    <a:pt x="273" y="313"/>
                    <a:pt x="184" y="167"/>
                    <a:pt x="150" y="101"/>
                  </a:cubicBezTo>
                  <a:cubicBezTo>
                    <a:pt x="117" y="34"/>
                    <a:pt x="95" y="0"/>
                    <a:pt x="64" y="11"/>
                  </a:cubicBezTo>
                  <a:cubicBezTo>
                    <a:pt x="34" y="22"/>
                    <a:pt x="0" y="59"/>
                    <a:pt x="44" y="144"/>
                  </a:cubicBezTo>
                  <a:cubicBezTo>
                    <a:pt x="87" y="229"/>
                    <a:pt x="137" y="369"/>
                    <a:pt x="168" y="431"/>
                  </a:cubicBezTo>
                  <a:cubicBezTo>
                    <a:pt x="199" y="493"/>
                    <a:pt x="262" y="623"/>
                    <a:pt x="280" y="701"/>
                  </a:cubicBezTo>
                  <a:cubicBezTo>
                    <a:pt x="299" y="779"/>
                    <a:pt x="305" y="779"/>
                    <a:pt x="281" y="768"/>
                  </a:cubicBezTo>
                  <a:cubicBezTo>
                    <a:pt x="256" y="757"/>
                    <a:pt x="256" y="703"/>
                    <a:pt x="236" y="683"/>
                  </a:cubicBezTo>
                  <a:cubicBezTo>
                    <a:pt x="216" y="664"/>
                    <a:pt x="213" y="607"/>
                    <a:pt x="221" y="582"/>
                  </a:cubicBezTo>
                  <a:cubicBezTo>
                    <a:pt x="228" y="557"/>
                    <a:pt x="186" y="485"/>
                    <a:pt x="158" y="479"/>
                  </a:cubicBezTo>
                  <a:cubicBezTo>
                    <a:pt x="131" y="473"/>
                    <a:pt x="124" y="495"/>
                    <a:pt x="123" y="560"/>
                  </a:cubicBezTo>
                  <a:cubicBezTo>
                    <a:pt x="122" y="624"/>
                    <a:pt x="63" y="660"/>
                    <a:pt x="89" y="712"/>
                  </a:cubicBezTo>
                  <a:cubicBezTo>
                    <a:pt x="115" y="765"/>
                    <a:pt x="159" y="850"/>
                    <a:pt x="173" y="882"/>
                  </a:cubicBezTo>
                  <a:cubicBezTo>
                    <a:pt x="187" y="913"/>
                    <a:pt x="263" y="978"/>
                    <a:pt x="338" y="1010"/>
                  </a:cubicBezTo>
                  <a:cubicBezTo>
                    <a:pt x="413" y="1042"/>
                    <a:pt x="550" y="1103"/>
                    <a:pt x="601" y="1172"/>
                  </a:cubicBezTo>
                  <a:cubicBezTo>
                    <a:pt x="618" y="1197"/>
                    <a:pt x="654" y="1253"/>
                    <a:pt x="694" y="1318"/>
                  </a:cubicBezTo>
                  <a:cubicBezTo>
                    <a:pt x="854" y="1318"/>
                    <a:pt x="854" y="1318"/>
                    <a:pt x="854" y="1318"/>
                  </a:cubicBezTo>
                  <a:lnTo>
                    <a:pt x="1068" y="1174"/>
                  </a:lnTo>
                  <a:close/>
                </a:path>
              </a:pathLst>
            </a:custGeom>
            <a:solidFill>
              <a:srgbClr val="BC9079">
                <a:alpha val="100000"/>
              </a:srgbClr>
            </a:solidFill>
            <a:ln w="9525">
              <a:noFill/>
            </a:ln>
          </p:spPr>
          <p:txBody>
            <a:bodyPr/>
            <a:lstStyle/>
            <a:p>
              <a:endParaRPr lang="zh-CN" altLang="en-US"/>
            </a:p>
          </p:txBody>
        </p:sp>
        <p:sp>
          <p:nvSpPr>
            <p:cNvPr id="20527" name="Freeform 97"/>
            <p:cNvSpPr/>
            <p:nvPr/>
          </p:nvSpPr>
          <p:spPr>
            <a:xfrm>
              <a:off x="10148887" y="4587874"/>
              <a:ext cx="296863" cy="442913"/>
            </a:xfrm>
            <a:custGeom>
              <a:avLst/>
              <a:gdLst>
                <a:gd name="txL" fmla="*/ 0 w 132"/>
                <a:gd name="txT" fmla="*/ 0 h 196"/>
                <a:gd name="txR" fmla="*/ 132 w 132"/>
                <a:gd name="txB" fmla="*/ 196 h 196"/>
              </a:gdLst>
              <a:ahLst/>
              <a:cxnLst>
                <a:cxn ang="0">
                  <a:pos x="0" y="0"/>
                </a:cxn>
                <a:cxn ang="0">
                  <a:pos x="2147483646" y="2147483646"/>
                </a:cxn>
                <a:cxn ang="0">
                  <a:pos x="2147483646" y="2147483646"/>
                </a:cxn>
                <a:cxn ang="0">
                  <a:pos x="0" y="0"/>
                </a:cxn>
              </a:cxnLst>
              <a:rect l="txL" t="txT" r="txR" b="txB"/>
              <a:pathLst>
                <a:path w="132" h="196">
                  <a:moveTo>
                    <a:pt x="0" y="0"/>
                  </a:moveTo>
                  <a:cubicBezTo>
                    <a:pt x="14" y="22"/>
                    <a:pt x="67" y="129"/>
                    <a:pt x="83" y="161"/>
                  </a:cubicBezTo>
                  <a:cubicBezTo>
                    <a:pt x="100" y="193"/>
                    <a:pt x="132" y="196"/>
                    <a:pt x="110" y="177"/>
                  </a:cubicBezTo>
                  <a:cubicBezTo>
                    <a:pt x="88" y="159"/>
                    <a:pt x="45" y="63"/>
                    <a:pt x="0" y="0"/>
                  </a:cubicBezTo>
                  <a:close/>
                </a:path>
              </a:pathLst>
            </a:custGeom>
            <a:solidFill>
              <a:srgbClr val="8C6A59">
                <a:alpha val="100000"/>
              </a:srgbClr>
            </a:solidFill>
            <a:ln w="9525">
              <a:noFill/>
            </a:ln>
          </p:spPr>
          <p:txBody>
            <a:bodyPr/>
            <a:lstStyle/>
            <a:p>
              <a:endParaRPr lang="zh-CN" altLang="en-US"/>
            </a:p>
          </p:txBody>
        </p:sp>
        <p:sp>
          <p:nvSpPr>
            <p:cNvPr id="20528" name="Freeform 98"/>
            <p:cNvSpPr/>
            <p:nvPr/>
          </p:nvSpPr>
          <p:spPr>
            <a:xfrm>
              <a:off x="10466387" y="4616449"/>
              <a:ext cx="293688" cy="342900"/>
            </a:xfrm>
            <a:custGeom>
              <a:avLst/>
              <a:gdLst>
                <a:gd name="txL" fmla="*/ 0 w 130"/>
                <a:gd name="txT" fmla="*/ 0 h 152"/>
                <a:gd name="txR" fmla="*/ 130 w 130"/>
                <a:gd name="txB" fmla="*/ 152 h 152"/>
              </a:gdLst>
              <a:ahLst/>
              <a:cxnLst>
                <a:cxn ang="0">
                  <a:pos x="0" y="0"/>
                </a:cxn>
                <a:cxn ang="0">
                  <a:pos x="2147483646" y="2147483646"/>
                </a:cxn>
                <a:cxn ang="0">
                  <a:pos x="2147483646" y="2147483646"/>
                </a:cxn>
                <a:cxn ang="0">
                  <a:pos x="0" y="0"/>
                </a:cxn>
              </a:cxnLst>
              <a:rect l="txL" t="txT" r="txR" b="txB"/>
              <a:pathLst>
                <a:path w="130" h="152">
                  <a:moveTo>
                    <a:pt x="0" y="0"/>
                  </a:moveTo>
                  <a:cubicBezTo>
                    <a:pt x="16" y="31"/>
                    <a:pt x="62" y="116"/>
                    <a:pt x="96" y="134"/>
                  </a:cubicBezTo>
                  <a:cubicBezTo>
                    <a:pt x="130" y="152"/>
                    <a:pt x="113" y="129"/>
                    <a:pt x="82" y="98"/>
                  </a:cubicBezTo>
                  <a:cubicBezTo>
                    <a:pt x="50" y="66"/>
                    <a:pt x="38" y="47"/>
                    <a:pt x="0" y="0"/>
                  </a:cubicBezTo>
                  <a:close/>
                </a:path>
              </a:pathLst>
            </a:custGeom>
            <a:solidFill>
              <a:srgbClr val="8C6A59">
                <a:alpha val="100000"/>
              </a:srgbClr>
            </a:solidFill>
            <a:ln w="9525">
              <a:noFill/>
            </a:ln>
          </p:spPr>
          <p:txBody>
            <a:bodyPr/>
            <a:lstStyle/>
            <a:p>
              <a:endParaRPr lang="zh-CN" altLang="en-US"/>
            </a:p>
          </p:txBody>
        </p:sp>
        <p:sp>
          <p:nvSpPr>
            <p:cNvPr id="20529" name="Freeform 99"/>
            <p:cNvSpPr/>
            <p:nvPr/>
          </p:nvSpPr>
          <p:spPr>
            <a:xfrm>
              <a:off x="10836274" y="4652962"/>
              <a:ext cx="331788" cy="261938"/>
            </a:xfrm>
            <a:custGeom>
              <a:avLst/>
              <a:gdLst>
                <a:gd name="txL" fmla="*/ 0 w 147"/>
                <a:gd name="txT" fmla="*/ 0 h 116"/>
                <a:gd name="txR" fmla="*/ 147 w 147"/>
                <a:gd name="txB" fmla="*/ 116 h 116"/>
              </a:gdLst>
              <a:ahLst/>
              <a:cxnLst>
                <a:cxn ang="0">
                  <a:pos x="0" y="0"/>
                </a:cxn>
                <a:cxn ang="0">
                  <a:pos x="2147483646" y="2147483646"/>
                </a:cxn>
                <a:cxn ang="0">
                  <a:pos x="2147483646" y="2147483646"/>
                </a:cxn>
                <a:cxn ang="0">
                  <a:pos x="0" y="0"/>
                </a:cxn>
              </a:cxnLst>
              <a:rect l="txL" t="txT" r="txR" b="txB"/>
              <a:pathLst>
                <a:path w="147" h="116">
                  <a:moveTo>
                    <a:pt x="0" y="0"/>
                  </a:moveTo>
                  <a:cubicBezTo>
                    <a:pt x="20" y="38"/>
                    <a:pt x="63" y="109"/>
                    <a:pt x="105" y="112"/>
                  </a:cubicBezTo>
                  <a:cubicBezTo>
                    <a:pt x="147" y="116"/>
                    <a:pt x="104" y="95"/>
                    <a:pt x="87" y="84"/>
                  </a:cubicBezTo>
                  <a:cubicBezTo>
                    <a:pt x="69" y="73"/>
                    <a:pt x="43" y="52"/>
                    <a:pt x="0" y="0"/>
                  </a:cubicBezTo>
                  <a:close/>
                </a:path>
              </a:pathLst>
            </a:custGeom>
            <a:solidFill>
              <a:srgbClr val="8C6A59">
                <a:alpha val="100000"/>
              </a:srgbClr>
            </a:solidFill>
            <a:ln w="9525">
              <a:noFill/>
            </a:ln>
          </p:spPr>
          <p:txBody>
            <a:bodyPr/>
            <a:lstStyle/>
            <a:p>
              <a:endParaRPr lang="zh-CN" altLang="en-US"/>
            </a:p>
          </p:txBody>
        </p:sp>
        <p:sp>
          <p:nvSpPr>
            <p:cNvPr id="20530" name="Freeform 100"/>
            <p:cNvSpPr/>
            <p:nvPr/>
          </p:nvSpPr>
          <p:spPr>
            <a:xfrm>
              <a:off x="9586912" y="3886199"/>
              <a:ext cx="203200" cy="219075"/>
            </a:xfrm>
            <a:custGeom>
              <a:avLst/>
              <a:gdLst>
                <a:gd name="txL" fmla="*/ 0 w 90"/>
                <a:gd name="txT" fmla="*/ 0 h 97"/>
                <a:gd name="txR" fmla="*/ 90 w 90"/>
                <a:gd name="txB" fmla="*/ 97 h 97"/>
              </a:gdLst>
              <a:ahLst/>
              <a:cxnLst>
                <a:cxn ang="0">
                  <a:pos x="2147483646" y="2147483646"/>
                </a:cxn>
                <a:cxn ang="0">
                  <a:pos x="2147483646" y="2147483646"/>
                </a:cxn>
                <a:cxn ang="0">
                  <a:pos x="2147483646" y="2147483646"/>
                </a:cxn>
                <a:cxn ang="0">
                  <a:pos x="2147483646" y="2147483646"/>
                </a:cxn>
                <a:cxn ang="0">
                  <a:pos x="2147483646" y="2147483646"/>
                </a:cxn>
              </a:cxnLst>
              <a:rect l="txL" t="txT" r="txR" b="txB"/>
              <a:pathLst>
                <a:path w="90" h="97">
                  <a:moveTo>
                    <a:pt x="33" y="9"/>
                  </a:moveTo>
                  <a:cubicBezTo>
                    <a:pt x="18" y="16"/>
                    <a:pt x="0" y="30"/>
                    <a:pt x="11" y="50"/>
                  </a:cubicBezTo>
                  <a:cubicBezTo>
                    <a:pt x="21" y="71"/>
                    <a:pt x="44" y="97"/>
                    <a:pt x="66" y="89"/>
                  </a:cubicBezTo>
                  <a:cubicBezTo>
                    <a:pt x="87" y="81"/>
                    <a:pt x="90" y="58"/>
                    <a:pt x="76" y="33"/>
                  </a:cubicBezTo>
                  <a:cubicBezTo>
                    <a:pt x="61" y="7"/>
                    <a:pt x="51" y="0"/>
                    <a:pt x="33" y="9"/>
                  </a:cubicBezTo>
                  <a:close/>
                </a:path>
              </a:pathLst>
            </a:custGeom>
            <a:solidFill>
              <a:srgbClr val="DBBCAD">
                <a:alpha val="100000"/>
              </a:srgbClr>
            </a:solidFill>
            <a:ln w="9525">
              <a:noFill/>
            </a:ln>
          </p:spPr>
          <p:txBody>
            <a:bodyPr/>
            <a:lstStyle/>
            <a:p>
              <a:endParaRPr lang="zh-CN" altLang="en-US"/>
            </a:p>
          </p:txBody>
        </p:sp>
        <p:sp>
          <p:nvSpPr>
            <p:cNvPr id="20531" name="Freeform 101"/>
            <p:cNvSpPr/>
            <p:nvPr/>
          </p:nvSpPr>
          <p:spPr>
            <a:xfrm>
              <a:off x="9715499" y="4214812"/>
              <a:ext cx="344488" cy="384175"/>
            </a:xfrm>
            <a:custGeom>
              <a:avLst/>
              <a:gdLst>
                <a:gd name="txL" fmla="*/ 0 w 153"/>
                <a:gd name="txT" fmla="*/ 0 h 170"/>
                <a:gd name="txR" fmla="*/ 153 w 153"/>
                <a:gd name="txB" fmla="*/ 170 h 170"/>
              </a:gdLst>
              <a:ahLst/>
              <a:cxnLst>
                <a:cxn ang="0">
                  <a:pos x="2147483646" y="2147483646"/>
                </a:cxn>
                <a:cxn ang="0">
                  <a:pos x="2147483646" y="2147483646"/>
                </a:cxn>
                <a:cxn ang="0">
                  <a:pos x="2147483646" y="2147483646"/>
                </a:cxn>
              </a:cxnLst>
              <a:rect l="txL" t="txT" r="txR" b="txB"/>
              <a:pathLst>
                <a:path w="153" h="170">
                  <a:moveTo>
                    <a:pt x="48" y="21"/>
                  </a:moveTo>
                  <a:cubicBezTo>
                    <a:pt x="0" y="46"/>
                    <a:pt x="46" y="170"/>
                    <a:pt x="100" y="144"/>
                  </a:cubicBezTo>
                  <a:cubicBezTo>
                    <a:pt x="153" y="118"/>
                    <a:pt x="89" y="0"/>
                    <a:pt x="48" y="21"/>
                  </a:cubicBezTo>
                  <a:close/>
                </a:path>
              </a:pathLst>
            </a:custGeom>
            <a:solidFill>
              <a:srgbClr val="C89E88">
                <a:alpha val="100000"/>
              </a:srgbClr>
            </a:solidFill>
            <a:ln w="9525">
              <a:noFill/>
            </a:ln>
          </p:spPr>
          <p:txBody>
            <a:bodyPr/>
            <a:lstStyle/>
            <a:p>
              <a:endParaRPr lang="zh-CN" altLang="en-US"/>
            </a:p>
          </p:txBody>
        </p:sp>
        <p:sp>
          <p:nvSpPr>
            <p:cNvPr id="20532" name="Freeform 102"/>
            <p:cNvSpPr/>
            <p:nvPr/>
          </p:nvSpPr>
          <p:spPr>
            <a:xfrm>
              <a:off x="9812337" y="4972049"/>
              <a:ext cx="53975" cy="173038"/>
            </a:xfrm>
            <a:custGeom>
              <a:avLst/>
              <a:gdLst>
                <a:gd name="txL" fmla="*/ 0 w 24"/>
                <a:gd name="txT" fmla="*/ 0 h 77"/>
                <a:gd name="txR" fmla="*/ 24 w 24"/>
                <a:gd name="txB" fmla="*/ 77 h 77"/>
              </a:gdLst>
              <a:ahLst/>
              <a:cxnLst>
                <a:cxn ang="0">
                  <a:pos x="2147483646" y="0"/>
                </a:cxn>
                <a:cxn ang="0">
                  <a:pos x="0" y="2147483646"/>
                </a:cxn>
                <a:cxn ang="0">
                  <a:pos x="0" y="2147483646"/>
                </a:cxn>
                <a:cxn ang="0">
                  <a:pos x="2147483646" y="2147483646"/>
                </a:cxn>
                <a:cxn ang="0">
                  <a:pos x="2147483646" y="0"/>
                </a:cxn>
              </a:cxnLst>
              <a:rect l="txL" t="txT" r="txR" b="txB"/>
              <a:pathLst>
                <a:path w="24" h="77">
                  <a:moveTo>
                    <a:pt x="14" y="0"/>
                  </a:moveTo>
                  <a:cubicBezTo>
                    <a:pt x="3" y="9"/>
                    <a:pt x="0" y="33"/>
                    <a:pt x="0" y="76"/>
                  </a:cubicBezTo>
                  <a:cubicBezTo>
                    <a:pt x="0" y="77"/>
                    <a:pt x="0" y="77"/>
                    <a:pt x="0" y="77"/>
                  </a:cubicBezTo>
                  <a:cubicBezTo>
                    <a:pt x="17" y="69"/>
                    <a:pt x="20" y="49"/>
                    <a:pt x="22" y="34"/>
                  </a:cubicBezTo>
                  <a:cubicBezTo>
                    <a:pt x="24" y="17"/>
                    <a:pt x="22" y="6"/>
                    <a:pt x="14" y="0"/>
                  </a:cubicBezTo>
                  <a:close/>
                </a:path>
              </a:pathLst>
            </a:custGeom>
            <a:solidFill>
              <a:srgbClr val="DBBCAD">
                <a:alpha val="100000"/>
              </a:srgbClr>
            </a:solidFill>
            <a:ln w="9525">
              <a:noFill/>
            </a:ln>
          </p:spPr>
          <p:txBody>
            <a:bodyPr/>
            <a:lstStyle/>
            <a:p>
              <a:endParaRPr lang="zh-CN" altLang="en-US"/>
            </a:p>
          </p:txBody>
        </p:sp>
        <p:sp>
          <p:nvSpPr>
            <p:cNvPr id="20533" name="Freeform 103"/>
            <p:cNvSpPr>
              <a:spLocks noEditPoints="1"/>
            </p:cNvSpPr>
            <p:nvPr/>
          </p:nvSpPr>
          <p:spPr>
            <a:xfrm>
              <a:off x="9888537" y="4570412"/>
              <a:ext cx="204788" cy="179388"/>
            </a:xfrm>
            <a:custGeom>
              <a:avLst/>
              <a:gdLst>
                <a:gd name="txL" fmla="*/ 0 w 91"/>
                <a:gd name="txT" fmla="*/ 0 h 80"/>
                <a:gd name="txR" fmla="*/ 91 w 91"/>
                <a:gd name="txB" fmla="*/ 80 h 80"/>
              </a:gdLst>
              <a:ahLst/>
              <a:cxnLst>
                <a:cxn ang="0">
                  <a:pos x="2147483646" y="2147483646"/>
                </a:cxn>
                <a:cxn ang="0">
                  <a:pos x="2147483646" y="2147483646"/>
                </a:cxn>
                <a:cxn ang="0">
                  <a:pos x="2147483646" y="2147483646"/>
                </a:cxn>
                <a:cxn ang="0">
                  <a:pos x="2147483646" y="2147483646"/>
                </a:cxn>
                <a:cxn ang="0">
                  <a:pos x="0" y="2147483646"/>
                </a:cxn>
                <a:cxn ang="0">
                  <a:pos x="2147483646" y="2147483646"/>
                </a:cxn>
              </a:cxnLst>
              <a:rect l="txL" t="txT" r="txR" b="txB"/>
              <a:pathLst>
                <a:path w="91" h="80">
                  <a:moveTo>
                    <a:pt x="17" y="80"/>
                  </a:moveTo>
                  <a:cubicBezTo>
                    <a:pt x="49" y="78"/>
                    <a:pt x="74" y="64"/>
                    <a:pt x="91" y="47"/>
                  </a:cubicBezTo>
                  <a:cubicBezTo>
                    <a:pt x="67" y="59"/>
                    <a:pt x="41" y="72"/>
                    <a:pt x="17" y="80"/>
                  </a:cubicBezTo>
                  <a:close/>
                  <a:moveTo>
                    <a:pt x="71" y="3"/>
                  </a:moveTo>
                  <a:cubicBezTo>
                    <a:pt x="53" y="0"/>
                    <a:pt x="13" y="22"/>
                    <a:pt x="0" y="47"/>
                  </a:cubicBezTo>
                  <a:cubicBezTo>
                    <a:pt x="19" y="31"/>
                    <a:pt x="57" y="6"/>
                    <a:pt x="71" y="3"/>
                  </a:cubicBezTo>
                  <a:close/>
                </a:path>
              </a:pathLst>
            </a:custGeom>
            <a:solidFill>
              <a:srgbClr val="8C6A59">
                <a:alpha val="100000"/>
              </a:srgbClr>
            </a:solidFill>
            <a:ln w="9525">
              <a:noFill/>
            </a:ln>
          </p:spPr>
          <p:txBody>
            <a:bodyPr/>
            <a:lstStyle/>
            <a:p>
              <a:endParaRPr lang="zh-CN" altLang="en-US"/>
            </a:p>
          </p:txBody>
        </p:sp>
        <p:sp>
          <p:nvSpPr>
            <p:cNvPr id="20534" name="Freeform 104"/>
            <p:cNvSpPr/>
            <p:nvPr/>
          </p:nvSpPr>
          <p:spPr>
            <a:xfrm>
              <a:off x="9637712" y="4067174"/>
              <a:ext cx="273050" cy="206375"/>
            </a:xfrm>
            <a:custGeom>
              <a:avLst/>
              <a:gdLst>
                <a:gd name="txL" fmla="*/ 0 w 121"/>
                <a:gd name="txT" fmla="*/ 0 h 92"/>
                <a:gd name="txR" fmla="*/ 121 w 121"/>
                <a:gd name="txB" fmla="*/ 92 h 92"/>
              </a:gdLst>
              <a:ahLst/>
              <a:cxnLst>
                <a:cxn ang="0">
                  <a:pos x="2147483646" y="2147483646"/>
                </a:cxn>
                <a:cxn ang="0">
                  <a:pos x="2147483646" y="2147483646"/>
                </a:cxn>
                <a:cxn ang="0">
                  <a:pos x="2147483646" y="2147483646"/>
                </a:cxn>
              </a:cxnLst>
              <a:rect l="txL" t="txT" r="txR" b="txB"/>
              <a:pathLst>
                <a:path w="121" h="92">
                  <a:moveTo>
                    <a:pt x="48" y="21"/>
                  </a:moveTo>
                  <a:cubicBezTo>
                    <a:pt x="0" y="45"/>
                    <a:pt x="14" y="92"/>
                    <a:pt x="68" y="65"/>
                  </a:cubicBezTo>
                  <a:cubicBezTo>
                    <a:pt x="121" y="39"/>
                    <a:pt x="90" y="0"/>
                    <a:pt x="48" y="21"/>
                  </a:cubicBezTo>
                  <a:close/>
                </a:path>
              </a:pathLst>
            </a:custGeom>
            <a:solidFill>
              <a:srgbClr val="C89E88">
                <a:alpha val="100000"/>
              </a:srgbClr>
            </a:solidFill>
            <a:ln w="9525">
              <a:noFill/>
            </a:ln>
          </p:spPr>
          <p:txBody>
            <a:bodyPr/>
            <a:lstStyle/>
            <a:p>
              <a:endParaRPr lang="zh-CN" altLang="en-US"/>
            </a:p>
          </p:txBody>
        </p:sp>
        <p:sp>
          <p:nvSpPr>
            <p:cNvPr id="20535" name="Freeform 105"/>
            <p:cNvSpPr/>
            <p:nvPr/>
          </p:nvSpPr>
          <p:spPr>
            <a:xfrm>
              <a:off x="10247312" y="4470399"/>
              <a:ext cx="571500" cy="622300"/>
            </a:xfrm>
            <a:custGeom>
              <a:avLst/>
              <a:gdLst>
                <a:gd name="txL" fmla="*/ 0 w 253"/>
                <a:gd name="txT" fmla="*/ 0 h 276"/>
                <a:gd name="txR" fmla="*/ 253 w 253"/>
                <a:gd name="txB" fmla="*/ 276 h 276"/>
              </a:gdLst>
              <a:ahLst/>
              <a:cxnLst>
                <a:cxn ang="0">
                  <a:pos x="2147483646" y="2147483646"/>
                </a:cxn>
                <a:cxn ang="0">
                  <a:pos x="2147483646" y="2147483646"/>
                </a:cxn>
                <a:cxn ang="0">
                  <a:pos x="2147483646" y="2147483646"/>
                </a:cxn>
                <a:cxn ang="0">
                  <a:pos x="2147483646" y="2147483646"/>
                </a:cxn>
                <a:cxn ang="0">
                  <a:pos x="2147483646" y="2147483646"/>
                </a:cxn>
              </a:cxnLst>
              <a:rect l="txL" t="txT" r="txR" b="txB"/>
              <a:pathLst>
                <a:path w="253" h="276">
                  <a:moveTo>
                    <a:pt x="23" y="21"/>
                  </a:moveTo>
                  <a:cubicBezTo>
                    <a:pt x="0" y="33"/>
                    <a:pt x="48" y="125"/>
                    <a:pt x="71" y="177"/>
                  </a:cubicBezTo>
                  <a:cubicBezTo>
                    <a:pt x="93" y="228"/>
                    <a:pt x="253" y="276"/>
                    <a:pt x="219" y="240"/>
                  </a:cubicBezTo>
                  <a:cubicBezTo>
                    <a:pt x="184" y="204"/>
                    <a:pt x="155" y="145"/>
                    <a:pt x="126" y="114"/>
                  </a:cubicBezTo>
                  <a:cubicBezTo>
                    <a:pt x="98" y="84"/>
                    <a:pt x="61" y="0"/>
                    <a:pt x="23" y="21"/>
                  </a:cubicBezTo>
                  <a:close/>
                </a:path>
              </a:pathLst>
            </a:custGeom>
            <a:solidFill>
              <a:srgbClr val="C89E88">
                <a:alpha val="100000"/>
              </a:srgbClr>
            </a:solidFill>
            <a:ln w="9525">
              <a:noFill/>
            </a:ln>
          </p:spPr>
          <p:txBody>
            <a:bodyPr/>
            <a:lstStyle/>
            <a:p>
              <a:endParaRPr lang="zh-CN" altLang="en-US"/>
            </a:p>
          </p:txBody>
        </p:sp>
        <p:sp>
          <p:nvSpPr>
            <p:cNvPr id="20536" name="Freeform 106"/>
            <p:cNvSpPr/>
            <p:nvPr/>
          </p:nvSpPr>
          <p:spPr>
            <a:xfrm>
              <a:off x="9786937" y="4667249"/>
              <a:ext cx="2144713" cy="2189163"/>
            </a:xfrm>
            <a:custGeom>
              <a:avLst/>
              <a:gdLst>
                <a:gd name="txL" fmla="*/ 0 w 950"/>
                <a:gd name="txT" fmla="*/ 0 h 970"/>
                <a:gd name="txR" fmla="*/ 950 w 950"/>
                <a:gd name="txB" fmla="*/ 970 h 970"/>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950" h="970">
                  <a:moveTo>
                    <a:pt x="130" y="63"/>
                  </a:moveTo>
                  <a:cubicBezTo>
                    <a:pt x="159" y="47"/>
                    <a:pt x="170" y="0"/>
                    <a:pt x="195" y="50"/>
                  </a:cubicBezTo>
                  <a:cubicBezTo>
                    <a:pt x="220" y="100"/>
                    <a:pt x="256" y="176"/>
                    <a:pt x="271" y="193"/>
                  </a:cubicBezTo>
                  <a:cubicBezTo>
                    <a:pt x="287" y="211"/>
                    <a:pt x="347" y="279"/>
                    <a:pt x="355" y="240"/>
                  </a:cubicBezTo>
                  <a:cubicBezTo>
                    <a:pt x="362" y="201"/>
                    <a:pt x="429" y="170"/>
                    <a:pt x="460" y="194"/>
                  </a:cubicBezTo>
                  <a:cubicBezTo>
                    <a:pt x="490" y="217"/>
                    <a:pt x="489" y="163"/>
                    <a:pt x="520" y="152"/>
                  </a:cubicBezTo>
                  <a:cubicBezTo>
                    <a:pt x="552" y="140"/>
                    <a:pt x="591" y="179"/>
                    <a:pt x="611" y="168"/>
                  </a:cubicBezTo>
                  <a:cubicBezTo>
                    <a:pt x="631" y="157"/>
                    <a:pt x="659" y="113"/>
                    <a:pt x="683" y="131"/>
                  </a:cubicBezTo>
                  <a:cubicBezTo>
                    <a:pt x="708" y="150"/>
                    <a:pt x="734" y="286"/>
                    <a:pt x="741" y="337"/>
                  </a:cubicBezTo>
                  <a:cubicBezTo>
                    <a:pt x="749" y="388"/>
                    <a:pt x="747" y="467"/>
                    <a:pt x="783" y="534"/>
                  </a:cubicBezTo>
                  <a:cubicBezTo>
                    <a:pt x="820" y="601"/>
                    <a:pt x="866" y="674"/>
                    <a:pt x="890" y="722"/>
                  </a:cubicBezTo>
                  <a:cubicBezTo>
                    <a:pt x="898" y="738"/>
                    <a:pt x="921" y="780"/>
                    <a:pt x="950" y="830"/>
                  </a:cubicBezTo>
                  <a:cubicBezTo>
                    <a:pt x="741" y="970"/>
                    <a:pt x="741" y="970"/>
                    <a:pt x="741" y="970"/>
                  </a:cubicBezTo>
                  <a:cubicBezTo>
                    <a:pt x="634" y="970"/>
                    <a:pt x="634" y="970"/>
                    <a:pt x="634" y="970"/>
                  </a:cubicBezTo>
                  <a:cubicBezTo>
                    <a:pt x="574" y="876"/>
                    <a:pt x="518" y="792"/>
                    <a:pt x="499" y="775"/>
                  </a:cubicBezTo>
                  <a:cubicBezTo>
                    <a:pt x="454" y="736"/>
                    <a:pt x="380" y="681"/>
                    <a:pt x="314" y="660"/>
                  </a:cubicBezTo>
                  <a:cubicBezTo>
                    <a:pt x="247" y="638"/>
                    <a:pt x="131" y="607"/>
                    <a:pt x="106" y="562"/>
                  </a:cubicBezTo>
                  <a:cubicBezTo>
                    <a:pt x="82" y="518"/>
                    <a:pt x="49" y="432"/>
                    <a:pt x="28" y="394"/>
                  </a:cubicBezTo>
                  <a:cubicBezTo>
                    <a:pt x="7" y="356"/>
                    <a:pt x="0" y="328"/>
                    <a:pt x="13" y="298"/>
                  </a:cubicBezTo>
                  <a:cubicBezTo>
                    <a:pt x="25" y="268"/>
                    <a:pt x="47" y="218"/>
                    <a:pt x="50" y="260"/>
                  </a:cubicBezTo>
                  <a:cubicBezTo>
                    <a:pt x="53" y="302"/>
                    <a:pt x="57" y="320"/>
                    <a:pt x="83" y="357"/>
                  </a:cubicBezTo>
                  <a:cubicBezTo>
                    <a:pt x="110" y="395"/>
                    <a:pt x="116" y="412"/>
                    <a:pt x="131" y="444"/>
                  </a:cubicBezTo>
                  <a:cubicBezTo>
                    <a:pt x="146" y="477"/>
                    <a:pt x="171" y="544"/>
                    <a:pt x="197" y="506"/>
                  </a:cubicBezTo>
                  <a:cubicBezTo>
                    <a:pt x="223" y="469"/>
                    <a:pt x="198" y="381"/>
                    <a:pt x="164" y="310"/>
                  </a:cubicBezTo>
                  <a:cubicBezTo>
                    <a:pt x="131" y="239"/>
                    <a:pt x="48" y="67"/>
                    <a:pt x="78" y="68"/>
                  </a:cubicBezTo>
                  <a:cubicBezTo>
                    <a:pt x="107" y="69"/>
                    <a:pt x="110" y="79"/>
                    <a:pt x="130" y="63"/>
                  </a:cubicBezTo>
                  <a:close/>
                </a:path>
              </a:pathLst>
            </a:custGeom>
            <a:solidFill>
              <a:srgbClr val="C89E88">
                <a:alpha val="100000"/>
              </a:srgbClr>
            </a:solidFill>
            <a:ln w="9525">
              <a:noFill/>
            </a:ln>
          </p:spPr>
          <p:txBody>
            <a:bodyPr/>
            <a:lstStyle/>
            <a:p>
              <a:endParaRPr lang="zh-CN" altLang="en-US"/>
            </a:p>
          </p:txBody>
        </p:sp>
        <p:sp>
          <p:nvSpPr>
            <p:cNvPr id="20537" name="Freeform 107"/>
            <p:cNvSpPr/>
            <p:nvPr/>
          </p:nvSpPr>
          <p:spPr>
            <a:xfrm>
              <a:off x="10552112" y="4514849"/>
              <a:ext cx="536575" cy="481013"/>
            </a:xfrm>
            <a:custGeom>
              <a:avLst/>
              <a:gdLst>
                <a:gd name="txL" fmla="*/ 0 w 238"/>
                <a:gd name="txT" fmla="*/ 0 h 213"/>
                <a:gd name="txR" fmla="*/ 238 w 238"/>
                <a:gd name="txB" fmla="*/ 213 h 213"/>
              </a:gdLst>
              <a:ahLst/>
              <a:cxnLst>
                <a:cxn ang="0">
                  <a:pos x="2147483646" y="2147483646"/>
                </a:cxn>
                <a:cxn ang="0">
                  <a:pos x="2147483646" y="2147483646"/>
                </a:cxn>
                <a:cxn ang="0">
                  <a:pos x="2147483646" y="2147483646"/>
                </a:cxn>
                <a:cxn ang="0">
                  <a:pos x="2147483646" y="2147483646"/>
                </a:cxn>
                <a:cxn ang="0">
                  <a:pos x="2147483646" y="2147483646"/>
                </a:cxn>
              </a:cxnLst>
              <a:rect l="txL" t="txT" r="txR" b="txB"/>
              <a:pathLst>
                <a:path w="238" h="213">
                  <a:moveTo>
                    <a:pt x="27" y="11"/>
                  </a:moveTo>
                  <a:cubicBezTo>
                    <a:pt x="0" y="20"/>
                    <a:pt x="21" y="84"/>
                    <a:pt x="59" y="127"/>
                  </a:cubicBezTo>
                  <a:cubicBezTo>
                    <a:pt x="97" y="170"/>
                    <a:pt x="144" y="213"/>
                    <a:pt x="175" y="202"/>
                  </a:cubicBezTo>
                  <a:cubicBezTo>
                    <a:pt x="206" y="190"/>
                    <a:pt x="238" y="190"/>
                    <a:pt x="185" y="141"/>
                  </a:cubicBezTo>
                  <a:cubicBezTo>
                    <a:pt x="132" y="92"/>
                    <a:pt x="52" y="0"/>
                    <a:pt x="27" y="11"/>
                  </a:cubicBezTo>
                  <a:close/>
                </a:path>
              </a:pathLst>
            </a:custGeom>
            <a:solidFill>
              <a:srgbClr val="C89E88">
                <a:alpha val="100000"/>
              </a:srgbClr>
            </a:solidFill>
            <a:ln w="9525">
              <a:noFill/>
            </a:ln>
          </p:spPr>
          <p:txBody>
            <a:bodyPr/>
            <a:lstStyle/>
            <a:p>
              <a:endParaRPr lang="zh-CN" altLang="en-US"/>
            </a:p>
          </p:txBody>
        </p:sp>
        <p:sp>
          <p:nvSpPr>
            <p:cNvPr id="20538" name="Freeform 108"/>
            <p:cNvSpPr/>
            <p:nvPr/>
          </p:nvSpPr>
          <p:spPr>
            <a:xfrm>
              <a:off x="10912474" y="4576762"/>
              <a:ext cx="401638" cy="355600"/>
            </a:xfrm>
            <a:custGeom>
              <a:avLst/>
              <a:gdLst>
                <a:gd name="txL" fmla="*/ 0 w 178"/>
                <a:gd name="txT" fmla="*/ 0 h 158"/>
                <a:gd name="txR" fmla="*/ 178 w 178"/>
                <a:gd name="txB" fmla="*/ 158 h 158"/>
              </a:gdLst>
              <a:ahLst/>
              <a:cxnLst>
                <a:cxn ang="0">
                  <a:pos x="2147483646" y="2147483646"/>
                </a:cxn>
                <a:cxn ang="0">
                  <a:pos x="2147483646" y="2147483646"/>
                </a:cxn>
                <a:cxn ang="0">
                  <a:pos x="2147483646" y="2147483646"/>
                </a:cxn>
                <a:cxn ang="0">
                  <a:pos x="2147483646" y="2147483646"/>
                </a:cxn>
              </a:cxnLst>
              <a:rect l="txL" t="txT" r="txR" b="txB"/>
              <a:pathLst>
                <a:path w="178" h="158">
                  <a:moveTo>
                    <a:pt x="27" y="6"/>
                  </a:moveTo>
                  <a:cubicBezTo>
                    <a:pt x="0" y="27"/>
                    <a:pt x="30" y="103"/>
                    <a:pt x="75" y="130"/>
                  </a:cubicBezTo>
                  <a:cubicBezTo>
                    <a:pt x="119" y="158"/>
                    <a:pt x="178" y="149"/>
                    <a:pt x="147" y="108"/>
                  </a:cubicBezTo>
                  <a:cubicBezTo>
                    <a:pt x="115" y="67"/>
                    <a:pt x="43" y="0"/>
                    <a:pt x="27" y="6"/>
                  </a:cubicBezTo>
                  <a:close/>
                </a:path>
              </a:pathLst>
            </a:custGeom>
            <a:solidFill>
              <a:srgbClr val="C89E88">
                <a:alpha val="100000"/>
              </a:srgbClr>
            </a:solidFill>
            <a:ln w="9525">
              <a:noFill/>
            </a:ln>
          </p:spPr>
          <p:txBody>
            <a:bodyPr/>
            <a:lstStyle/>
            <a:p>
              <a:endParaRPr lang="zh-CN" altLang="en-US"/>
            </a:p>
          </p:txBody>
        </p:sp>
        <p:sp>
          <p:nvSpPr>
            <p:cNvPr id="20539" name="Freeform 109"/>
            <p:cNvSpPr>
              <a:spLocks noEditPoints="1"/>
            </p:cNvSpPr>
            <p:nvPr/>
          </p:nvSpPr>
          <p:spPr>
            <a:xfrm>
              <a:off x="9929812" y="5294312"/>
              <a:ext cx="261938" cy="423863"/>
            </a:xfrm>
            <a:custGeom>
              <a:avLst/>
              <a:gdLst>
                <a:gd name="txL" fmla="*/ 0 w 116"/>
                <a:gd name="txT" fmla="*/ 0 h 188"/>
                <a:gd name="txR" fmla="*/ 116 w 116"/>
                <a:gd name="txB" fmla="*/ 188 h 188"/>
              </a:gdLst>
              <a:ahLst/>
              <a:cxnLst>
                <a:cxn ang="0">
                  <a:pos x="0" y="2147483646"/>
                </a:cxn>
                <a:cxn ang="0">
                  <a:pos x="2147483646" y="2147483646"/>
                </a:cxn>
                <a:cxn ang="0">
                  <a:pos x="0" y="2147483646"/>
                </a:cxn>
                <a:cxn ang="0">
                  <a:pos x="2147483646" y="2147483646"/>
                </a:cxn>
                <a:cxn ang="0">
                  <a:pos x="2147483646" y="2147483646"/>
                </a:cxn>
                <a:cxn ang="0">
                  <a:pos x="2147483646" y="2147483646"/>
                </a:cxn>
              </a:cxnLst>
              <a:rect l="txL" t="txT" r="txR" b="txB"/>
              <a:pathLst>
                <a:path w="116" h="188">
                  <a:moveTo>
                    <a:pt x="0" y="16"/>
                  </a:moveTo>
                  <a:cubicBezTo>
                    <a:pt x="23" y="0"/>
                    <a:pt x="36" y="11"/>
                    <a:pt x="46" y="29"/>
                  </a:cubicBezTo>
                  <a:cubicBezTo>
                    <a:pt x="33" y="21"/>
                    <a:pt x="22" y="8"/>
                    <a:pt x="0" y="16"/>
                  </a:cubicBezTo>
                  <a:close/>
                  <a:moveTo>
                    <a:pt x="97" y="188"/>
                  </a:moveTo>
                  <a:cubicBezTo>
                    <a:pt x="111" y="175"/>
                    <a:pt x="116" y="171"/>
                    <a:pt x="113" y="146"/>
                  </a:cubicBezTo>
                  <a:cubicBezTo>
                    <a:pt x="106" y="171"/>
                    <a:pt x="104" y="175"/>
                    <a:pt x="97" y="188"/>
                  </a:cubicBezTo>
                  <a:close/>
                </a:path>
              </a:pathLst>
            </a:custGeom>
            <a:solidFill>
              <a:srgbClr val="8C6A59">
                <a:alpha val="100000"/>
              </a:srgbClr>
            </a:solidFill>
            <a:ln w="9525">
              <a:noFill/>
            </a:ln>
          </p:spPr>
          <p:txBody>
            <a:bodyPr/>
            <a:lstStyle/>
            <a:p>
              <a:endParaRPr lang="zh-CN" altLang="en-US"/>
            </a:p>
          </p:txBody>
        </p:sp>
        <p:sp>
          <p:nvSpPr>
            <p:cNvPr id="20540" name="Freeform 110"/>
            <p:cNvSpPr/>
            <p:nvPr/>
          </p:nvSpPr>
          <p:spPr>
            <a:xfrm>
              <a:off x="10879137" y="6007099"/>
              <a:ext cx="1009650" cy="823913"/>
            </a:xfrm>
            <a:custGeom>
              <a:avLst/>
              <a:gdLst>
                <a:gd name="txL" fmla="*/ 0 w 447"/>
                <a:gd name="txT" fmla="*/ 0 h 365"/>
                <a:gd name="txR" fmla="*/ 447 w 447"/>
                <a:gd name="txB" fmla="*/ 365 h 365"/>
              </a:gdLst>
              <a:ahLst/>
              <a:cxnLst>
                <a:cxn ang="0">
                  <a:pos x="2147483646" y="2147483646"/>
                </a:cxn>
                <a:cxn ang="0">
                  <a:pos x="0" y="2147483646"/>
                </a:cxn>
                <a:cxn ang="0">
                  <a:pos x="2147483646" y="0"/>
                </a:cxn>
                <a:cxn ang="0">
                  <a:pos x="2147483646" y="2147483646"/>
                </a:cxn>
                <a:cxn ang="0">
                  <a:pos x="2147483646" y="2147483646"/>
                </a:cxn>
              </a:cxnLst>
              <a:rect l="txL" t="txT" r="txR" b="txB"/>
              <a:pathLst>
                <a:path w="447" h="365">
                  <a:moveTo>
                    <a:pt x="26" y="305"/>
                  </a:moveTo>
                  <a:cubicBezTo>
                    <a:pt x="10" y="300"/>
                    <a:pt x="0" y="259"/>
                    <a:pt x="0" y="259"/>
                  </a:cubicBezTo>
                  <a:cubicBezTo>
                    <a:pt x="41" y="210"/>
                    <a:pt x="299" y="48"/>
                    <a:pt x="417" y="0"/>
                  </a:cubicBezTo>
                  <a:cubicBezTo>
                    <a:pt x="417" y="0"/>
                    <a:pt x="447" y="28"/>
                    <a:pt x="432" y="87"/>
                  </a:cubicBezTo>
                  <a:cubicBezTo>
                    <a:pt x="417" y="146"/>
                    <a:pt x="122" y="365"/>
                    <a:pt x="26" y="305"/>
                  </a:cubicBezTo>
                  <a:close/>
                </a:path>
              </a:pathLst>
            </a:custGeom>
            <a:solidFill>
              <a:srgbClr val="DCF2FD">
                <a:alpha val="100000"/>
              </a:srgbClr>
            </a:solidFill>
            <a:ln w="9525">
              <a:noFill/>
            </a:ln>
          </p:spPr>
          <p:txBody>
            <a:bodyPr/>
            <a:lstStyle/>
            <a:p>
              <a:endParaRPr lang="zh-CN" altLang="en-US"/>
            </a:p>
          </p:txBody>
        </p:sp>
        <p:sp>
          <p:nvSpPr>
            <p:cNvPr id="20541" name="Freeform 111"/>
            <p:cNvSpPr/>
            <p:nvPr/>
          </p:nvSpPr>
          <p:spPr>
            <a:xfrm>
              <a:off x="10869612" y="6037262"/>
              <a:ext cx="1322388" cy="820738"/>
            </a:xfrm>
            <a:custGeom>
              <a:avLst/>
              <a:gdLst>
                <a:gd name="txL" fmla="*/ 0 w 586"/>
                <a:gd name="txT" fmla="*/ 0 h 364"/>
                <a:gd name="txR" fmla="*/ 586 w 586"/>
                <a:gd name="txB" fmla="*/ 364 h 364"/>
              </a:gdLst>
              <a:ahLst/>
              <a:cxnLst>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Lst>
              <a:rect l="txL" t="txT" r="txR" b="txB"/>
              <a:pathLst>
                <a:path w="586" h="364">
                  <a:moveTo>
                    <a:pt x="50" y="363"/>
                  </a:moveTo>
                  <a:cubicBezTo>
                    <a:pt x="19" y="312"/>
                    <a:pt x="21" y="310"/>
                    <a:pt x="13" y="298"/>
                  </a:cubicBezTo>
                  <a:cubicBezTo>
                    <a:pt x="0" y="273"/>
                    <a:pt x="39" y="249"/>
                    <a:pt x="109" y="199"/>
                  </a:cubicBezTo>
                  <a:cubicBezTo>
                    <a:pt x="179" y="150"/>
                    <a:pt x="411" y="10"/>
                    <a:pt x="436" y="0"/>
                  </a:cubicBezTo>
                  <a:cubicBezTo>
                    <a:pt x="448" y="17"/>
                    <a:pt x="550" y="162"/>
                    <a:pt x="586" y="212"/>
                  </a:cubicBezTo>
                  <a:cubicBezTo>
                    <a:pt x="585" y="363"/>
                    <a:pt x="585" y="363"/>
                    <a:pt x="585" y="363"/>
                  </a:cubicBezTo>
                  <a:cubicBezTo>
                    <a:pt x="250" y="363"/>
                    <a:pt x="250" y="363"/>
                    <a:pt x="250" y="363"/>
                  </a:cubicBezTo>
                  <a:cubicBezTo>
                    <a:pt x="250" y="364"/>
                    <a:pt x="250" y="364"/>
                    <a:pt x="250" y="364"/>
                  </a:cubicBezTo>
                  <a:lnTo>
                    <a:pt x="50" y="363"/>
                  </a:lnTo>
                  <a:close/>
                </a:path>
              </a:pathLst>
            </a:custGeom>
            <a:solidFill>
              <a:srgbClr val="0C2224">
                <a:alpha val="100000"/>
              </a:srgbClr>
            </a:solidFill>
            <a:ln w="9525">
              <a:noFill/>
            </a:ln>
          </p:spPr>
          <p:txBody>
            <a:bodyPr/>
            <a:lstStyle/>
            <a:p>
              <a:endParaRPr lang="zh-CN" altLang="en-US"/>
            </a:p>
          </p:txBody>
        </p:sp>
        <p:sp>
          <p:nvSpPr>
            <p:cNvPr id="20542" name="Freeform 112"/>
            <p:cNvSpPr/>
            <p:nvPr/>
          </p:nvSpPr>
          <p:spPr>
            <a:xfrm>
              <a:off x="10909299" y="6080124"/>
              <a:ext cx="1282700" cy="776288"/>
            </a:xfrm>
            <a:custGeom>
              <a:avLst/>
              <a:gdLst>
                <a:gd name="txL" fmla="*/ 0 w 569"/>
                <a:gd name="txT" fmla="*/ 0 h 344"/>
                <a:gd name="txR" fmla="*/ 569 w 569"/>
                <a:gd name="txB" fmla="*/ 344 h 344"/>
              </a:gdLst>
              <a:ahLst/>
              <a:cxnLst>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Lst>
              <a:rect l="txL" t="txT" r="txR" b="txB"/>
              <a:pathLst>
                <a:path w="569" h="344">
                  <a:moveTo>
                    <a:pt x="48" y="344"/>
                  </a:moveTo>
                  <a:cubicBezTo>
                    <a:pt x="30" y="313"/>
                    <a:pt x="24" y="301"/>
                    <a:pt x="12" y="282"/>
                  </a:cubicBezTo>
                  <a:cubicBezTo>
                    <a:pt x="0" y="263"/>
                    <a:pt x="37" y="236"/>
                    <a:pt x="103" y="189"/>
                  </a:cubicBezTo>
                  <a:cubicBezTo>
                    <a:pt x="169" y="142"/>
                    <a:pt x="388" y="10"/>
                    <a:pt x="413" y="0"/>
                  </a:cubicBezTo>
                  <a:cubicBezTo>
                    <a:pt x="418" y="11"/>
                    <a:pt x="524" y="160"/>
                    <a:pt x="569" y="221"/>
                  </a:cubicBezTo>
                  <a:cubicBezTo>
                    <a:pt x="569" y="344"/>
                    <a:pt x="569" y="344"/>
                    <a:pt x="569" y="344"/>
                  </a:cubicBezTo>
                  <a:cubicBezTo>
                    <a:pt x="233" y="344"/>
                    <a:pt x="233" y="344"/>
                    <a:pt x="233" y="344"/>
                  </a:cubicBezTo>
                  <a:cubicBezTo>
                    <a:pt x="233" y="344"/>
                    <a:pt x="233" y="344"/>
                    <a:pt x="233" y="344"/>
                  </a:cubicBezTo>
                  <a:lnTo>
                    <a:pt x="48" y="344"/>
                  </a:lnTo>
                  <a:close/>
                </a:path>
              </a:pathLst>
            </a:custGeom>
            <a:solidFill>
              <a:srgbClr val="0F373B">
                <a:alpha val="100000"/>
              </a:srgbClr>
            </a:solidFill>
            <a:ln w="9525">
              <a:noFill/>
            </a:ln>
          </p:spPr>
          <p:txBody>
            <a:bodyPr/>
            <a:lstStyle/>
            <a:p>
              <a:endParaRPr lang="zh-CN" altLang="en-US"/>
            </a:p>
          </p:txBody>
        </p:sp>
        <p:sp>
          <p:nvSpPr>
            <p:cNvPr id="20543" name="Freeform 113"/>
            <p:cNvSpPr/>
            <p:nvPr/>
          </p:nvSpPr>
          <p:spPr>
            <a:xfrm>
              <a:off x="11531599" y="6327774"/>
              <a:ext cx="347663" cy="528638"/>
            </a:xfrm>
            <a:custGeom>
              <a:avLst/>
              <a:gdLst>
                <a:gd name="txL" fmla="*/ 0 w 154"/>
                <a:gd name="txT" fmla="*/ 0 h 234"/>
                <a:gd name="txR" fmla="*/ 154 w 154"/>
                <a:gd name="txB" fmla="*/ 234 h 234"/>
              </a:gdLst>
              <a:ahLst/>
              <a:cxnLst>
                <a:cxn ang="0">
                  <a:pos x="0" y="0"/>
                </a:cxn>
                <a:cxn ang="0">
                  <a:pos x="2147483646" y="2147483646"/>
                </a:cxn>
                <a:cxn ang="0">
                  <a:pos x="2147483646" y="2147483646"/>
                </a:cxn>
                <a:cxn ang="0">
                  <a:pos x="0" y="0"/>
                </a:cxn>
              </a:cxnLst>
              <a:rect l="txL" t="txT" r="txR" b="txB"/>
              <a:pathLst>
                <a:path w="154" h="234">
                  <a:moveTo>
                    <a:pt x="0" y="0"/>
                  </a:moveTo>
                  <a:cubicBezTo>
                    <a:pt x="43" y="80"/>
                    <a:pt x="99" y="167"/>
                    <a:pt x="145" y="234"/>
                  </a:cubicBezTo>
                  <a:cubicBezTo>
                    <a:pt x="154" y="234"/>
                    <a:pt x="154" y="234"/>
                    <a:pt x="154" y="234"/>
                  </a:cubicBezTo>
                  <a:cubicBezTo>
                    <a:pt x="115" y="164"/>
                    <a:pt x="55" y="77"/>
                    <a:pt x="0" y="0"/>
                  </a:cubicBezTo>
                  <a:close/>
                </a:path>
              </a:pathLst>
            </a:custGeom>
            <a:solidFill>
              <a:srgbClr val="0C2224">
                <a:alpha val="100000"/>
              </a:srgbClr>
            </a:solidFill>
            <a:ln w="9525">
              <a:noFill/>
            </a:ln>
          </p:spPr>
          <p:txBody>
            <a:bodyPr/>
            <a:lstStyle/>
            <a:p>
              <a:endParaRPr lang="zh-CN" altLang="en-US"/>
            </a:p>
          </p:txBody>
        </p:sp>
        <p:sp>
          <p:nvSpPr>
            <p:cNvPr id="20544" name="Freeform 114"/>
            <p:cNvSpPr>
              <a:spLocks noEditPoints="1"/>
            </p:cNvSpPr>
            <p:nvPr/>
          </p:nvSpPr>
          <p:spPr>
            <a:xfrm>
              <a:off x="11525249" y="6613524"/>
              <a:ext cx="193675" cy="171450"/>
            </a:xfrm>
            <a:custGeom>
              <a:avLst/>
              <a:gdLst>
                <a:gd name="txL" fmla="*/ 0 w 86"/>
                <a:gd name="txT" fmla="*/ 0 h 76"/>
                <a:gd name="txR" fmla="*/ 86 w 86"/>
                <a:gd name="txB" fmla="*/ 76 h 76"/>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86" h="76">
                  <a:moveTo>
                    <a:pt x="43" y="0"/>
                  </a:moveTo>
                  <a:cubicBezTo>
                    <a:pt x="49" y="0"/>
                    <a:pt x="55" y="1"/>
                    <a:pt x="61" y="4"/>
                  </a:cubicBezTo>
                  <a:cubicBezTo>
                    <a:pt x="79" y="14"/>
                    <a:pt x="86" y="37"/>
                    <a:pt x="77" y="56"/>
                  </a:cubicBezTo>
                  <a:cubicBezTo>
                    <a:pt x="70" y="68"/>
                    <a:pt x="57" y="76"/>
                    <a:pt x="43" y="76"/>
                  </a:cubicBezTo>
                  <a:cubicBezTo>
                    <a:pt x="43" y="67"/>
                    <a:pt x="43" y="67"/>
                    <a:pt x="43" y="67"/>
                  </a:cubicBezTo>
                  <a:cubicBezTo>
                    <a:pt x="54" y="67"/>
                    <a:pt x="64" y="61"/>
                    <a:pt x="69" y="51"/>
                  </a:cubicBezTo>
                  <a:cubicBezTo>
                    <a:pt x="76" y="37"/>
                    <a:pt x="71" y="20"/>
                    <a:pt x="57" y="12"/>
                  </a:cubicBezTo>
                  <a:cubicBezTo>
                    <a:pt x="52" y="10"/>
                    <a:pt x="48" y="9"/>
                    <a:pt x="43" y="9"/>
                  </a:cubicBezTo>
                  <a:lnTo>
                    <a:pt x="43" y="0"/>
                  </a:lnTo>
                  <a:close/>
                  <a:moveTo>
                    <a:pt x="25" y="71"/>
                  </a:moveTo>
                  <a:cubicBezTo>
                    <a:pt x="7" y="62"/>
                    <a:pt x="0" y="39"/>
                    <a:pt x="10" y="20"/>
                  </a:cubicBezTo>
                  <a:cubicBezTo>
                    <a:pt x="16" y="7"/>
                    <a:pt x="30" y="0"/>
                    <a:pt x="43" y="0"/>
                  </a:cubicBezTo>
                  <a:cubicBezTo>
                    <a:pt x="43" y="9"/>
                    <a:pt x="43" y="9"/>
                    <a:pt x="43" y="9"/>
                  </a:cubicBezTo>
                  <a:cubicBezTo>
                    <a:pt x="33" y="9"/>
                    <a:pt x="23" y="14"/>
                    <a:pt x="17" y="24"/>
                  </a:cubicBezTo>
                  <a:cubicBezTo>
                    <a:pt x="10" y="38"/>
                    <a:pt x="15" y="56"/>
                    <a:pt x="30" y="64"/>
                  </a:cubicBezTo>
                  <a:cubicBezTo>
                    <a:pt x="34" y="66"/>
                    <a:pt x="39" y="67"/>
                    <a:pt x="43" y="67"/>
                  </a:cubicBezTo>
                  <a:cubicBezTo>
                    <a:pt x="43" y="76"/>
                    <a:pt x="43" y="76"/>
                    <a:pt x="43" y="76"/>
                  </a:cubicBezTo>
                  <a:cubicBezTo>
                    <a:pt x="37" y="76"/>
                    <a:pt x="31" y="74"/>
                    <a:pt x="25" y="71"/>
                  </a:cubicBezTo>
                  <a:close/>
                </a:path>
              </a:pathLst>
            </a:custGeom>
            <a:solidFill>
              <a:srgbClr val="0C2224">
                <a:alpha val="100000"/>
              </a:srgbClr>
            </a:solidFill>
            <a:ln w="9525">
              <a:noFill/>
            </a:ln>
          </p:spPr>
          <p:txBody>
            <a:bodyPr/>
            <a:lstStyle/>
            <a:p>
              <a:endParaRPr lang="zh-CN" altLang="en-US"/>
            </a:p>
          </p:txBody>
        </p:sp>
        <p:sp>
          <p:nvSpPr>
            <p:cNvPr id="20545" name="Freeform 115"/>
            <p:cNvSpPr/>
            <p:nvPr/>
          </p:nvSpPr>
          <p:spPr>
            <a:xfrm>
              <a:off x="11590337" y="6704012"/>
              <a:ext cx="38100" cy="36513"/>
            </a:xfrm>
            <a:custGeom>
              <a:avLst/>
              <a:gdLst>
                <a:gd name="txL" fmla="*/ 0 w 17"/>
                <a:gd name="txT" fmla="*/ 0 h 16"/>
                <a:gd name="txR" fmla="*/ 17 w 17"/>
                <a:gd name="txB" fmla="*/ 16 h 16"/>
              </a:gdLst>
              <a:ahLst/>
              <a:cxnLst>
                <a:cxn ang="0">
                  <a:pos x="2147483646" y="2147483646"/>
                </a:cxn>
                <a:cxn ang="0">
                  <a:pos x="2147483646" y="2147483646"/>
                </a:cxn>
                <a:cxn ang="0">
                  <a:pos x="2147483646" y="2147483646"/>
                </a:cxn>
                <a:cxn ang="0">
                  <a:pos x="2147483646" y="2147483646"/>
                </a:cxn>
                <a:cxn ang="0">
                  <a:pos x="2147483646" y="2147483646"/>
                </a:cxn>
              </a:cxnLst>
              <a:rect l="txL" t="txT" r="txR" b="txB"/>
              <a:pathLst>
                <a:path w="17" h="16">
                  <a:moveTo>
                    <a:pt x="5" y="15"/>
                  </a:moveTo>
                  <a:cubicBezTo>
                    <a:pt x="2" y="13"/>
                    <a:pt x="0" y="8"/>
                    <a:pt x="2" y="5"/>
                  </a:cubicBezTo>
                  <a:cubicBezTo>
                    <a:pt x="4" y="1"/>
                    <a:pt x="9" y="0"/>
                    <a:pt x="12" y="2"/>
                  </a:cubicBezTo>
                  <a:cubicBezTo>
                    <a:pt x="16" y="4"/>
                    <a:pt x="17" y="8"/>
                    <a:pt x="15" y="11"/>
                  </a:cubicBezTo>
                  <a:cubicBezTo>
                    <a:pt x="13" y="15"/>
                    <a:pt x="9" y="16"/>
                    <a:pt x="5" y="15"/>
                  </a:cubicBezTo>
                  <a:close/>
                </a:path>
              </a:pathLst>
            </a:custGeom>
            <a:solidFill>
              <a:srgbClr val="0C2224">
                <a:alpha val="100000"/>
              </a:srgbClr>
            </a:solidFill>
            <a:ln w="9525">
              <a:noFill/>
            </a:ln>
          </p:spPr>
          <p:txBody>
            <a:bodyPr/>
            <a:lstStyle/>
            <a:p>
              <a:endParaRPr lang="zh-CN" altLang="en-US"/>
            </a:p>
          </p:txBody>
        </p:sp>
        <p:sp>
          <p:nvSpPr>
            <p:cNvPr id="20546" name="Freeform 116"/>
            <p:cNvSpPr/>
            <p:nvPr/>
          </p:nvSpPr>
          <p:spPr>
            <a:xfrm>
              <a:off x="11615737" y="6656387"/>
              <a:ext cx="38100" cy="39688"/>
            </a:xfrm>
            <a:custGeom>
              <a:avLst/>
              <a:gdLst>
                <a:gd name="txL" fmla="*/ 0 w 17"/>
                <a:gd name="txT" fmla="*/ 0 h 17"/>
                <a:gd name="txR" fmla="*/ 17 w 17"/>
                <a:gd name="txB" fmla="*/ 17 h 17"/>
              </a:gdLst>
              <a:ahLst/>
              <a:cxnLst>
                <a:cxn ang="0">
                  <a:pos x="2147483646" y="2147483646"/>
                </a:cxn>
                <a:cxn ang="0">
                  <a:pos x="2147483646" y="2147483646"/>
                </a:cxn>
                <a:cxn ang="0">
                  <a:pos x="2147483646" y="2147483646"/>
                </a:cxn>
                <a:cxn ang="0">
                  <a:pos x="2147483646" y="2147483646"/>
                </a:cxn>
                <a:cxn ang="0">
                  <a:pos x="2147483646" y="2147483646"/>
                </a:cxn>
              </a:cxnLst>
              <a:rect l="txL" t="txT" r="txR" b="txB"/>
              <a:pathLst>
                <a:path w="17" h="17">
                  <a:moveTo>
                    <a:pt x="5" y="15"/>
                  </a:moveTo>
                  <a:cubicBezTo>
                    <a:pt x="2" y="13"/>
                    <a:pt x="0" y="9"/>
                    <a:pt x="2" y="5"/>
                  </a:cubicBezTo>
                  <a:cubicBezTo>
                    <a:pt x="4" y="2"/>
                    <a:pt x="8" y="0"/>
                    <a:pt x="12" y="2"/>
                  </a:cubicBezTo>
                  <a:cubicBezTo>
                    <a:pt x="15" y="4"/>
                    <a:pt x="17" y="9"/>
                    <a:pt x="15" y="12"/>
                  </a:cubicBezTo>
                  <a:cubicBezTo>
                    <a:pt x="13" y="16"/>
                    <a:pt x="9" y="17"/>
                    <a:pt x="5" y="15"/>
                  </a:cubicBezTo>
                  <a:close/>
                </a:path>
              </a:pathLst>
            </a:custGeom>
            <a:solidFill>
              <a:srgbClr val="0C2224">
                <a:alpha val="100000"/>
              </a:srgbClr>
            </a:solidFill>
            <a:ln w="9525">
              <a:noFill/>
            </a:ln>
          </p:spPr>
          <p:txBody>
            <a:bodyPr/>
            <a:lstStyle/>
            <a:p>
              <a:endParaRPr lang="zh-CN" altLang="en-US"/>
            </a:p>
          </p:txBody>
        </p:sp>
        <p:sp>
          <p:nvSpPr>
            <p:cNvPr id="20547" name="Freeform 117"/>
            <p:cNvSpPr/>
            <p:nvPr/>
          </p:nvSpPr>
          <p:spPr>
            <a:xfrm>
              <a:off x="11645899" y="6777037"/>
              <a:ext cx="169863" cy="79375"/>
            </a:xfrm>
            <a:custGeom>
              <a:avLst/>
              <a:gdLst>
                <a:gd name="txL" fmla="*/ 0 w 75"/>
                <a:gd name="txT" fmla="*/ 0 h 35"/>
                <a:gd name="txR" fmla="*/ 75 w 75"/>
                <a:gd name="txB" fmla="*/ 35 h 35"/>
              </a:gdLst>
              <a:ahLst/>
              <a:cxnLst>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Lst>
              <a:rect l="txL" t="txT" r="txR" b="txB"/>
              <a:pathLst>
                <a:path w="75" h="35">
                  <a:moveTo>
                    <a:pt x="0" y="35"/>
                  </a:moveTo>
                  <a:cubicBezTo>
                    <a:pt x="3" y="25"/>
                    <a:pt x="9" y="16"/>
                    <a:pt x="18" y="10"/>
                  </a:cubicBezTo>
                  <a:cubicBezTo>
                    <a:pt x="36" y="0"/>
                    <a:pt x="59" y="5"/>
                    <a:pt x="70" y="23"/>
                  </a:cubicBezTo>
                  <a:cubicBezTo>
                    <a:pt x="72" y="27"/>
                    <a:pt x="74" y="31"/>
                    <a:pt x="75" y="35"/>
                  </a:cubicBezTo>
                  <a:cubicBezTo>
                    <a:pt x="65" y="35"/>
                    <a:pt x="65" y="35"/>
                    <a:pt x="65" y="35"/>
                  </a:cubicBezTo>
                  <a:cubicBezTo>
                    <a:pt x="65" y="32"/>
                    <a:pt x="64" y="30"/>
                    <a:pt x="62" y="28"/>
                  </a:cubicBezTo>
                  <a:cubicBezTo>
                    <a:pt x="54" y="14"/>
                    <a:pt x="36" y="10"/>
                    <a:pt x="23" y="18"/>
                  </a:cubicBezTo>
                  <a:cubicBezTo>
                    <a:pt x="16" y="22"/>
                    <a:pt x="12" y="28"/>
                    <a:pt x="10" y="35"/>
                  </a:cubicBezTo>
                  <a:lnTo>
                    <a:pt x="0" y="35"/>
                  </a:lnTo>
                  <a:close/>
                </a:path>
              </a:pathLst>
            </a:custGeom>
            <a:solidFill>
              <a:srgbClr val="0C2224">
                <a:alpha val="100000"/>
              </a:srgbClr>
            </a:solidFill>
            <a:ln w="9525">
              <a:noFill/>
            </a:ln>
          </p:spPr>
          <p:txBody>
            <a:bodyPr/>
            <a:lstStyle/>
            <a:p>
              <a:endParaRPr lang="zh-CN" altLang="en-US"/>
            </a:p>
          </p:txBody>
        </p:sp>
        <p:sp>
          <p:nvSpPr>
            <p:cNvPr id="20548" name="Freeform 118"/>
            <p:cNvSpPr/>
            <p:nvPr/>
          </p:nvSpPr>
          <p:spPr>
            <a:xfrm>
              <a:off x="11701462" y="6832599"/>
              <a:ext cx="33338" cy="23813"/>
            </a:xfrm>
            <a:custGeom>
              <a:avLst/>
              <a:gdLst>
                <a:gd name="txL" fmla="*/ 0 w 15"/>
                <a:gd name="txT" fmla="*/ 0 h 10"/>
                <a:gd name="txR" fmla="*/ 15 w 15"/>
                <a:gd name="txB" fmla="*/ 10 h 10"/>
              </a:gdLst>
              <a:ahLst/>
              <a:cxnLst>
                <a:cxn ang="0">
                  <a:pos x="2147483646" y="2147483646"/>
                </a:cxn>
                <a:cxn ang="0">
                  <a:pos x="2147483646" y="2147483646"/>
                </a:cxn>
                <a:cxn ang="0">
                  <a:pos x="2147483646" y="2147483646"/>
                </a:cxn>
                <a:cxn ang="0">
                  <a:pos x="2147483646" y="2147483646"/>
                </a:cxn>
                <a:cxn ang="0">
                  <a:pos x="2147483646" y="2147483646"/>
                </a:cxn>
              </a:cxnLst>
              <a:rect l="txL" t="txT" r="txR" b="txB"/>
              <a:pathLst>
                <a:path w="15" h="10">
                  <a:moveTo>
                    <a:pt x="1" y="10"/>
                  </a:moveTo>
                  <a:cubicBezTo>
                    <a:pt x="0" y="7"/>
                    <a:pt x="1" y="3"/>
                    <a:pt x="4" y="2"/>
                  </a:cubicBezTo>
                  <a:cubicBezTo>
                    <a:pt x="7" y="0"/>
                    <a:pt x="12" y="1"/>
                    <a:pt x="14" y="4"/>
                  </a:cubicBezTo>
                  <a:cubicBezTo>
                    <a:pt x="15" y="6"/>
                    <a:pt x="15" y="8"/>
                    <a:pt x="15" y="10"/>
                  </a:cubicBezTo>
                  <a:lnTo>
                    <a:pt x="1" y="10"/>
                  </a:lnTo>
                  <a:close/>
                </a:path>
              </a:pathLst>
            </a:custGeom>
            <a:solidFill>
              <a:srgbClr val="0C2224">
                <a:alpha val="100000"/>
              </a:srgbClr>
            </a:solidFill>
            <a:ln w="9525">
              <a:noFill/>
            </a:ln>
          </p:spPr>
          <p:txBody>
            <a:bodyPr/>
            <a:lstStyle/>
            <a:p>
              <a:endParaRPr lang="zh-CN" altLang="en-US"/>
            </a:p>
          </p:txBody>
        </p:sp>
        <p:sp>
          <p:nvSpPr>
            <p:cNvPr id="20549" name="Freeform 119"/>
            <p:cNvSpPr>
              <a:spLocks noEditPoints="1"/>
            </p:cNvSpPr>
            <p:nvPr/>
          </p:nvSpPr>
          <p:spPr>
            <a:xfrm>
              <a:off x="11396662" y="6430962"/>
              <a:ext cx="192088" cy="171450"/>
            </a:xfrm>
            <a:custGeom>
              <a:avLst/>
              <a:gdLst>
                <a:gd name="txL" fmla="*/ 0 w 85"/>
                <a:gd name="txT" fmla="*/ 0 h 76"/>
                <a:gd name="txR" fmla="*/ 85 w 85"/>
                <a:gd name="txB" fmla="*/ 76 h 76"/>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Lst>
              <a:rect l="txL" t="txT" r="txR" b="txB"/>
              <a:pathLst>
                <a:path w="85" h="76">
                  <a:moveTo>
                    <a:pt x="67" y="66"/>
                  </a:moveTo>
                  <a:cubicBezTo>
                    <a:pt x="60" y="73"/>
                    <a:pt x="51" y="76"/>
                    <a:pt x="42" y="76"/>
                  </a:cubicBezTo>
                  <a:cubicBezTo>
                    <a:pt x="42" y="67"/>
                    <a:pt x="42" y="67"/>
                    <a:pt x="42" y="67"/>
                  </a:cubicBezTo>
                  <a:cubicBezTo>
                    <a:pt x="49" y="67"/>
                    <a:pt x="56" y="65"/>
                    <a:pt x="61" y="60"/>
                  </a:cubicBezTo>
                  <a:cubicBezTo>
                    <a:pt x="73" y="49"/>
                    <a:pt x="75" y="31"/>
                    <a:pt x="64" y="19"/>
                  </a:cubicBezTo>
                  <a:cubicBezTo>
                    <a:pt x="58" y="12"/>
                    <a:pt x="50" y="9"/>
                    <a:pt x="42" y="9"/>
                  </a:cubicBezTo>
                  <a:cubicBezTo>
                    <a:pt x="42" y="0"/>
                    <a:pt x="42" y="0"/>
                    <a:pt x="42" y="0"/>
                  </a:cubicBezTo>
                  <a:cubicBezTo>
                    <a:pt x="53" y="0"/>
                    <a:pt x="63" y="4"/>
                    <a:pt x="71" y="13"/>
                  </a:cubicBezTo>
                  <a:cubicBezTo>
                    <a:pt x="85" y="29"/>
                    <a:pt x="83" y="53"/>
                    <a:pt x="67" y="66"/>
                  </a:cubicBezTo>
                  <a:close/>
                  <a:moveTo>
                    <a:pt x="42" y="76"/>
                  </a:moveTo>
                  <a:cubicBezTo>
                    <a:pt x="32" y="76"/>
                    <a:pt x="21" y="71"/>
                    <a:pt x="14" y="63"/>
                  </a:cubicBezTo>
                  <a:cubicBezTo>
                    <a:pt x="0" y="47"/>
                    <a:pt x="1" y="23"/>
                    <a:pt x="17" y="9"/>
                  </a:cubicBezTo>
                  <a:cubicBezTo>
                    <a:pt x="24" y="3"/>
                    <a:pt x="33" y="0"/>
                    <a:pt x="42" y="0"/>
                  </a:cubicBezTo>
                  <a:cubicBezTo>
                    <a:pt x="42" y="9"/>
                    <a:pt x="42" y="9"/>
                    <a:pt x="42" y="9"/>
                  </a:cubicBezTo>
                  <a:cubicBezTo>
                    <a:pt x="35" y="9"/>
                    <a:pt x="29" y="11"/>
                    <a:pt x="23" y="16"/>
                  </a:cubicBezTo>
                  <a:cubicBezTo>
                    <a:pt x="11" y="27"/>
                    <a:pt x="10" y="45"/>
                    <a:pt x="20" y="57"/>
                  </a:cubicBezTo>
                  <a:cubicBezTo>
                    <a:pt x="26" y="64"/>
                    <a:pt x="34" y="67"/>
                    <a:pt x="42" y="67"/>
                  </a:cubicBezTo>
                  <a:lnTo>
                    <a:pt x="42" y="76"/>
                  </a:lnTo>
                  <a:close/>
                </a:path>
              </a:pathLst>
            </a:custGeom>
            <a:solidFill>
              <a:srgbClr val="0C2224">
                <a:alpha val="100000"/>
              </a:srgbClr>
            </a:solidFill>
            <a:ln w="9525">
              <a:noFill/>
            </a:ln>
          </p:spPr>
          <p:txBody>
            <a:bodyPr/>
            <a:lstStyle/>
            <a:p>
              <a:endParaRPr lang="zh-CN" altLang="en-US"/>
            </a:p>
          </p:txBody>
        </p:sp>
        <p:sp>
          <p:nvSpPr>
            <p:cNvPr id="20550" name="Freeform 120"/>
            <p:cNvSpPr/>
            <p:nvPr/>
          </p:nvSpPr>
          <p:spPr>
            <a:xfrm>
              <a:off x="11490324" y="6516687"/>
              <a:ext cx="36513" cy="38100"/>
            </a:xfrm>
            <a:custGeom>
              <a:avLst/>
              <a:gdLst>
                <a:gd name="txL" fmla="*/ 0 w 16"/>
                <a:gd name="txT" fmla="*/ 0 h 17"/>
                <a:gd name="txR" fmla="*/ 16 w 16"/>
                <a:gd name="txB" fmla="*/ 17 h 17"/>
              </a:gdLst>
              <a:ahLst/>
              <a:cxnLst>
                <a:cxn ang="0">
                  <a:pos x="2147483646" y="2147483646"/>
                </a:cxn>
                <a:cxn ang="0">
                  <a:pos x="2147483646" y="2147483646"/>
                </a:cxn>
                <a:cxn ang="0">
                  <a:pos x="2147483646" y="2147483646"/>
                </a:cxn>
                <a:cxn ang="0">
                  <a:pos x="2147483646" y="2147483646"/>
                </a:cxn>
                <a:cxn ang="0">
                  <a:pos x="2147483646" y="2147483646"/>
                </a:cxn>
              </a:cxnLst>
              <a:rect l="txL" t="txT" r="txR" b="txB"/>
              <a:pathLst>
                <a:path w="16" h="17">
                  <a:moveTo>
                    <a:pt x="13" y="14"/>
                  </a:moveTo>
                  <a:cubicBezTo>
                    <a:pt x="10" y="17"/>
                    <a:pt x="5" y="16"/>
                    <a:pt x="2" y="13"/>
                  </a:cubicBezTo>
                  <a:cubicBezTo>
                    <a:pt x="0" y="10"/>
                    <a:pt x="0" y="6"/>
                    <a:pt x="3" y="3"/>
                  </a:cubicBezTo>
                  <a:cubicBezTo>
                    <a:pt x="6" y="0"/>
                    <a:pt x="11" y="1"/>
                    <a:pt x="13" y="4"/>
                  </a:cubicBezTo>
                  <a:cubicBezTo>
                    <a:pt x="16" y="7"/>
                    <a:pt x="16" y="11"/>
                    <a:pt x="13" y="14"/>
                  </a:cubicBezTo>
                  <a:close/>
                </a:path>
              </a:pathLst>
            </a:custGeom>
            <a:solidFill>
              <a:srgbClr val="0C2224">
                <a:alpha val="100000"/>
              </a:srgbClr>
            </a:solidFill>
            <a:ln w="9525">
              <a:noFill/>
            </a:ln>
          </p:spPr>
          <p:txBody>
            <a:bodyPr/>
            <a:lstStyle/>
            <a:p>
              <a:endParaRPr lang="zh-CN" altLang="en-US"/>
            </a:p>
          </p:txBody>
        </p:sp>
        <p:sp>
          <p:nvSpPr>
            <p:cNvPr id="20551" name="Freeform 121"/>
            <p:cNvSpPr/>
            <p:nvPr/>
          </p:nvSpPr>
          <p:spPr>
            <a:xfrm>
              <a:off x="11456987" y="6478587"/>
              <a:ext cx="36513" cy="36513"/>
            </a:xfrm>
            <a:custGeom>
              <a:avLst/>
              <a:gdLst>
                <a:gd name="txL" fmla="*/ 0 w 16"/>
                <a:gd name="txT" fmla="*/ 0 h 16"/>
                <a:gd name="txR" fmla="*/ 16 w 16"/>
                <a:gd name="txB" fmla="*/ 16 h 16"/>
              </a:gdLst>
              <a:ahLst/>
              <a:cxnLst>
                <a:cxn ang="0">
                  <a:pos x="2147483646" y="2147483646"/>
                </a:cxn>
                <a:cxn ang="0">
                  <a:pos x="2147483646" y="2147483646"/>
                </a:cxn>
                <a:cxn ang="0">
                  <a:pos x="2147483646" y="2147483646"/>
                </a:cxn>
                <a:cxn ang="0">
                  <a:pos x="2147483646" y="2147483646"/>
                </a:cxn>
                <a:cxn ang="0">
                  <a:pos x="2147483646" y="2147483646"/>
                </a:cxn>
              </a:cxnLst>
              <a:rect l="txL" t="txT" r="txR" b="txB"/>
              <a:pathLst>
                <a:path w="16" h="16">
                  <a:moveTo>
                    <a:pt x="12" y="14"/>
                  </a:moveTo>
                  <a:cubicBezTo>
                    <a:pt x="9" y="16"/>
                    <a:pt x="5" y="16"/>
                    <a:pt x="2" y="13"/>
                  </a:cubicBezTo>
                  <a:cubicBezTo>
                    <a:pt x="0" y="10"/>
                    <a:pt x="0" y="5"/>
                    <a:pt x="3" y="3"/>
                  </a:cubicBezTo>
                  <a:cubicBezTo>
                    <a:pt x="6" y="0"/>
                    <a:pt x="10" y="0"/>
                    <a:pt x="13" y="3"/>
                  </a:cubicBezTo>
                  <a:cubicBezTo>
                    <a:pt x="16" y="6"/>
                    <a:pt x="15" y="11"/>
                    <a:pt x="12" y="14"/>
                  </a:cubicBezTo>
                  <a:close/>
                </a:path>
              </a:pathLst>
            </a:custGeom>
            <a:solidFill>
              <a:srgbClr val="0C2224">
                <a:alpha val="100000"/>
              </a:srgbClr>
            </a:solidFill>
            <a:ln w="9525">
              <a:noFill/>
            </a:ln>
          </p:spPr>
          <p:txBody>
            <a:bodyPr/>
            <a:lstStyle/>
            <a:p>
              <a:endParaRPr lang="zh-CN" altLang="en-US"/>
            </a:p>
          </p:txBody>
        </p:sp>
        <p:sp>
          <p:nvSpPr>
            <p:cNvPr id="20552" name="Freeform 122"/>
            <p:cNvSpPr/>
            <p:nvPr/>
          </p:nvSpPr>
          <p:spPr>
            <a:xfrm>
              <a:off x="10883899" y="5989637"/>
              <a:ext cx="809625" cy="522288"/>
            </a:xfrm>
            <a:custGeom>
              <a:avLst/>
              <a:gdLst>
                <a:gd name="txL" fmla="*/ 0 w 359"/>
                <a:gd name="txT" fmla="*/ 0 h 232"/>
                <a:gd name="txR" fmla="*/ 359 w 359"/>
                <a:gd name="txB" fmla="*/ 232 h 232"/>
              </a:gdLst>
              <a:ahLst/>
              <a:cxnLst>
                <a:cxn ang="0">
                  <a:pos x="0" y="2147483646"/>
                </a:cxn>
                <a:cxn ang="0">
                  <a:pos x="2147483646" y="2147483646"/>
                </a:cxn>
                <a:cxn ang="0">
                  <a:pos x="2147483646" y="2147483646"/>
                </a:cxn>
                <a:cxn ang="0">
                  <a:pos x="2147483646" y="2147483646"/>
                </a:cxn>
                <a:cxn ang="0">
                  <a:pos x="2147483646" y="2147483646"/>
                </a:cxn>
                <a:cxn ang="0">
                  <a:pos x="0" y="2147483646"/>
                </a:cxn>
              </a:cxnLst>
              <a:rect l="txL" t="txT" r="txR" b="txB"/>
              <a:pathLst>
                <a:path w="359" h="232">
                  <a:moveTo>
                    <a:pt x="0" y="178"/>
                  </a:moveTo>
                  <a:cubicBezTo>
                    <a:pt x="30" y="209"/>
                    <a:pt x="102" y="156"/>
                    <a:pt x="167" y="117"/>
                  </a:cubicBezTo>
                  <a:cubicBezTo>
                    <a:pt x="232" y="79"/>
                    <a:pt x="359" y="37"/>
                    <a:pt x="337" y="8"/>
                  </a:cubicBezTo>
                  <a:cubicBezTo>
                    <a:pt x="331" y="0"/>
                    <a:pt x="340" y="13"/>
                    <a:pt x="353" y="37"/>
                  </a:cubicBezTo>
                  <a:cubicBezTo>
                    <a:pt x="250" y="89"/>
                    <a:pt x="108" y="178"/>
                    <a:pt x="37" y="232"/>
                  </a:cubicBezTo>
                  <a:cubicBezTo>
                    <a:pt x="22" y="214"/>
                    <a:pt x="9" y="195"/>
                    <a:pt x="0" y="178"/>
                  </a:cubicBezTo>
                  <a:close/>
                </a:path>
              </a:pathLst>
            </a:custGeom>
            <a:solidFill>
              <a:srgbClr val="BC9079">
                <a:alpha val="100000"/>
              </a:srgbClr>
            </a:solidFill>
            <a:ln w="9525">
              <a:noFill/>
            </a:ln>
          </p:spPr>
          <p:txBody>
            <a:bodyPr/>
            <a:lstStyle/>
            <a:p>
              <a:endParaRPr lang="zh-CN" altLang="en-US"/>
            </a:p>
          </p:txBody>
        </p:sp>
      </p:grpSp>
      <p:sp>
        <p:nvSpPr>
          <p:cNvPr id="3" name="矩形 2"/>
          <p:cNvSpPr/>
          <p:nvPr/>
        </p:nvSpPr>
        <p:spPr>
          <a:xfrm>
            <a:off x="6499225" y="2565400"/>
            <a:ext cx="3465513" cy="400050"/>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我市每年工矿商贸领域事故</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20520" name="矩形 4"/>
          <p:cNvSpPr/>
          <p:nvPr/>
        </p:nvSpPr>
        <p:spPr>
          <a:xfrm flipH="1">
            <a:off x="2566988" y="4365625"/>
            <a:ext cx="844550" cy="368300"/>
          </a:xfrm>
          <a:prstGeom prst="rect">
            <a:avLst/>
          </a:prstGeom>
          <a:noFill/>
          <a:ln w="9525">
            <a:noFill/>
          </a:ln>
        </p:spPr>
        <p:txBody>
          <a:bodyPr>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80%</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0521" name="矩形 95"/>
          <p:cNvSpPr/>
          <p:nvPr/>
        </p:nvSpPr>
        <p:spPr>
          <a:xfrm flipH="1">
            <a:off x="3433763" y="3578225"/>
            <a:ext cx="844550" cy="368300"/>
          </a:xfrm>
          <a:prstGeom prst="rect">
            <a:avLst/>
          </a:prstGeom>
          <a:noFill/>
          <a:ln w="9525">
            <a:noFill/>
          </a:ln>
        </p:spPr>
        <p:txBody>
          <a:bodyPr>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20%</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20522" name="图片 96"/>
          <p:cNvPicPr>
            <a:picLocks noChangeAspect="1"/>
          </p:cNvPicPr>
          <p:nvPr/>
        </p:nvPicPr>
        <p:blipFill>
          <a:blip r:embed="rId4">
            <a:clrChange>
              <a:clrFrom>
                <a:srgbClr val="FFFFFF"/>
              </a:clrFrom>
              <a:clrTo>
                <a:srgbClr val="FFFFFF">
                  <a:alpha val="0"/>
                </a:srgbClr>
              </a:clrTo>
            </a:clrChange>
          </a:blip>
          <a:srcRect l="7722" t="5901" r="9703" b="14198"/>
          <a:stretch>
            <a:fillRect/>
          </a:stretch>
        </p:blipFill>
        <p:spPr>
          <a:xfrm>
            <a:off x="6257925" y="3178175"/>
            <a:ext cx="633413" cy="655638"/>
          </a:xfrm>
          <a:prstGeom prst="rect">
            <a:avLst/>
          </a:prstGeom>
          <a:noFill/>
          <a:ln w="9525">
            <a:noFill/>
          </a:ln>
        </p:spPr>
      </p:pic>
      <p:sp>
        <p:nvSpPr>
          <p:cNvPr id="98" name="矩形 97"/>
          <p:cNvSpPr/>
          <p:nvPr/>
        </p:nvSpPr>
        <p:spPr>
          <a:xfrm>
            <a:off x="6959600" y="3340100"/>
            <a:ext cx="2919413" cy="400050"/>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死亡人数约</a:t>
            </a:r>
            <a:r>
              <a:rPr kumimoji="0" lang="en-US" altLang="zh-CN"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50</a:t>
            </a:r>
            <a:r>
              <a:rPr kumimoji="0" lang="zh-CN" altLang="zh-CN"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人</a:t>
            </a:r>
            <a:endPar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pic>
        <p:nvPicPr>
          <p:cNvPr id="20524" name="Picture 2" descr="http://www.sznews.com/mb/images/attachement/png/site3/20161202/1561848481517779241_small.png"/>
          <p:cNvPicPr>
            <a:picLocks noChangeAspect="1"/>
          </p:cNvPicPr>
          <p:nvPr/>
        </p:nvPicPr>
        <p:blipFill>
          <a:blip r:embed="rId5">
            <a:clrChange>
              <a:clrFrom>
                <a:srgbClr val="DEDEDE"/>
              </a:clrFrom>
              <a:clrTo>
                <a:srgbClr val="DEDEDE">
                  <a:alpha val="0"/>
                </a:srgbClr>
              </a:clrTo>
            </a:clrChange>
          </a:blip>
          <a:srcRect l="11696" r="30087"/>
          <a:stretch>
            <a:fillRect/>
          </a:stretch>
        </p:blipFill>
        <p:spPr>
          <a:xfrm>
            <a:off x="6249988" y="3979863"/>
            <a:ext cx="709612" cy="912812"/>
          </a:xfrm>
          <a:prstGeom prst="rect">
            <a:avLst/>
          </a:prstGeom>
          <a:noFill/>
          <a:ln w="9525">
            <a:noFill/>
          </a:ln>
        </p:spPr>
      </p:pic>
      <p:sp>
        <p:nvSpPr>
          <p:cNvPr id="100" name="矩形 99"/>
          <p:cNvSpPr/>
          <p:nvPr/>
        </p:nvSpPr>
        <p:spPr>
          <a:xfrm>
            <a:off x="7004050" y="3895725"/>
            <a:ext cx="3195638" cy="1938338"/>
          </a:xfrm>
          <a:prstGeom prst="rect">
            <a:avLst/>
          </a:prstGeom>
          <a:noFill/>
        </p:spPr>
        <p:txBody>
          <a:bodyPr>
            <a:spAutoFit/>
          </a:bodyPr>
          <a:lstStyle/>
          <a:p>
            <a:pPr marL="0" marR="0" lvl="0" indent="0" algn="l" defTabSz="914400" rtl="0" eaLnBrk="0" fontAlgn="base" latinLnBrk="0" hangingPunct="0">
              <a:lnSpc>
                <a:spcPct val="150000"/>
              </a:lnSpc>
              <a:spcBef>
                <a:spcPct val="0"/>
              </a:spcBef>
              <a:spcAft>
                <a:spcPct val="0"/>
              </a:spcAft>
              <a:buClrTx/>
              <a:buSzTx/>
              <a:buFontTx/>
              <a:buNone/>
              <a:defRPr/>
            </a:pPr>
            <a:r>
              <a:rPr kumimoji="0" lang="en-US" altLang="zh-CN"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80%</a:t>
            </a: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事故发生在中小微型生产经营单位，特别是一些非传统高危行业领域的事故呈现多发态势。</a:t>
            </a:r>
          </a:p>
        </p:txBody>
      </p:sp>
    </p:spTree>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p:cNvSpPr txBox="1"/>
          <p:nvPr/>
        </p:nvSpPr>
        <p:spPr>
          <a:xfrm>
            <a:off x="165100" y="811848"/>
            <a:ext cx="9899650" cy="521970"/>
          </a:xfrm>
          <a:prstGeom prst="rect">
            <a:avLst/>
          </a:prstGeom>
          <a:noFill/>
        </p:spPr>
        <p:txBody>
          <a:bodyPr>
            <a:spAutoFit/>
          </a:bodyPr>
          <a:lstStyle/>
          <a:p>
            <a:pPr marR="0" defTabSz="914400">
              <a:buClrTx/>
              <a:buSzTx/>
              <a:buFontTx/>
              <a:buNone/>
              <a:defRPr/>
            </a:pPr>
            <a:r>
              <a:rPr lang="zh-CN" altLang="en-US" sz="2800" b="1" noProof="0" dirty="0">
                <a:ln>
                  <a:noFill/>
                </a:ln>
                <a:solidFill>
                  <a:srgbClr val="FF0000"/>
                </a:solidFill>
                <a:effectLst/>
                <a:uLnTx/>
                <a:uFillTx/>
                <a:latin typeface="微软雅黑" panose="020B0503020204020204" pitchFamily="34" charset="-122"/>
                <a:ea typeface="微软雅黑" panose="020B0503020204020204" pitchFamily="34" charset="-122"/>
                <a:sym typeface="+mn-ea"/>
              </a:rPr>
              <a:t>安全生产谁负责？</a:t>
            </a:r>
          </a:p>
        </p:txBody>
      </p:sp>
      <p:sp>
        <p:nvSpPr>
          <p:cNvPr id="36" name="矩形 35"/>
          <p:cNvSpPr/>
          <p:nvPr/>
        </p:nvSpPr>
        <p:spPr>
          <a:xfrm>
            <a:off x="119063" y="1296988"/>
            <a:ext cx="9504363"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7" name="矩形 36"/>
          <p:cNvSpPr/>
          <p:nvPr/>
        </p:nvSpPr>
        <p:spPr>
          <a:xfrm flipV="1">
            <a:off x="119063" y="1370013"/>
            <a:ext cx="936625"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6" name="文本框 5"/>
          <p:cNvSpPr txBox="1"/>
          <p:nvPr/>
        </p:nvSpPr>
        <p:spPr>
          <a:xfrm>
            <a:off x="165100" y="1518285"/>
            <a:ext cx="9742805" cy="645160"/>
          </a:xfrm>
          <a:prstGeom prst="rect">
            <a:avLst/>
          </a:prstGeom>
          <a:noFill/>
          <a:ln w="9525">
            <a:noFill/>
          </a:ln>
        </p:spPr>
        <p:txBody>
          <a:bodyPr wrap="square">
            <a:spAutoFit/>
          </a:bodyPr>
          <a:lstStyle/>
          <a:p>
            <a:pPr algn="l">
              <a:lnSpc>
                <a:spcPct val="150000"/>
              </a:lnSpc>
              <a:buClrTx/>
              <a:buSzTx/>
              <a:buFontTx/>
              <a:defRPr/>
            </a:pPr>
            <a:r>
              <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实行以一把手为第一责任人为核心的安全生产责任制。</a:t>
            </a:r>
            <a:endParaRPr lang="zh-CN" altLang="en-US" sz="2400" b="1" noProof="0" dirty="0">
              <a:ln>
                <a:noFill/>
              </a:ln>
              <a:solidFill>
                <a:srgbClr val="0070C0"/>
              </a:solidFill>
              <a:effectLst/>
              <a:uLnTx/>
              <a:uFillTx/>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165100" y="2273935"/>
            <a:ext cx="9945370" cy="645160"/>
          </a:xfrm>
          <a:prstGeom prst="rect">
            <a:avLst/>
          </a:prstGeom>
          <a:noFill/>
          <a:ln w="9525">
            <a:noFill/>
          </a:ln>
        </p:spPr>
        <p:txBody>
          <a:bodyPr wrap="square">
            <a:spAutoFit/>
          </a:bodyPr>
          <a:lstStyle/>
          <a:p>
            <a:pPr algn="l">
              <a:lnSpc>
                <a:spcPct val="150000"/>
              </a:lnSpc>
              <a:buClrTx/>
              <a:buSzTx/>
              <a:buFontTx/>
              <a:defRPr/>
            </a:pPr>
            <a:r>
              <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管生产经营必须管安全。</a:t>
            </a:r>
            <a:endParaRPr lang="zh-CN" altLang="en-US" sz="2400" noProof="0" dirty="0">
              <a:ln>
                <a:noFill/>
              </a:ln>
              <a:solidFill>
                <a:srgbClr val="0070C0"/>
              </a:solidFill>
              <a:effectLst/>
              <a:uLnTx/>
              <a:uFillTx/>
              <a:latin typeface="微软雅黑" panose="020B0503020204020204" pitchFamily="34" charset="-122"/>
              <a:ea typeface="微软雅黑" panose="020B0503020204020204" pitchFamily="34" charset="-122"/>
              <a:sym typeface="+mn-ea"/>
            </a:endParaRPr>
          </a:p>
        </p:txBody>
      </p:sp>
      <p:sp>
        <p:nvSpPr>
          <p:cNvPr id="9" name="文本框 8"/>
          <p:cNvSpPr txBox="1"/>
          <p:nvPr/>
        </p:nvSpPr>
        <p:spPr>
          <a:xfrm>
            <a:off x="119380" y="5086985"/>
            <a:ext cx="9945370" cy="645160"/>
          </a:xfrm>
          <a:prstGeom prst="rect">
            <a:avLst/>
          </a:prstGeom>
          <a:noFill/>
          <a:ln w="9525">
            <a:noFill/>
          </a:ln>
        </p:spPr>
        <p:txBody>
          <a:bodyPr wrap="square">
            <a:spAutoFit/>
          </a:bodyPr>
          <a:lstStyle/>
          <a:p>
            <a:pPr algn="l">
              <a:lnSpc>
                <a:spcPct val="150000"/>
              </a:lnSpc>
              <a:buClrTx/>
              <a:buSzTx/>
              <a:buFontTx/>
              <a:defRPr/>
            </a:pPr>
            <a:r>
              <a:rPr lang="zh-CN" altLang="en-US" sz="2400"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安全生产人人有责。</a:t>
            </a:r>
          </a:p>
        </p:txBody>
      </p:sp>
      <p:sp>
        <p:nvSpPr>
          <p:cNvPr id="3" name="文本框 2"/>
          <p:cNvSpPr txBox="1"/>
          <p:nvPr/>
        </p:nvSpPr>
        <p:spPr>
          <a:xfrm>
            <a:off x="165100" y="3106420"/>
            <a:ext cx="9945370" cy="645160"/>
          </a:xfrm>
          <a:prstGeom prst="rect">
            <a:avLst/>
          </a:prstGeom>
          <a:noFill/>
          <a:ln w="9525">
            <a:noFill/>
          </a:ln>
        </p:spPr>
        <p:txBody>
          <a:bodyPr wrap="square">
            <a:spAutoFit/>
          </a:bodyPr>
          <a:lstStyle/>
          <a:p>
            <a:pPr algn="l">
              <a:lnSpc>
                <a:spcPct val="150000"/>
              </a:lnSpc>
              <a:buClrTx/>
              <a:buSzTx/>
              <a:buFontTx/>
              <a:defRPr/>
            </a:pPr>
            <a:r>
              <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谁主管谁负责。</a:t>
            </a:r>
            <a:endParaRPr lang="zh-CN" altLang="en-US" sz="2400" noProof="0" dirty="0">
              <a:ln>
                <a:noFill/>
              </a:ln>
              <a:solidFill>
                <a:srgbClr val="0070C0"/>
              </a:solidFill>
              <a:effectLst/>
              <a:uLnTx/>
              <a:uFillTx/>
              <a:latin typeface="微软雅黑" panose="020B0503020204020204" pitchFamily="34" charset="-122"/>
              <a:ea typeface="微软雅黑" panose="020B0503020204020204" pitchFamily="34" charset="-122"/>
              <a:sym typeface="+mn-ea"/>
            </a:endParaRPr>
          </a:p>
        </p:txBody>
      </p:sp>
      <p:sp>
        <p:nvSpPr>
          <p:cNvPr id="4" name="文本框 3"/>
          <p:cNvSpPr txBox="1"/>
          <p:nvPr/>
        </p:nvSpPr>
        <p:spPr>
          <a:xfrm>
            <a:off x="64135" y="4035425"/>
            <a:ext cx="9945370" cy="645160"/>
          </a:xfrm>
          <a:prstGeom prst="rect">
            <a:avLst/>
          </a:prstGeom>
          <a:noFill/>
          <a:ln w="9525">
            <a:noFill/>
          </a:ln>
        </p:spPr>
        <p:txBody>
          <a:bodyPr wrap="square">
            <a:spAutoFit/>
          </a:bodyPr>
          <a:lstStyle/>
          <a:p>
            <a:pPr algn="l">
              <a:lnSpc>
                <a:spcPct val="150000"/>
              </a:lnSpc>
              <a:buClrTx/>
              <a:buSzTx/>
              <a:buFontTx/>
              <a:defRPr/>
            </a:pPr>
            <a:r>
              <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纵向到底，横向到边的责任制体系。</a:t>
            </a:r>
            <a:endParaRPr lang="zh-CN" altLang="en-US" sz="2400" noProof="0" dirty="0">
              <a:ln>
                <a:noFill/>
              </a:ln>
              <a:solidFill>
                <a:srgbClr val="0070C0"/>
              </a:solidFill>
              <a:effectLst/>
              <a:uLnTx/>
              <a:uFillTx/>
              <a:latin typeface="微软雅黑" panose="020B0503020204020204" pitchFamily="34" charset="-122"/>
              <a:ea typeface="微软雅黑" panose="020B0503020204020204" pitchFamily="34" charset="-122"/>
              <a:sym typeface="+mn-ea"/>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6" grpId="0"/>
      <p:bldP spid="2" grpId="0"/>
      <p:bldP spid="9" grpId="0"/>
      <p:bldP spid="3" grpId="0"/>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c 13"/>
          <p:cNvSpPr/>
          <p:nvPr/>
        </p:nvSpPr>
        <p:spPr>
          <a:xfrm>
            <a:off x="-3121025" y="1384300"/>
            <a:ext cx="5111750" cy="5429250"/>
          </a:xfrm>
          <a:prstGeom prst="arc">
            <a:avLst>
              <a:gd name="adj1" fmla="val 16200000"/>
              <a:gd name="adj2" fmla="val 5370932"/>
            </a:avLst>
          </a:prstGeom>
          <a:solidFill>
            <a:srgbClr val="EFEFEF"/>
          </a:solidFill>
          <a:ln cmpd="sng">
            <a:solidFill>
              <a:srgbClr val="C00000"/>
            </a:solidFill>
            <a:prstDash val="solid"/>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 name="Oval 14"/>
          <p:cNvSpPr/>
          <p:nvPr/>
        </p:nvSpPr>
        <p:spPr>
          <a:xfrm>
            <a:off x="1759762" y="3278413"/>
            <a:ext cx="259358" cy="273637"/>
          </a:xfrm>
          <a:prstGeom prst="ellipse">
            <a:avLst/>
          </a:prstGeom>
          <a:solidFill>
            <a:srgbClr val="C8262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4" name="Oval 15"/>
          <p:cNvSpPr/>
          <p:nvPr/>
        </p:nvSpPr>
        <p:spPr>
          <a:xfrm>
            <a:off x="1846760" y="4046499"/>
            <a:ext cx="259358" cy="273637"/>
          </a:xfrm>
          <a:prstGeom prst="ellipse">
            <a:avLst/>
          </a:prstGeom>
          <a:solidFill>
            <a:srgbClr val="C8262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5" name="Oval 16"/>
          <p:cNvSpPr/>
          <p:nvPr/>
        </p:nvSpPr>
        <p:spPr>
          <a:xfrm>
            <a:off x="1362272" y="5582670"/>
            <a:ext cx="259358" cy="273637"/>
          </a:xfrm>
          <a:prstGeom prst="ellipse">
            <a:avLst/>
          </a:prstGeom>
          <a:solidFill>
            <a:srgbClr val="C8262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6" name="Oval 14"/>
          <p:cNvSpPr/>
          <p:nvPr/>
        </p:nvSpPr>
        <p:spPr>
          <a:xfrm>
            <a:off x="793678" y="1742241"/>
            <a:ext cx="259358" cy="273637"/>
          </a:xfrm>
          <a:prstGeom prst="ellipse">
            <a:avLst/>
          </a:prstGeom>
          <a:solidFill>
            <a:srgbClr val="C8262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7" name="Oval 16"/>
          <p:cNvSpPr/>
          <p:nvPr/>
        </p:nvSpPr>
        <p:spPr>
          <a:xfrm>
            <a:off x="540204" y="6350754"/>
            <a:ext cx="259358" cy="273636"/>
          </a:xfrm>
          <a:prstGeom prst="ellipse">
            <a:avLst/>
          </a:prstGeom>
          <a:solidFill>
            <a:srgbClr val="C8262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8" name="Oval 14"/>
          <p:cNvSpPr/>
          <p:nvPr/>
        </p:nvSpPr>
        <p:spPr>
          <a:xfrm>
            <a:off x="1443386" y="2510327"/>
            <a:ext cx="259358" cy="273637"/>
          </a:xfrm>
          <a:prstGeom prst="ellipse">
            <a:avLst/>
          </a:prstGeom>
          <a:solidFill>
            <a:srgbClr val="C8262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2233613" y="3925888"/>
            <a:ext cx="6070600" cy="460375"/>
          </a:xfrm>
          <a:prstGeom prst="rect">
            <a:avLst/>
          </a:prstGeom>
          <a:noFill/>
        </p:spPr>
        <p:txBody>
          <a:bodyPr>
            <a:spAutoFit/>
          </a:bodyPr>
          <a:lstStyle>
            <a:defPPr>
              <a:defRPr lang="zh-CN"/>
            </a:defPPr>
            <a:lvl1pPr algn="ctr">
              <a:defRPr sz="3600">
                <a:solidFill>
                  <a:schemeClr val="tx1">
                    <a:lumMod val="75000"/>
                    <a:lumOff val="25000"/>
                  </a:schemeClr>
                </a:solidFill>
                <a:ea typeface="思源宋体 CN Heavy" panose="02020900000000000000" pitchFamily="18" charset="-122"/>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marL="0" marR="0" lvl="0" indent="0" algn="l" defTabSz="914400" rtl="0" eaLnBrk="0" fontAlgn="base" latinLnBrk="0" hangingPunct="0">
              <a:lnSpc>
                <a:spcPct val="100000"/>
              </a:lnSpc>
              <a:spcBef>
                <a:spcPct val="0"/>
              </a:spcBef>
              <a:spcAft>
                <a:spcPct val="0"/>
              </a:spcAft>
              <a:buClrTx/>
              <a:buSzTx/>
              <a:buFontTx/>
              <a:buNone/>
              <a:defRPr/>
            </a:pPr>
            <a:r>
              <a:rPr lang="zh-CN" altLang="en-US" sz="2400">
                <a:sym typeface="+mn-ea"/>
              </a:rPr>
              <a:t>（4）</a:t>
            </a:r>
            <a:r>
              <a:rPr lang="zh-CN" altLang="en-US" sz="2400" b="1">
                <a:solidFill>
                  <a:srgbClr val="0070C0"/>
                </a:solidFill>
                <a:sym typeface="+mn-ea"/>
              </a:rPr>
              <a:t>组织或者参与本单位应急救援演练；</a:t>
            </a:r>
            <a:endParaRPr kumimoji="0" lang="zh-CN" altLang="en-US" sz="24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sym typeface="+mn-ea"/>
            </a:endParaRPr>
          </a:p>
        </p:txBody>
      </p:sp>
      <p:sp>
        <p:nvSpPr>
          <p:cNvPr id="11" name="Oval 15"/>
          <p:cNvSpPr/>
          <p:nvPr/>
        </p:nvSpPr>
        <p:spPr>
          <a:xfrm>
            <a:off x="1758456" y="4814585"/>
            <a:ext cx="259358" cy="273637"/>
          </a:xfrm>
          <a:prstGeom prst="ellipse">
            <a:avLst/>
          </a:prstGeom>
          <a:solidFill>
            <a:srgbClr val="C8262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12" name="文本框 11"/>
          <p:cNvSpPr txBox="1"/>
          <p:nvPr/>
        </p:nvSpPr>
        <p:spPr>
          <a:xfrm>
            <a:off x="2123440" y="3281680"/>
            <a:ext cx="9824720" cy="460375"/>
          </a:xfrm>
          <a:prstGeom prst="rect">
            <a:avLst/>
          </a:prstGeom>
          <a:noFill/>
        </p:spPr>
        <p:txBody>
          <a:bodyPr wrap="square">
            <a:spAutoFit/>
          </a:bodyPr>
          <a:lstStyle>
            <a:defPPr>
              <a:defRPr lang="zh-CN"/>
            </a:defPPr>
            <a:lvl1pPr algn="ctr">
              <a:defRPr sz="3600">
                <a:solidFill>
                  <a:schemeClr val="tx1">
                    <a:lumMod val="75000"/>
                    <a:lumOff val="25000"/>
                  </a:schemeClr>
                </a:solidFill>
                <a:ea typeface="思源宋体 CN Heavy" panose="02020900000000000000" pitchFamily="18" charset="-122"/>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marL="0" marR="0" lvl="0" indent="0" algn="l" defTabSz="914400" rtl="0" eaLnBrk="0" fontAlgn="base" latinLnBrk="0" hangingPunct="0">
              <a:lnSpc>
                <a:spcPct val="100000"/>
              </a:lnSpc>
              <a:spcBef>
                <a:spcPct val="0"/>
              </a:spcBef>
              <a:spcAft>
                <a:spcPct val="0"/>
              </a:spcAft>
              <a:buClrTx/>
              <a:buSzTx/>
              <a:buFontTx/>
              <a:buNone/>
              <a:defRPr/>
            </a:pPr>
            <a:r>
              <a:rPr lang="zh-CN" altLang="en-US" sz="2400">
                <a:sym typeface="+mn-ea"/>
              </a:rPr>
              <a:t>（</a:t>
            </a:r>
            <a:r>
              <a:rPr lang="en-US" altLang="zh-CN" sz="2400">
                <a:sym typeface="+mn-ea"/>
              </a:rPr>
              <a:t>3</a:t>
            </a:r>
            <a:r>
              <a:rPr lang="zh-CN" altLang="en-US" sz="2400">
                <a:sym typeface="+mn-ea"/>
              </a:rPr>
              <a:t>）</a:t>
            </a:r>
            <a:r>
              <a:rPr lang="zh-CN" altLang="en-US" sz="2400" b="1">
                <a:solidFill>
                  <a:srgbClr val="0070C0"/>
                </a:solidFill>
                <a:sym typeface="+mn-ea"/>
              </a:rPr>
              <a:t>督促落实本单位重大危险源的安全管理措施；</a:t>
            </a:r>
            <a:endParaRPr kumimoji="0" lang="zh-CN" altLang="en-US" sz="24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sym typeface="+mn-ea"/>
            </a:endParaRPr>
          </a:p>
        </p:txBody>
      </p:sp>
      <p:sp>
        <p:nvSpPr>
          <p:cNvPr id="13" name="文本框 12"/>
          <p:cNvSpPr txBox="1"/>
          <p:nvPr/>
        </p:nvSpPr>
        <p:spPr>
          <a:xfrm>
            <a:off x="1818005" y="2482215"/>
            <a:ext cx="10172065" cy="829945"/>
          </a:xfrm>
          <a:prstGeom prst="rect">
            <a:avLst/>
          </a:prstGeom>
          <a:noFill/>
        </p:spPr>
        <p:txBody>
          <a:bodyPr wrap="square">
            <a:spAutoFit/>
          </a:bodyPr>
          <a:lstStyle>
            <a:defPPr>
              <a:defRPr lang="zh-CN"/>
            </a:defPPr>
            <a:lvl1pPr algn="ctr">
              <a:defRPr sz="3600">
                <a:solidFill>
                  <a:schemeClr val="tx1">
                    <a:lumMod val="75000"/>
                    <a:lumOff val="25000"/>
                  </a:schemeClr>
                </a:solidFill>
                <a:ea typeface="思源宋体 CN Heavy" panose="02020900000000000000" pitchFamily="18" charset="-122"/>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marL="0" marR="0" lvl="0" indent="0" algn="l" defTabSz="914400" rtl="0" eaLnBrk="0" fontAlgn="base" latinLnBrk="0" hangingPunct="0">
              <a:lnSpc>
                <a:spcPct val="100000"/>
              </a:lnSpc>
              <a:spcBef>
                <a:spcPct val="0"/>
              </a:spcBef>
              <a:spcAft>
                <a:spcPct val="0"/>
              </a:spcAft>
              <a:buClrTx/>
              <a:buSzTx/>
              <a:buFontTx/>
              <a:buNone/>
              <a:defRPr/>
            </a:pPr>
            <a:r>
              <a:rPr lang="zh-CN" altLang="en-US" sz="2400">
                <a:sym typeface="+mn-ea"/>
              </a:rPr>
              <a:t>（2）</a:t>
            </a:r>
            <a:r>
              <a:rPr lang="zh-CN" altLang="en-US" sz="2400" b="1">
                <a:solidFill>
                  <a:srgbClr val="0070C0"/>
                </a:solidFill>
                <a:sym typeface="+mn-ea"/>
              </a:rPr>
              <a:t>组织或者参与本单位安全生产教育和培训，如实记录安全生产教育和培训情况；</a:t>
            </a:r>
            <a:endParaRPr kumimoji="0" lang="zh-CN" altLang="en-US" sz="24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sym typeface="+mn-ea"/>
            </a:endParaRPr>
          </a:p>
        </p:txBody>
      </p:sp>
      <p:sp>
        <p:nvSpPr>
          <p:cNvPr id="14" name="文本框 13"/>
          <p:cNvSpPr txBox="1"/>
          <p:nvPr/>
        </p:nvSpPr>
        <p:spPr>
          <a:xfrm>
            <a:off x="1160780" y="1614805"/>
            <a:ext cx="10829290" cy="829945"/>
          </a:xfrm>
          <a:prstGeom prst="rect">
            <a:avLst/>
          </a:prstGeom>
          <a:noFill/>
        </p:spPr>
        <p:txBody>
          <a:bodyPr wrap="square">
            <a:spAutoFit/>
          </a:bodyPr>
          <a:lstStyle>
            <a:defPPr>
              <a:defRPr lang="zh-CN"/>
            </a:defPPr>
            <a:lvl1pPr algn="ctr">
              <a:defRPr sz="3600">
                <a:solidFill>
                  <a:schemeClr val="tx1">
                    <a:lumMod val="75000"/>
                    <a:lumOff val="25000"/>
                  </a:schemeClr>
                </a:solidFill>
                <a:ea typeface="思源宋体 CN Heavy" panose="02020900000000000000" pitchFamily="18" charset="-122"/>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marL="0" marR="0" lvl="0" indent="0" algn="l" defTabSz="914400" rtl="0" eaLnBrk="0" fontAlgn="base" latinLnBrk="0" hangingPunct="0">
              <a:lnSpc>
                <a:spcPct val="100000"/>
              </a:lnSpc>
              <a:spcBef>
                <a:spcPct val="0"/>
              </a:spcBef>
              <a:spcAft>
                <a:spcPct val="0"/>
              </a:spcAft>
              <a:buClrTx/>
              <a:buSzTx/>
              <a:buFontTx/>
              <a:buNone/>
              <a:defRPr/>
            </a:pPr>
            <a:r>
              <a:rPr lang="zh-CN" altLang="en-US" sz="2400">
                <a:sym typeface="+mn-ea"/>
              </a:rPr>
              <a:t>（</a:t>
            </a:r>
            <a:r>
              <a:rPr lang="en-US" altLang="zh-CN" sz="2400">
                <a:sym typeface="+mn-ea"/>
              </a:rPr>
              <a:t>1</a:t>
            </a:r>
            <a:r>
              <a:rPr lang="zh-CN" altLang="en-US" sz="2400">
                <a:sym typeface="+mn-ea"/>
              </a:rPr>
              <a:t>）</a:t>
            </a:r>
            <a:r>
              <a:rPr lang="zh-CN" altLang="en-US" sz="2400" b="1">
                <a:solidFill>
                  <a:srgbClr val="0070C0"/>
                </a:solidFill>
                <a:sym typeface="+mn-ea"/>
              </a:rPr>
              <a:t>组织或者参与拟订本单位安全生产规章制度、操作规程和生产安全事故应急救援预案；</a:t>
            </a:r>
            <a:endParaRPr kumimoji="0" lang="zh-CN" altLang="en-US" sz="24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sym typeface="+mn-ea"/>
            </a:endParaRPr>
          </a:p>
        </p:txBody>
      </p:sp>
      <p:sp>
        <p:nvSpPr>
          <p:cNvPr id="15" name="文本框 14"/>
          <p:cNvSpPr txBox="1"/>
          <p:nvPr/>
        </p:nvSpPr>
        <p:spPr>
          <a:xfrm>
            <a:off x="2138680" y="4598035"/>
            <a:ext cx="9850755" cy="829945"/>
          </a:xfrm>
          <a:prstGeom prst="rect">
            <a:avLst/>
          </a:prstGeom>
          <a:solidFill>
            <a:srgbClr val="EFEFEF">
              <a:alpha val="75000"/>
            </a:srgbClr>
          </a:solidFill>
        </p:spPr>
        <p:txBody>
          <a:bodyPr wrap="square">
            <a:spAutoFit/>
          </a:bodyPr>
          <a:lstStyle>
            <a:defPPr>
              <a:defRPr lang="zh-CN"/>
            </a:defPPr>
            <a:lvl1pPr algn="ctr">
              <a:defRPr sz="3600">
                <a:solidFill>
                  <a:schemeClr val="tx1">
                    <a:lumMod val="75000"/>
                    <a:lumOff val="25000"/>
                  </a:schemeClr>
                </a:solidFill>
                <a:ea typeface="思源宋体 CN Heavy" panose="02020900000000000000" pitchFamily="18" charset="-122"/>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marL="0" marR="0" lvl="0" indent="0" algn="l" defTabSz="914400" rtl="0" eaLnBrk="0" fontAlgn="base" latinLnBrk="0" hangingPunct="0">
              <a:lnSpc>
                <a:spcPct val="100000"/>
              </a:lnSpc>
              <a:spcBef>
                <a:spcPct val="0"/>
              </a:spcBef>
              <a:spcAft>
                <a:spcPct val="0"/>
              </a:spcAft>
              <a:buClrTx/>
              <a:buSzTx/>
              <a:buFontTx/>
              <a:buNone/>
              <a:defRPr/>
            </a:pPr>
            <a:r>
              <a:rPr lang="zh-CN" altLang="en-US" sz="2400">
                <a:sym typeface="+mn-ea"/>
              </a:rPr>
              <a:t>（5）</a:t>
            </a:r>
            <a:r>
              <a:rPr lang="zh-CN" altLang="en-US" sz="2400" b="1">
                <a:solidFill>
                  <a:srgbClr val="0070C0"/>
                </a:solidFill>
                <a:sym typeface="+mn-ea"/>
              </a:rPr>
              <a:t>检查本单位的安全生产状况，及时排查生产安全事故隐患，提出改进安全生产管理的建议；</a:t>
            </a:r>
            <a:endParaRPr kumimoji="0" lang="zh-CN" altLang="en-US" sz="24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sym typeface="+mn-ea"/>
            </a:endParaRPr>
          </a:p>
        </p:txBody>
      </p:sp>
      <p:sp>
        <p:nvSpPr>
          <p:cNvPr id="16" name="文本框 15"/>
          <p:cNvSpPr txBox="1"/>
          <p:nvPr/>
        </p:nvSpPr>
        <p:spPr>
          <a:xfrm>
            <a:off x="1682115" y="5565140"/>
            <a:ext cx="10264775" cy="460375"/>
          </a:xfrm>
          <a:prstGeom prst="rect">
            <a:avLst/>
          </a:prstGeom>
          <a:noFill/>
        </p:spPr>
        <p:txBody>
          <a:bodyPr wrap="square">
            <a:spAutoFit/>
          </a:bodyPr>
          <a:lstStyle>
            <a:defPPr>
              <a:defRPr lang="zh-CN"/>
            </a:defPPr>
            <a:lvl1pPr algn="ctr">
              <a:defRPr sz="3600">
                <a:solidFill>
                  <a:schemeClr val="tx1">
                    <a:lumMod val="75000"/>
                    <a:lumOff val="25000"/>
                  </a:schemeClr>
                </a:solidFill>
                <a:ea typeface="思源宋体 CN Heavy" panose="02020900000000000000" pitchFamily="18" charset="-122"/>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marL="0" marR="0" lvl="0" indent="0" algn="l" defTabSz="914400" rtl="0" eaLnBrk="0" fontAlgn="base" latinLnBrk="0" hangingPunct="0">
              <a:lnSpc>
                <a:spcPct val="100000"/>
              </a:lnSpc>
              <a:spcBef>
                <a:spcPct val="0"/>
              </a:spcBef>
              <a:spcAft>
                <a:spcPct val="0"/>
              </a:spcAft>
              <a:buClrTx/>
              <a:buSzTx/>
              <a:buFontTx/>
              <a:buNone/>
              <a:defRPr/>
            </a:pPr>
            <a:r>
              <a:rPr lang="zh-CN" altLang="en-US" sz="2400">
                <a:sym typeface="+mn-ea"/>
              </a:rPr>
              <a:t>（6）</a:t>
            </a:r>
            <a:r>
              <a:rPr lang="zh-CN" altLang="en-US" sz="2400" b="1">
                <a:solidFill>
                  <a:srgbClr val="0070C0"/>
                </a:solidFill>
                <a:sym typeface="+mn-ea"/>
              </a:rPr>
              <a:t>制止和纠正违章指挥、强令冒险作业、违反操作规程的行为；</a:t>
            </a:r>
            <a:endParaRPr kumimoji="0" lang="zh-CN" altLang="en-US" sz="24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sym typeface="+mn-ea"/>
            </a:endParaRPr>
          </a:p>
        </p:txBody>
      </p:sp>
      <p:sp>
        <p:nvSpPr>
          <p:cNvPr id="17" name="文本框 16"/>
          <p:cNvSpPr txBox="1"/>
          <p:nvPr/>
        </p:nvSpPr>
        <p:spPr>
          <a:xfrm>
            <a:off x="929005" y="6237605"/>
            <a:ext cx="7835265" cy="460375"/>
          </a:xfrm>
          <a:prstGeom prst="rect">
            <a:avLst/>
          </a:prstGeom>
          <a:noFill/>
        </p:spPr>
        <p:txBody>
          <a:bodyPr wrap="square">
            <a:spAutoFit/>
          </a:bodyPr>
          <a:lstStyle>
            <a:defPPr>
              <a:defRPr lang="zh-CN"/>
            </a:defPPr>
            <a:lvl1pPr>
              <a:defRPr sz="2400">
                <a:solidFill>
                  <a:srgbClr val="C00000"/>
                </a:solidFill>
                <a:ea typeface="思源宋体 CN Heavy" panose="02020900000000000000" pitchFamily="18" charset="-122"/>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marL="0" marR="0" lvl="0" indent="0" algn="l" defTabSz="914400" rtl="0" eaLnBrk="0" fontAlgn="base" latinLnBrk="0" hangingPunct="0">
              <a:lnSpc>
                <a:spcPct val="100000"/>
              </a:lnSpc>
              <a:spcBef>
                <a:spcPct val="0"/>
              </a:spcBef>
              <a:spcAft>
                <a:spcPct val="0"/>
              </a:spcAft>
              <a:buClrTx/>
              <a:buSzTx/>
              <a:buFontTx/>
              <a:buNone/>
              <a:defRPr/>
            </a:pPr>
            <a:r>
              <a:rPr lang="zh-CN" altLang="en-US">
                <a:solidFill>
                  <a:schemeClr val="tx1"/>
                </a:solidFill>
                <a:sym typeface="+mn-ea"/>
              </a:rPr>
              <a:t>（7）</a:t>
            </a:r>
            <a:r>
              <a:rPr lang="zh-CN" altLang="en-US" b="1">
                <a:solidFill>
                  <a:srgbClr val="0070C0"/>
                </a:solidFill>
                <a:sym typeface="+mn-ea"/>
              </a:rPr>
              <a:t>督促落实本单位安全生产整改措施。</a:t>
            </a:r>
            <a:endParaRPr kumimoji="0" lang="zh-CN" altLang="en-US" sz="24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sym typeface="+mn-ea"/>
            </a:endParaRPr>
          </a:p>
        </p:txBody>
      </p:sp>
      <p:sp>
        <p:nvSpPr>
          <p:cNvPr id="20" name="矩形 19"/>
          <p:cNvSpPr/>
          <p:nvPr/>
        </p:nvSpPr>
        <p:spPr>
          <a:xfrm>
            <a:off x="1724025" y="721360"/>
            <a:ext cx="8943340" cy="1014730"/>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lang="zh-CN" altLang="en-US" sz="3000" b="1">
                <a:solidFill>
                  <a:srgbClr val="FF0000"/>
                </a:solidFill>
                <a:sym typeface="+mn-ea"/>
              </a:rPr>
              <a:t>安全生产管理机构及安全生产管理人员的法定职责《安全生产法》</a:t>
            </a:r>
            <a:endParaRPr kumimoji="0" lang="zh-CN" altLang="en-US" sz="30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sym typeface="+mn-ea"/>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P spid="14" grpId="0"/>
      <p:bldP spid="15" grpId="0" animBg="1"/>
      <p:bldP spid="16" grpId="0"/>
      <p:bldP spid="1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p:cNvSpPr txBox="1"/>
          <p:nvPr/>
        </p:nvSpPr>
        <p:spPr>
          <a:xfrm>
            <a:off x="165100" y="811848"/>
            <a:ext cx="9899650" cy="521970"/>
          </a:xfrm>
          <a:prstGeom prst="rect">
            <a:avLst/>
          </a:prstGeom>
          <a:noFill/>
        </p:spPr>
        <p:txBody>
          <a:bodyPr>
            <a:spAutoFit/>
          </a:bodyPr>
          <a:lstStyle/>
          <a:p>
            <a:pPr marR="0" defTabSz="914400">
              <a:buClrTx/>
              <a:buSzTx/>
              <a:buFontTx/>
              <a:buNone/>
              <a:defRPr/>
            </a:pPr>
            <a:r>
              <a:rPr lang="zh-CN" altLang="en-US" sz="28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安全生产管理机构以及安全生产管理人员的法定职责</a:t>
            </a:r>
            <a:endParaRPr lang="zh-CN" altLang="en-US" sz="2800" b="1" noProof="0" dirty="0">
              <a:ln>
                <a:noFill/>
              </a:ln>
              <a:solidFill>
                <a:srgbClr val="FF0000"/>
              </a:solidFill>
              <a:effectLst/>
              <a:uLnTx/>
              <a:uFillTx/>
              <a:latin typeface="微软雅黑" panose="020B0503020204020204" pitchFamily="34" charset="-122"/>
              <a:ea typeface="微软雅黑" panose="020B0503020204020204" pitchFamily="34" charset="-122"/>
              <a:sym typeface="+mn-ea"/>
            </a:endParaRPr>
          </a:p>
        </p:txBody>
      </p:sp>
      <p:sp>
        <p:nvSpPr>
          <p:cNvPr id="36" name="矩形 35"/>
          <p:cNvSpPr/>
          <p:nvPr/>
        </p:nvSpPr>
        <p:spPr>
          <a:xfrm>
            <a:off x="119063" y="1296988"/>
            <a:ext cx="9504363"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7" name="矩形 36"/>
          <p:cNvSpPr/>
          <p:nvPr/>
        </p:nvSpPr>
        <p:spPr>
          <a:xfrm flipV="1">
            <a:off x="119063" y="1370013"/>
            <a:ext cx="936625"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6" name="文本框 5"/>
          <p:cNvSpPr txBox="1"/>
          <p:nvPr/>
        </p:nvSpPr>
        <p:spPr>
          <a:xfrm>
            <a:off x="165100" y="1518285"/>
            <a:ext cx="9742805" cy="3415030"/>
          </a:xfrm>
          <a:prstGeom prst="rect">
            <a:avLst/>
          </a:prstGeom>
          <a:noFill/>
          <a:ln w="9525">
            <a:noFill/>
          </a:ln>
        </p:spPr>
        <p:txBody>
          <a:bodyPr wrap="square">
            <a:spAutoFit/>
          </a:bodyPr>
          <a:lstStyle/>
          <a:p>
            <a:pPr algn="l">
              <a:lnSpc>
                <a:spcPct val="150000"/>
              </a:lnSpc>
              <a:buClrTx/>
              <a:buSzTx/>
              <a:buFontTx/>
              <a:defRPr/>
            </a:pPr>
            <a:r>
              <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生产经营单位的安全生产管理机构以及</a:t>
            </a:r>
            <a:r>
              <a:rPr lang="zh-CN" altLang="en-US" sz="2400"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安全生产管理人员应当恪尽职守，依法履行职责</a:t>
            </a:r>
            <a:r>
              <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生产经营单位作出涉及安全生产的经营决策，应当听取安全生产管理机构以及安全生产管理人员的意见。生产经营单位不得因安全生产管理人员依法履行职责而降低其工资、福利等待遇或者解除与其订立的劳动合同。</a:t>
            </a:r>
          </a:p>
          <a:p>
            <a:pPr algn="l">
              <a:lnSpc>
                <a:spcPct val="150000"/>
              </a:lnSpc>
              <a:buClrTx/>
              <a:buSzTx/>
              <a:buFontTx/>
              <a:defRPr/>
            </a:pPr>
            <a:endParaRPr lang="zh-CN" altLang="en-US" sz="2400" b="1" noProof="0" dirty="0">
              <a:ln>
                <a:noFill/>
              </a:ln>
              <a:solidFill>
                <a:srgbClr val="0070C0"/>
              </a:solidFill>
              <a:effectLst/>
              <a:uLnTx/>
              <a:uFillTx/>
              <a:latin typeface="微软雅黑" panose="020B0503020204020204" pitchFamily="34" charset="-122"/>
              <a:ea typeface="微软雅黑" panose="020B0503020204020204" pitchFamily="34" charset="-122"/>
              <a:sym typeface="+mn-ea"/>
            </a:endParaRPr>
          </a:p>
        </p:txBody>
      </p:sp>
      <p:sp>
        <p:nvSpPr>
          <p:cNvPr id="9" name="文本框 8"/>
          <p:cNvSpPr txBox="1"/>
          <p:nvPr/>
        </p:nvSpPr>
        <p:spPr>
          <a:xfrm>
            <a:off x="165100" y="4547235"/>
            <a:ext cx="9945370" cy="1198880"/>
          </a:xfrm>
          <a:prstGeom prst="rect">
            <a:avLst/>
          </a:prstGeom>
          <a:noFill/>
          <a:ln w="9525">
            <a:noFill/>
          </a:ln>
        </p:spPr>
        <p:txBody>
          <a:bodyPr wrap="square">
            <a:spAutoFit/>
          </a:bodyPr>
          <a:lstStyle/>
          <a:p>
            <a:pPr algn="l">
              <a:lnSpc>
                <a:spcPct val="150000"/>
              </a:lnSpc>
              <a:buClrTx/>
              <a:buSzTx/>
              <a:buFontTx/>
              <a:defRPr/>
            </a:pPr>
            <a:r>
              <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危险物品的生产、储存单位以及矿山、金属冶炼单位的安全生产管理人员的任免，应当告知主管的负有安全生产监督管理职责的部门。</a:t>
            </a:r>
            <a:endParaRPr lang="zh-CN" altLang="en-US" sz="2400"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6"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p:cNvSpPr txBox="1"/>
          <p:nvPr/>
        </p:nvSpPr>
        <p:spPr>
          <a:xfrm>
            <a:off x="165100" y="811848"/>
            <a:ext cx="9899650" cy="521970"/>
          </a:xfrm>
          <a:prstGeom prst="rect">
            <a:avLst/>
          </a:prstGeom>
          <a:noFill/>
        </p:spPr>
        <p:txBody>
          <a:bodyPr>
            <a:spAutoFit/>
          </a:bodyPr>
          <a:lstStyle/>
          <a:p>
            <a:pPr marR="0" defTabSz="914400">
              <a:buClrTx/>
              <a:buSzTx/>
              <a:buFontTx/>
              <a:buNone/>
              <a:defRPr/>
            </a:pPr>
            <a:r>
              <a:rPr lang="zh-CN" altLang="en-US" sz="28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安全生产管理机构以及安全生产管理人员的法定职责</a:t>
            </a:r>
            <a:endParaRPr lang="zh-CN" altLang="en-US" sz="2800" b="1" noProof="0" dirty="0">
              <a:ln>
                <a:noFill/>
              </a:ln>
              <a:solidFill>
                <a:srgbClr val="FF0000"/>
              </a:solidFill>
              <a:effectLst/>
              <a:uLnTx/>
              <a:uFillTx/>
              <a:latin typeface="微软雅黑" panose="020B0503020204020204" pitchFamily="34" charset="-122"/>
              <a:ea typeface="微软雅黑" panose="020B0503020204020204" pitchFamily="34" charset="-122"/>
              <a:sym typeface="+mn-ea"/>
            </a:endParaRPr>
          </a:p>
        </p:txBody>
      </p:sp>
      <p:sp>
        <p:nvSpPr>
          <p:cNvPr id="36" name="矩形 35"/>
          <p:cNvSpPr/>
          <p:nvPr/>
        </p:nvSpPr>
        <p:spPr>
          <a:xfrm>
            <a:off x="119063" y="1296988"/>
            <a:ext cx="9504363"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7" name="矩形 36"/>
          <p:cNvSpPr/>
          <p:nvPr/>
        </p:nvSpPr>
        <p:spPr>
          <a:xfrm flipV="1">
            <a:off x="119063" y="1370013"/>
            <a:ext cx="936625"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6" name="文本框 5"/>
          <p:cNvSpPr txBox="1"/>
          <p:nvPr/>
        </p:nvSpPr>
        <p:spPr>
          <a:xfrm>
            <a:off x="165100" y="1518285"/>
            <a:ext cx="9742805" cy="1198880"/>
          </a:xfrm>
          <a:prstGeom prst="rect">
            <a:avLst/>
          </a:prstGeom>
          <a:noFill/>
          <a:ln w="9525">
            <a:noFill/>
          </a:ln>
        </p:spPr>
        <p:txBody>
          <a:bodyPr wrap="square">
            <a:spAutoFit/>
          </a:bodyPr>
          <a:lstStyle/>
          <a:p>
            <a:pPr algn="l">
              <a:lnSpc>
                <a:spcPct val="150000"/>
              </a:lnSpc>
              <a:buClrTx/>
              <a:buSzTx/>
              <a:buFontTx/>
              <a:defRPr/>
            </a:pPr>
            <a:r>
              <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生产经营单位的主要负责人和</a:t>
            </a:r>
            <a:r>
              <a:rPr lang="zh-CN" altLang="en-US" sz="2400" b="1" noProof="0" dirty="0">
                <a:ln>
                  <a:noFill/>
                </a:ln>
                <a:solidFill>
                  <a:srgbClr val="0070C0"/>
                </a:solidFill>
                <a:effectLst/>
                <a:uLnTx/>
                <a:uFillTx/>
                <a:latin typeface="微软雅黑" panose="020B0503020204020204" pitchFamily="34" charset="-122"/>
                <a:ea typeface="微软雅黑" panose="020B0503020204020204" pitchFamily="34" charset="-122"/>
                <a:sym typeface="+mn-ea"/>
              </a:rPr>
              <a:t>安全生产管理人员必须具备</a:t>
            </a:r>
            <a:r>
              <a:rPr lang="zh-CN" altLang="en-US" sz="2400" noProof="0" dirty="0">
                <a:ln>
                  <a:noFill/>
                </a:ln>
                <a:solidFill>
                  <a:srgbClr val="0070C0"/>
                </a:solidFill>
                <a:effectLst/>
                <a:uLnTx/>
                <a:uFillTx/>
                <a:latin typeface="微软雅黑" panose="020B0503020204020204" pitchFamily="34" charset="-122"/>
                <a:ea typeface="微软雅黑" panose="020B0503020204020204" pitchFamily="34" charset="-122"/>
                <a:sym typeface="+mn-ea"/>
              </a:rPr>
              <a:t>与本单位所从事的生产经营活动相应的</a:t>
            </a:r>
            <a:r>
              <a:rPr lang="zh-CN" altLang="en-US" sz="2400" b="1" noProof="0" dirty="0">
                <a:ln>
                  <a:noFill/>
                </a:ln>
                <a:solidFill>
                  <a:srgbClr val="0070C0"/>
                </a:solidFill>
                <a:effectLst/>
                <a:uLnTx/>
                <a:uFillTx/>
                <a:latin typeface="微软雅黑" panose="020B0503020204020204" pitchFamily="34" charset="-122"/>
                <a:ea typeface="微软雅黑" panose="020B0503020204020204" pitchFamily="34" charset="-122"/>
                <a:sym typeface="+mn-ea"/>
              </a:rPr>
              <a:t>安全生产知识和管理能力</a:t>
            </a:r>
            <a:r>
              <a:rPr lang="zh-CN" altLang="en-US" sz="2400" noProof="0" dirty="0">
                <a:ln>
                  <a:noFill/>
                </a:ln>
                <a:solidFill>
                  <a:srgbClr val="0070C0"/>
                </a:solidFill>
                <a:effectLst/>
                <a:uLnTx/>
                <a:uFillTx/>
                <a:latin typeface="微软雅黑" panose="020B0503020204020204" pitchFamily="34" charset="-122"/>
                <a:ea typeface="微软雅黑" panose="020B0503020204020204" pitchFamily="34" charset="-122"/>
                <a:sym typeface="+mn-ea"/>
              </a:rPr>
              <a:t>。</a:t>
            </a:r>
            <a:endParaRPr lang="zh-CN" altLang="en-US" sz="2400" b="1" noProof="0" dirty="0">
              <a:ln>
                <a:noFill/>
              </a:ln>
              <a:solidFill>
                <a:srgbClr val="0070C0"/>
              </a:solidFill>
              <a:effectLst/>
              <a:uLnTx/>
              <a:uFillTx/>
              <a:latin typeface="微软雅黑" panose="020B0503020204020204" pitchFamily="34" charset="-122"/>
              <a:ea typeface="微软雅黑" panose="020B0503020204020204" pitchFamily="34" charset="-122"/>
              <a:sym typeface="+mn-ea"/>
            </a:endParaRPr>
          </a:p>
        </p:txBody>
      </p:sp>
      <p:sp>
        <p:nvSpPr>
          <p:cNvPr id="9" name="文本框 8"/>
          <p:cNvSpPr txBox="1"/>
          <p:nvPr/>
        </p:nvSpPr>
        <p:spPr>
          <a:xfrm>
            <a:off x="165100" y="2859405"/>
            <a:ext cx="9945370" cy="3138170"/>
          </a:xfrm>
          <a:prstGeom prst="rect">
            <a:avLst/>
          </a:prstGeom>
          <a:noFill/>
          <a:ln w="9525">
            <a:noFill/>
          </a:ln>
        </p:spPr>
        <p:txBody>
          <a:bodyPr wrap="square">
            <a:spAutoFit/>
          </a:bodyPr>
          <a:lstStyle/>
          <a:p>
            <a:pPr algn="l">
              <a:lnSpc>
                <a:spcPct val="150000"/>
              </a:lnSpc>
              <a:buClrTx/>
              <a:buSzTx/>
              <a:buFontTx/>
              <a:defRPr/>
            </a:pPr>
            <a:r>
              <a:rPr lang="zh-CN" altLang="en-US" sz="20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危险物品的生产、经营、储存单位以及矿山、金属冶炼、建筑施工、道路运输单位的主要负责人和安全生产管理人员，应当由主管的负有安全生产监督管理职责的部门对其安全生产知识和管理能力考核合格。考核不得收费。</a:t>
            </a:r>
          </a:p>
          <a:p>
            <a:pPr algn="l">
              <a:lnSpc>
                <a:spcPct val="150000"/>
              </a:lnSpc>
              <a:buClrTx/>
              <a:buSzTx/>
              <a:buFontTx/>
              <a:defRPr/>
            </a:pPr>
            <a:r>
              <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危险物品的生产、储存单位以及矿山、金属冶炼单位</a:t>
            </a:r>
            <a:r>
              <a:rPr lang="zh-CN" altLang="en-US" sz="2400"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应当有注册安全工程师从事安全生产管理工作。鼓励其他生产经营单位聘用注册安全工程师从事安全生产管理工作。</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6" grpId="0"/>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p:cNvSpPr txBox="1"/>
          <p:nvPr/>
        </p:nvSpPr>
        <p:spPr>
          <a:xfrm>
            <a:off x="165100" y="811848"/>
            <a:ext cx="9899650" cy="953135"/>
          </a:xfrm>
          <a:prstGeom prst="rect">
            <a:avLst/>
          </a:prstGeom>
          <a:noFill/>
        </p:spPr>
        <p:txBody>
          <a:bodyPr>
            <a:spAutoFit/>
          </a:bodyPr>
          <a:lstStyle/>
          <a:p>
            <a:pPr marR="0" defTabSz="914400">
              <a:buClrTx/>
              <a:buSzTx/>
              <a:buFontTx/>
              <a:buNone/>
              <a:defRPr/>
            </a:pPr>
            <a:r>
              <a:rPr lang="zh-CN" altLang="en-US" sz="28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安全生产管理机构以及安全生产管理人员的法定职责</a:t>
            </a:r>
            <a:r>
              <a:rPr lang="en-US" altLang="zh-CN" sz="28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a:t>
            </a:r>
            <a:r>
              <a:rPr lang="zh-CN" altLang="en-US" sz="28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《辽宁省企业安全生产主体责任规定》</a:t>
            </a:r>
            <a:r>
              <a:rPr lang="en-US" altLang="zh-CN" sz="28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a:t>
            </a:r>
            <a:endParaRPr lang="en-US" altLang="zh-CN" sz="2800"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endParaRPr>
          </a:p>
        </p:txBody>
      </p:sp>
      <p:sp>
        <p:nvSpPr>
          <p:cNvPr id="36" name="矩形 35"/>
          <p:cNvSpPr/>
          <p:nvPr/>
        </p:nvSpPr>
        <p:spPr>
          <a:xfrm>
            <a:off x="119063" y="1296988"/>
            <a:ext cx="9504363"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7" name="矩形 36"/>
          <p:cNvSpPr/>
          <p:nvPr/>
        </p:nvSpPr>
        <p:spPr>
          <a:xfrm flipV="1">
            <a:off x="119063" y="1370013"/>
            <a:ext cx="936625"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6" name="文本框 5"/>
          <p:cNvSpPr txBox="1"/>
          <p:nvPr/>
        </p:nvSpPr>
        <p:spPr>
          <a:xfrm>
            <a:off x="165100" y="1915795"/>
            <a:ext cx="9742805" cy="4523105"/>
          </a:xfrm>
          <a:prstGeom prst="rect">
            <a:avLst/>
          </a:prstGeom>
          <a:noFill/>
          <a:ln w="9525">
            <a:noFill/>
          </a:ln>
        </p:spPr>
        <p:txBody>
          <a:bodyPr wrap="square">
            <a:spAutoFit/>
          </a:bodyPr>
          <a:lstStyle/>
          <a:p>
            <a:pPr algn="l">
              <a:lnSpc>
                <a:spcPct val="150000"/>
              </a:lnSpc>
              <a:buClrTx/>
              <a:buSzTx/>
              <a:buFontTx/>
              <a:defRPr/>
            </a:pPr>
            <a:r>
              <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（1）组织制定企业安全生产管理年度工作计划和目标，进行考核，并组织实施；</a:t>
            </a:r>
          </a:p>
          <a:p>
            <a:pPr algn="l">
              <a:lnSpc>
                <a:spcPct val="150000"/>
              </a:lnSpc>
              <a:buClrTx/>
              <a:buSzTx/>
              <a:buFontTx/>
              <a:defRPr/>
            </a:pPr>
            <a:r>
              <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（2）组织制定安全生产资金投入计划和安全技术措施计划，并督促相关部门落实；</a:t>
            </a:r>
          </a:p>
          <a:p>
            <a:pPr algn="l">
              <a:lnSpc>
                <a:spcPct val="150000"/>
              </a:lnSpc>
              <a:buClrTx/>
              <a:buSzTx/>
              <a:buFontTx/>
              <a:defRPr/>
            </a:pPr>
            <a:r>
              <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（3）组织制订或者修订安全生产制度、安全操作规程，并对执行情况进行监督检查；</a:t>
            </a:r>
          </a:p>
          <a:p>
            <a:pPr algn="l">
              <a:lnSpc>
                <a:spcPct val="150000"/>
              </a:lnSpc>
              <a:buClrTx/>
              <a:buSzTx/>
              <a:buFontTx/>
              <a:defRPr/>
            </a:pPr>
            <a:r>
              <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（4）检查本企业生产、作业的安全条件，生产安全事故隐患的排查及整改效果；制止和查处违章指挥、违章作业行为；</a:t>
            </a:r>
            <a:endParaRPr lang="zh-CN" altLang="en-US" sz="2400" b="1" noProof="0" dirty="0">
              <a:ln>
                <a:noFill/>
              </a:ln>
              <a:solidFill>
                <a:srgbClr val="0070C0"/>
              </a:solidFill>
              <a:effectLst/>
              <a:uLnTx/>
              <a:uFillTx/>
              <a:latin typeface="微软雅黑" panose="020B0503020204020204" pitchFamily="34" charset="-122"/>
              <a:ea typeface="微软雅黑" panose="020B0503020204020204" pitchFamily="34" charset="-122"/>
              <a:sym typeface="+mn-ea"/>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p:cNvSpPr txBox="1"/>
          <p:nvPr/>
        </p:nvSpPr>
        <p:spPr>
          <a:xfrm>
            <a:off x="165100" y="811848"/>
            <a:ext cx="9899650" cy="953135"/>
          </a:xfrm>
          <a:prstGeom prst="rect">
            <a:avLst/>
          </a:prstGeom>
          <a:noFill/>
        </p:spPr>
        <p:txBody>
          <a:bodyPr>
            <a:spAutoFit/>
          </a:bodyPr>
          <a:lstStyle/>
          <a:p>
            <a:pPr marR="0" defTabSz="914400">
              <a:buClrTx/>
              <a:buSzTx/>
              <a:buFontTx/>
              <a:buNone/>
              <a:defRPr/>
            </a:pPr>
            <a:r>
              <a:rPr lang="zh-CN" altLang="en-US" sz="28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安全生产管理机构以及安全生产管理人员的法定职责</a:t>
            </a:r>
            <a:r>
              <a:rPr lang="en-US" altLang="zh-CN" sz="28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a:t>
            </a:r>
            <a:r>
              <a:rPr lang="zh-CN" altLang="en-US" sz="28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《辽宁省企业安全生产主体责任规定》</a:t>
            </a:r>
            <a:r>
              <a:rPr lang="en-US" altLang="zh-CN" sz="28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a:t>
            </a:r>
            <a:endParaRPr lang="en-US" altLang="zh-CN" sz="2800"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endParaRPr>
          </a:p>
        </p:txBody>
      </p:sp>
      <p:sp>
        <p:nvSpPr>
          <p:cNvPr id="36" name="矩形 35"/>
          <p:cNvSpPr/>
          <p:nvPr/>
        </p:nvSpPr>
        <p:spPr>
          <a:xfrm>
            <a:off x="119063" y="1296988"/>
            <a:ext cx="9504363"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7" name="矩形 36"/>
          <p:cNvSpPr/>
          <p:nvPr/>
        </p:nvSpPr>
        <p:spPr>
          <a:xfrm flipV="1">
            <a:off x="119063" y="1370013"/>
            <a:ext cx="936625"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6" name="文本框 5"/>
          <p:cNvSpPr txBox="1"/>
          <p:nvPr/>
        </p:nvSpPr>
        <p:spPr>
          <a:xfrm>
            <a:off x="165100" y="1915795"/>
            <a:ext cx="9742805" cy="4523105"/>
          </a:xfrm>
          <a:prstGeom prst="rect">
            <a:avLst/>
          </a:prstGeom>
          <a:noFill/>
          <a:ln w="9525">
            <a:noFill/>
          </a:ln>
        </p:spPr>
        <p:txBody>
          <a:bodyPr wrap="square">
            <a:spAutoFit/>
          </a:bodyPr>
          <a:lstStyle/>
          <a:p>
            <a:pPr algn="l">
              <a:lnSpc>
                <a:spcPct val="150000"/>
              </a:lnSpc>
              <a:buClrTx/>
              <a:buSzTx/>
              <a:buFontTx/>
              <a:defRPr/>
            </a:pPr>
            <a:r>
              <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（5）配合政府有关部门对建设项目安全设施和职业病防护设施"三同时"的审查验收工作；</a:t>
            </a:r>
          </a:p>
          <a:p>
            <a:pPr algn="l">
              <a:lnSpc>
                <a:spcPct val="150000"/>
              </a:lnSpc>
              <a:buClrTx/>
              <a:buSzTx/>
              <a:buFontTx/>
              <a:defRPr/>
            </a:pPr>
            <a:r>
              <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（6）指导和督促承包、承租单位、协作单位履行安全生产职责，审核承包、承租、协作单位资质、证照和资料；</a:t>
            </a:r>
          </a:p>
          <a:p>
            <a:pPr algn="l">
              <a:lnSpc>
                <a:spcPct val="150000"/>
              </a:lnSpc>
              <a:buClrTx/>
              <a:buSzTx/>
              <a:buFontTx/>
              <a:defRPr/>
            </a:pPr>
            <a:r>
              <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（7）按规定监督劳动防护用品的采购、发放、使用和管理工作，并监督、检查和教育从业人员正确佩带和使用；</a:t>
            </a:r>
          </a:p>
          <a:p>
            <a:pPr algn="l">
              <a:lnSpc>
                <a:spcPct val="150000"/>
              </a:lnSpc>
              <a:buClrTx/>
              <a:buSzTx/>
              <a:buFontTx/>
              <a:defRPr/>
            </a:pPr>
            <a:r>
              <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（8）组织有关部门研究职业病防治措施；</a:t>
            </a:r>
          </a:p>
          <a:p>
            <a:pPr algn="l">
              <a:lnSpc>
                <a:spcPct val="150000"/>
              </a:lnSpc>
              <a:buClrTx/>
              <a:buSzTx/>
              <a:buFontTx/>
              <a:defRPr/>
            </a:pPr>
            <a:r>
              <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（9）组织实施安全生产宣传教育培训，总结推广安全生产先进经验；</a:t>
            </a:r>
            <a:endParaRPr lang="zh-CN" altLang="en-US" sz="2400" b="1" noProof="0" dirty="0">
              <a:ln>
                <a:noFill/>
              </a:ln>
              <a:solidFill>
                <a:srgbClr val="0070C0"/>
              </a:solidFill>
              <a:effectLst/>
              <a:uLnTx/>
              <a:uFillTx/>
              <a:latin typeface="微软雅黑" panose="020B0503020204020204" pitchFamily="34" charset="-122"/>
              <a:ea typeface="微软雅黑" panose="020B0503020204020204" pitchFamily="34" charset="-122"/>
              <a:sym typeface="+mn-ea"/>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p:cNvSpPr txBox="1"/>
          <p:nvPr/>
        </p:nvSpPr>
        <p:spPr>
          <a:xfrm>
            <a:off x="165100" y="811848"/>
            <a:ext cx="9899650" cy="521970"/>
          </a:xfrm>
          <a:prstGeom prst="rect">
            <a:avLst/>
          </a:prstGeom>
          <a:noFill/>
        </p:spPr>
        <p:txBody>
          <a:bodyPr>
            <a:spAutoFit/>
          </a:bodyPr>
          <a:lstStyle/>
          <a:p>
            <a:pPr marR="0" defTabSz="914400">
              <a:buClrTx/>
              <a:buSzTx/>
              <a:buFontTx/>
              <a:buNone/>
              <a:defRPr/>
            </a:pPr>
            <a:r>
              <a:rPr kumimoji="0" lang="zh-CN" sz="2800" b="1" kern="1200" cap="none" spc="0" normalizeH="0" baseline="0" noProof="0" dirty="0">
                <a:solidFill>
                  <a:srgbClr val="FF0000"/>
                </a:solidFill>
                <a:latin typeface="微软雅黑" panose="020B0503020204020204" pitchFamily="34" charset="-122"/>
                <a:ea typeface="微软雅黑" panose="020B0503020204020204" pitchFamily="34" charset="-122"/>
                <a:cs typeface="+mn-cs"/>
              </a:rPr>
              <a:t>事故的本质</a:t>
            </a:r>
          </a:p>
        </p:txBody>
      </p:sp>
      <p:sp>
        <p:nvSpPr>
          <p:cNvPr id="36" name="矩形 35"/>
          <p:cNvSpPr/>
          <p:nvPr/>
        </p:nvSpPr>
        <p:spPr>
          <a:xfrm>
            <a:off x="119063" y="1296988"/>
            <a:ext cx="9504363"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7" name="矩形 36"/>
          <p:cNvSpPr/>
          <p:nvPr/>
        </p:nvSpPr>
        <p:spPr>
          <a:xfrm flipV="1">
            <a:off x="119063" y="1370013"/>
            <a:ext cx="936625"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 name="文本框 2"/>
          <p:cNvSpPr txBox="1"/>
          <p:nvPr/>
        </p:nvSpPr>
        <p:spPr>
          <a:xfrm>
            <a:off x="165100" y="1540510"/>
            <a:ext cx="9664700" cy="645160"/>
          </a:xfrm>
          <a:prstGeom prst="rect">
            <a:avLst/>
          </a:prstGeom>
          <a:noFill/>
          <a:ln w="9525">
            <a:noFill/>
          </a:ln>
        </p:spPr>
        <p:txBody>
          <a:bodyPr wrap="square">
            <a:spAutoFit/>
          </a:bodyPr>
          <a:lstStyle/>
          <a:p>
            <a:pPr algn="l">
              <a:lnSpc>
                <a:spcPct val="150000"/>
              </a:lnSpc>
              <a:buClrTx/>
              <a:buSzTx/>
              <a:buFontTx/>
              <a:defRPr/>
            </a:pPr>
            <a:r>
              <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rPr>
              <a:t>1）事故是一种不正常的或不希望的能量释放。 </a:t>
            </a:r>
          </a:p>
        </p:txBody>
      </p:sp>
      <p:sp>
        <p:nvSpPr>
          <p:cNvPr id="6" name="文本框 5"/>
          <p:cNvSpPr txBox="1"/>
          <p:nvPr/>
        </p:nvSpPr>
        <p:spPr>
          <a:xfrm>
            <a:off x="165100" y="2393315"/>
            <a:ext cx="9664700" cy="2306955"/>
          </a:xfrm>
          <a:prstGeom prst="rect">
            <a:avLst/>
          </a:prstGeom>
          <a:noFill/>
          <a:ln w="9525">
            <a:noFill/>
          </a:ln>
        </p:spPr>
        <p:txBody>
          <a:bodyPr wrap="square">
            <a:spAutoFit/>
          </a:bodyPr>
          <a:lstStyle/>
          <a:p>
            <a:pPr algn="l">
              <a:lnSpc>
                <a:spcPct val="150000"/>
              </a:lnSpc>
              <a:buClrTx/>
              <a:buSzTx/>
              <a:buFontTx/>
              <a:defRPr/>
            </a:pPr>
            <a:r>
              <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2）所有的伤害（破坏）都是因为接触了超过机体组织（结构）抵抗力的某种形式的过量的能量；有机体与周围环境的正常能量（物质）交换受到了干扰（如窒息、淹溺等）。因而，</a:t>
            </a:r>
            <a:r>
              <a:rPr lang="zh-CN" altLang="en-US" sz="2400"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各种形式的能量（危险物质）构成伤害（破坏）的直接原因</a:t>
            </a:r>
            <a:r>
              <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a:t>
            </a:r>
            <a:endPar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endParaRPr>
          </a:p>
        </p:txBody>
      </p:sp>
      <p:sp>
        <p:nvSpPr>
          <p:cNvPr id="7" name="文本框 6"/>
          <p:cNvSpPr txBox="1"/>
          <p:nvPr/>
        </p:nvSpPr>
        <p:spPr>
          <a:xfrm>
            <a:off x="165100" y="4907915"/>
            <a:ext cx="9664700" cy="1753235"/>
          </a:xfrm>
          <a:prstGeom prst="rect">
            <a:avLst/>
          </a:prstGeom>
          <a:noFill/>
          <a:ln w="9525">
            <a:noFill/>
          </a:ln>
        </p:spPr>
        <p:txBody>
          <a:bodyPr wrap="square">
            <a:spAutoFit/>
          </a:bodyPr>
          <a:lstStyle/>
          <a:p>
            <a:pPr algn="l">
              <a:lnSpc>
                <a:spcPct val="150000"/>
              </a:lnSpc>
              <a:buClrTx/>
              <a:buSzTx/>
              <a:buFontTx/>
              <a:defRPr/>
            </a:pPr>
            <a:r>
              <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rPr>
              <a:t>3）事故发生时，在意外释放的能量作用下人体能否受到伤害，以及伤害的严重程度如何，取决于</a:t>
            </a:r>
            <a:r>
              <a:rPr lang="zh-CN" altLang="en-US" sz="2400"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rPr>
              <a:t>作用于人体的能量的大小，能量的集中程度，人体接触能量的部位，能量作用的时间和频率</a:t>
            </a:r>
            <a:r>
              <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rPr>
              <a:t>等。</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 grpId="0"/>
      <p:bldP spid="6" grpId="0"/>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p:cNvSpPr txBox="1"/>
          <p:nvPr/>
        </p:nvSpPr>
        <p:spPr>
          <a:xfrm>
            <a:off x="165100" y="811848"/>
            <a:ext cx="9899650" cy="953135"/>
          </a:xfrm>
          <a:prstGeom prst="rect">
            <a:avLst/>
          </a:prstGeom>
          <a:noFill/>
        </p:spPr>
        <p:txBody>
          <a:bodyPr>
            <a:spAutoFit/>
          </a:bodyPr>
          <a:lstStyle/>
          <a:p>
            <a:pPr marR="0" defTabSz="914400">
              <a:buClrTx/>
              <a:buSzTx/>
              <a:buFontTx/>
              <a:buNone/>
              <a:defRPr/>
            </a:pPr>
            <a:r>
              <a:rPr lang="zh-CN" altLang="en-US" sz="28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安全生产管理机构以及安全生产管理人员的法定职责</a:t>
            </a:r>
            <a:r>
              <a:rPr lang="en-US" altLang="zh-CN" sz="28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a:t>
            </a:r>
            <a:r>
              <a:rPr lang="zh-CN" altLang="en-US" sz="28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《辽宁省企业安全生产主体责任规定》</a:t>
            </a:r>
            <a:r>
              <a:rPr lang="en-US" altLang="zh-CN" sz="28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a:t>
            </a:r>
            <a:endParaRPr lang="en-US" altLang="zh-CN" sz="2800"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endParaRPr>
          </a:p>
        </p:txBody>
      </p:sp>
      <p:sp>
        <p:nvSpPr>
          <p:cNvPr id="36" name="矩形 35"/>
          <p:cNvSpPr/>
          <p:nvPr/>
        </p:nvSpPr>
        <p:spPr>
          <a:xfrm>
            <a:off x="119063" y="1296988"/>
            <a:ext cx="9504363"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7" name="矩形 36"/>
          <p:cNvSpPr/>
          <p:nvPr/>
        </p:nvSpPr>
        <p:spPr>
          <a:xfrm flipV="1">
            <a:off x="119063" y="1370013"/>
            <a:ext cx="936625"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6" name="文本框 5"/>
          <p:cNvSpPr txBox="1"/>
          <p:nvPr/>
        </p:nvSpPr>
        <p:spPr>
          <a:xfrm>
            <a:off x="165100" y="1915795"/>
            <a:ext cx="9742805" cy="4523105"/>
          </a:xfrm>
          <a:prstGeom prst="rect">
            <a:avLst/>
          </a:prstGeom>
          <a:noFill/>
          <a:ln w="9525">
            <a:noFill/>
          </a:ln>
        </p:spPr>
        <p:txBody>
          <a:bodyPr wrap="square">
            <a:spAutoFit/>
          </a:bodyPr>
          <a:lstStyle/>
          <a:p>
            <a:pPr algn="l">
              <a:lnSpc>
                <a:spcPct val="150000"/>
              </a:lnSpc>
              <a:buClrTx/>
              <a:buSzTx/>
              <a:buFontTx/>
              <a:defRPr/>
            </a:pPr>
            <a:r>
              <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（10）配合生产安全事故的调查和处理，履行事故的统计、分析和报告职责，协助有关部门制定事故预防措施并监督执行；</a:t>
            </a:r>
          </a:p>
          <a:p>
            <a:pPr algn="l">
              <a:lnSpc>
                <a:spcPct val="150000"/>
              </a:lnSpc>
              <a:buClrTx/>
              <a:buSzTx/>
              <a:buFontTx/>
              <a:defRPr/>
            </a:pPr>
            <a:r>
              <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（11）本企业规定的其他安全生产管理职责。</a:t>
            </a:r>
          </a:p>
          <a:p>
            <a:pPr algn="l">
              <a:lnSpc>
                <a:spcPct val="150000"/>
              </a:lnSpc>
              <a:buClrTx/>
              <a:buSzTx/>
              <a:buFontTx/>
              <a:defRPr/>
            </a:pPr>
            <a:endPar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endParaRPr>
          </a:p>
          <a:p>
            <a:pPr algn="l">
              <a:lnSpc>
                <a:spcPct val="150000"/>
              </a:lnSpc>
              <a:buClrTx/>
              <a:buSzTx/>
              <a:buFontTx/>
              <a:defRPr/>
            </a:pPr>
            <a:r>
              <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企业应当支持安全生产管理机构和安全生产管理人员履行管理职责，并保证其开展工作应当具备的条件。安全生产管理人员的待遇不应低于同级同职其他岗位管理人员的待遇。</a:t>
            </a:r>
          </a:p>
          <a:p>
            <a:pPr algn="l">
              <a:lnSpc>
                <a:spcPct val="150000"/>
              </a:lnSpc>
              <a:buClrTx/>
              <a:buSzTx/>
              <a:buFontTx/>
              <a:defRPr/>
            </a:pPr>
            <a:endParaRPr lang="zh-CN" altLang="en-US" sz="2400" b="1" noProof="0" dirty="0">
              <a:ln>
                <a:noFill/>
              </a:ln>
              <a:solidFill>
                <a:srgbClr val="0070C0"/>
              </a:solidFill>
              <a:effectLst/>
              <a:uLnTx/>
              <a:uFillTx/>
              <a:latin typeface="微软雅黑" panose="020B0503020204020204" pitchFamily="34" charset="-122"/>
              <a:ea typeface="微软雅黑" panose="020B0503020204020204" pitchFamily="34" charset="-122"/>
              <a:sym typeface="+mn-ea"/>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p:cNvSpPr txBox="1"/>
          <p:nvPr/>
        </p:nvSpPr>
        <p:spPr>
          <a:xfrm>
            <a:off x="165100" y="811848"/>
            <a:ext cx="9899650" cy="521970"/>
          </a:xfrm>
          <a:prstGeom prst="rect">
            <a:avLst/>
          </a:prstGeom>
          <a:noFill/>
        </p:spPr>
        <p:txBody>
          <a:bodyPr>
            <a:spAutoFit/>
          </a:bodyPr>
          <a:lstStyle/>
          <a:p>
            <a:pPr marR="0" defTabSz="914400">
              <a:buClrTx/>
              <a:buSzTx/>
              <a:buFontTx/>
              <a:buNone/>
              <a:defRPr/>
            </a:pPr>
            <a:r>
              <a:rPr sz="2800" b="1" noProof="0" dirty="0">
                <a:ln>
                  <a:noFill/>
                </a:ln>
                <a:solidFill>
                  <a:srgbClr val="FF0000"/>
                </a:solidFill>
                <a:effectLst/>
                <a:uLnTx/>
                <a:uFillTx/>
                <a:latin typeface="微软雅黑" panose="020B0503020204020204" pitchFamily="34" charset="-122"/>
                <a:ea typeface="微软雅黑" panose="020B0503020204020204" pitchFamily="34" charset="-122"/>
                <a:sym typeface="+mn-ea"/>
              </a:rPr>
              <a:t>安全生产管理人员违法应承担的法律责任</a:t>
            </a:r>
            <a:r>
              <a:rPr lang="zh-CN" sz="2800" b="1" noProof="0" dirty="0">
                <a:ln>
                  <a:noFill/>
                </a:ln>
                <a:solidFill>
                  <a:srgbClr val="FF0000"/>
                </a:solidFill>
                <a:effectLst/>
                <a:uLnTx/>
                <a:uFillTx/>
                <a:latin typeface="微软雅黑" panose="020B0503020204020204" pitchFamily="34" charset="-122"/>
                <a:ea typeface="微软雅黑" panose="020B0503020204020204" pitchFamily="34" charset="-122"/>
                <a:sym typeface="+mn-ea"/>
              </a:rPr>
              <a:t>《安全生产法》</a:t>
            </a:r>
          </a:p>
        </p:txBody>
      </p:sp>
      <p:sp>
        <p:nvSpPr>
          <p:cNvPr id="36" name="矩形 35"/>
          <p:cNvSpPr/>
          <p:nvPr/>
        </p:nvSpPr>
        <p:spPr>
          <a:xfrm>
            <a:off x="119063" y="1296988"/>
            <a:ext cx="9504363"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7" name="矩形 36"/>
          <p:cNvSpPr/>
          <p:nvPr/>
        </p:nvSpPr>
        <p:spPr>
          <a:xfrm flipV="1">
            <a:off x="119063" y="1370013"/>
            <a:ext cx="936625"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6" name="文本框 5"/>
          <p:cNvSpPr txBox="1"/>
          <p:nvPr/>
        </p:nvSpPr>
        <p:spPr>
          <a:xfrm>
            <a:off x="165100" y="1915795"/>
            <a:ext cx="9742805" cy="1753235"/>
          </a:xfrm>
          <a:prstGeom prst="rect">
            <a:avLst/>
          </a:prstGeom>
          <a:noFill/>
          <a:ln w="9525">
            <a:noFill/>
          </a:ln>
        </p:spPr>
        <p:txBody>
          <a:bodyPr wrap="square">
            <a:spAutoFit/>
          </a:bodyPr>
          <a:lstStyle/>
          <a:p>
            <a:pPr algn="l">
              <a:lnSpc>
                <a:spcPct val="150000"/>
              </a:lnSpc>
              <a:buClrTx/>
              <a:buSzTx/>
              <a:buFontTx/>
              <a:defRPr/>
            </a:pPr>
            <a:r>
              <a:rPr lang="zh-CN" altLang="en-US" sz="2400" noProof="0" dirty="0">
                <a:ln>
                  <a:noFill/>
                </a:ln>
                <a:solidFill>
                  <a:srgbClr val="0070C0"/>
                </a:solidFill>
                <a:effectLst/>
                <a:uLnTx/>
                <a:uFillTx/>
                <a:latin typeface="微软雅黑" panose="020B0503020204020204" pitchFamily="34" charset="-122"/>
                <a:ea typeface="微软雅黑" panose="020B0503020204020204" pitchFamily="34" charset="-122"/>
                <a:sym typeface="+mn-ea"/>
              </a:rPr>
              <a:t>生产经营单位的安全生产管理人员未履行本法规定的安全生产管理职责的，</a:t>
            </a:r>
            <a:r>
              <a:rPr lang="zh-CN" altLang="en-US" sz="2400" b="1" noProof="0" dirty="0">
                <a:ln>
                  <a:noFill/>
                </a:ln>
                <a:solidFill>
                  <a:srgbClr val="0070C0"/>
                </a:solidFill>
                <a:effectLst/>
                <a:uLnTx/>
                <a:uFillTx/>
                <a:latin typeface="微软雅黑" panose="020B0503020204020204" pitchFamily="34" charset="-122"/>
                <a:ea typeface="微软雅黑" panose="020B0503020204020204" pitchFamily="34" charset="-122"/>
                <a:sym typeface="+mn-ea"/>
              </a:rPr>
              <a:t>责令限期改正</a:t>
            </a:r>
            <a:r>
              <a:rPr lang="zh-CN" altLang="en-US" sz="2400" noProof="0" dirty="0">
                <a:ln>
                  <a:noFill/>
                </a:ln>
                <a:solidFill>
                  <a:srgbClr val="0070C0"/>
                </a:solidFill>
                <a:effectLst/>
                <a:uLnTx/>
                <a:uFillTx/>
                <a:latin typeface="微软雅黑" panose="020B0503020204020204" pitchFamily="34" charset="-122"/>
                <a:ea typeface="微软雅黑" panose="020B0503020204020204" pitchFamily="34" charset="-122"/>
                <a:sym typeface="+mn-ea"/>
              </a:rPr>
              <a:t>；导致发生生产安全事故的，</a:t>
            </a:r>
            <a:r>
              <a:rPr lang="zh-CN" altLang="en-US" sz="2400" b="1" noProof="0" dirty="0">
                <a:ln>
                  <a:noFill/>
                </a:ln>
                <a:solidFill>
                  <a:srgbClr val="0070C0"/>
                </a:solidFill>
                <a:effectLst/>
                <a:uLnTx/>
                <a:uFillTx/>
                <a:latin typeface="微软雅黑" panose="020B0503020204020204" pitchFamily="34" charset="-122"/>
                <a:ea typeface="微软雅黑" panose="020B0503020204020204" pitchFamily="34" charset="-122"/>
                <a:sym typeface="+mn-ea"/>
              </a:rPr>
              <a:t>暂停或者撤销其与安全生产有关的资格</a:t>
            </a:r>
            <a:r>
              <a:rPr lang="zh-CN" altLang="en-US" sz="2400" noProof="0" dirty="0">
                <a:ln>
                  <a:noFill/>
                </a:ln>
                <a:solidFill>
                  <a:srgbClr val="0070C0"/>
                </a:solidFill>
                <a:effectLst/>
                <a:uLnTx/>
                <a:uFillTx/>
                <a:latin typeface="微软雅黑" panose="020B0503020204020204" pitchFamily="34" charset="-122"/>
                <a:ea typeface="微软雅黑" panose="020B0503020204020204" pitchFamily="34" charset="-122"/>
                <a:sym typeface="+mn-ea"/>
              </a:rPr>
              <a:t>；构成犯罪的，</a:t>
            </a:r>
            <a:r>
              <a:rPr lang="zh-CN" altLang="en-US" sz="2400" b="1" noProof="0" dirty="0">
                <a:ln>
                  <a:noFill/>
                </a:ln>
                <a:solidFill>
                  <a:srgbClr val="0070C0"/>
                </a:solidFill>
                <a:effectLst/>
                <a:uLnTx/>
                <a:uFillTx/>
                <a:latin typeface="微软雅黑" panose="020B0503020204020204" pitchFamily="34" charset="-122"/>
                <a:ea typeface="微软雅黑" panose="020B0503020204020204" pitchFamily="34" charset="-122"/>
                <a:sym typeface="+mn-ea"/>
              </a:rPr>
              <a:t>依照刑法有关规定追究刑事责任</a:t>
            </a:r>
            <a:r>
              <a:rPr lang="zh-CN" altLang="en-US" sz="2400" noProof="0" dirty="0">
                <a:ln>
                  <a:noFill/>
                </a:ln>
                <a:solidFill>
                  <a:srgbClr val="0070C0"/>
                </a:solidFill>
                <a:effectLst/>
                <a:uLnTx/>
                <a:uFillTx/>
                <a:latin typeface="微软雅黑" panose="020B0503020204020204" pitchFamily="34" charset="-122"/>
                <a:ea typeface="微软雅黑" panose="020B0503020204020204" pitchFamily="34" charset="-122"/>
                <a:sym typeface="+mn-ea"/>
              </a:rPr>
              <a:t>。</a:t>
            </a:r>
            <a:endParaRPr lang="zh-CN" altLang="en-US" sz="2400" b="1" noProof="0" dirty="0">
              <a:ln>
                <a:noFill/>
              </a:ln>
              <a:solidFill>
                <a:srgbClr val="0070C0"/>
              </a:solidFill>
              <a:effectLst/>
              <a:uLnTx/>
              <a:uFillTx/>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119380" y="4016375"/>
            <a:ext cx="9742805" cy="1753235"/>
          </a:xfrm>
          <a:prstGeom prst="rect">
            <a:avLst/>
          </a:prstGeom>
          <a:noFill/>
          <a:ln w="9525">
            <a:noFill/>
          </a:ln>
        </p:spPr>
        <p:txBody>
          <a:bodyPr wrap="square">
            <a:spAutoFit/>
          </a:bodyPr>
          <a:lstStyle/>
          <a:p>
            <a:pPr algn="l">
              <a:lnSpc>
                <a:spcPct val="150000"/>
              </a:lnSpc>
              <a:buClrTx/>
              <a:buSzTx/>
              <a:buFontTx/>
              <a:defRPr/>
            </a:pPr>
            <a:r>
              <a:rPr lang="en-US" altLang="zh-CN" sz="2400" b="1"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1</a:t>
            </a:r>
            <a:r>
              <a:rPr lang="zh-CN" altLang="en-US" sz="2400" b="1"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）承担法律责任的主体</a:t>
            </a:r>
          </a:p>
          <a:p>
            <a:pPr algn="l">
              <a:lnSpc>
                <a:spcPct val="150000"/>
              </a:lnSpc>
              <a:buClrTx/>
              <a:buSzTx/>
              <a:buFontTx/>
              <a:defRPr/>
            </a:pPr>
            <a:r>
              <a:rPr lang="en-US" altLang="zh-CN" sz="2400" b="1"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2</a:t>
            </a:r>
            <a:r>
              <a:rPr lang="zh-CN" altLang="en-US" sz="2400" b="1"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）承担法律责任的违法行为</a:t>
            </a:r>
          </a:p>
          <a:p>
            <a:pPr algn="l">
              <a:lnSpc>
                <a:spcPct val="150000"/>
              </a:lnSpc>
              <a:buClrTx/>
              <a:buSzTx/>
              <a:buFontTx/>
              <a:defRPr/>
            </a:pPr>
            <a:r>
              <a:rPr lang="en-US" altLang="zh-CN" sz="2400" b="1"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3</a:t>
            </a:r>
            <a:r>
              <a:rPr lang="zh-CN" altLang="en-US" sz="2400" b="1"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）责任形式</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6" grpId="0"/>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p:cNvSpPr txBox="1"/>
          <p:nvPr/>
        </p:nvSpPr>
        <p:spPr>
          <a:xfrm>
            <a:off x="165100" y="811848"/>
            <a:ext cx="9899650" cy="521970"/>
          </a:xfrm>
          <a:prstGeom prst="rect">
            <a:avLst/>
          </a:prstGeom>
          <a:noFill/>
        </p:spPr>
        <p:txBody>
          <a:bodyPr>
            <a:spAutoFit/>
          </a:bodyPr>
          <a:lstStyle/>
          <a:p>
            <a:pPr marR="0" defTabSz="914400">
              <a:buClrTx/>
              <a:buSzTx/>
              <a:buFontTx/>
              <a:buNone/>
              <a:defRPr/>
            </a:pPr>
            <a:r>
              <a:rPr lang="zh-CN" sz="28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承担法律责任的主体</a:t>
            </a:r>
          </a:p>
        </p:txBody>
      </p:sp>
      <p:sp>
        <p:nvSpPr>
          <p:cNvPr id="36" name="矩形 35"/>
          <p:cNvSpPr/>
          <p:nvPr/>
        </p:nvSpPr>
        <p:spPr>
          <a:xfrm>
            <a:off x="119063" y="1296988"/>
            <a:ext cx="9504363"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7" name="矩形 36"/>
          <p:cNvSpPr/>
          <p:nvPr/>
        </p:nvSpPr>
        <p:spPr>
          <a:xfrm flipV="1">
            <a:off x="119063" y="1370013"/>
            <a:ext cx="936625"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6" name="文本框 5"/>
          <p:cNvSpPr txBox="1"/>
          <p:nvPr/>
        </p:nvSpPr>
        <p:spPr>
          <a:xfrm>
            <a:off x="119380" y="1546860"/>
            <a:ext cx="9742805" cy="645160"/>
          </a:xfrm>
          <a:prstGeom prst="rect">
            <a:avLst/>
          </a:prstGeom>
          <a:noFill/>
          <a:ln w="9525">
            <a:noFill/>
          </a:ln>
        </p:spPr>
        <p:txBody>
          <a:bodyPr wrap="square">
            <a:spAutoFit/>
          </a:bodyPr>
          <a:lstStyle/>
          <a:p>
            <a:pPr algn="l">
              <a:lnSpc>
                <a:spcPct val="150000"/>
              </a:lnSpc>
              <a:buClrTx/>
              <a:buSzTx/>
              <a:buFontTx/>
              <a:defRPr/>
            </a:pPr>
            <a:r>
              <a:rPr lang="zh-CN" altLang="en-US" sz="2400" noProof="0" dirty="0">
                <a:ln>
                  <a:noFill/>
                </a:ln>
                <a:solidFill>
                  <a:srgbClr val="FF0000"/>
                </a:solidFill>
                <a:effectLst/>
                <a:uLnTx/>
                <a:uFillTx/>
                <a:latin typeface="微软雅黑" panose="020B0503020204020204" pitchFamily="34" charset="-122"/>
                <a:ea typeface="微软雅黑" panose="020B0503020204020204" pitchFamily="34" charset="-122"/>
                <a:sym typeface="+mn-ea"/>
              </a:rPr>
              <a:t>生产经营单位的安全生产管理人员</a:t>
            </a:r>
            <a:endParaRPr lang="zh-CN" altLang="en-US" sz="2400" b="1" noProof="0" dirty="0">
              <a:ln>
                <a:noFill/>
              </a:ln>
              <a:solidFill>
                <a:srgbClr val="FF0000"/>
              </a:solidFill>
              <a:effectLst/>
              <a:uLnTx/>
              <a:uFillTx/>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119380" y="3052445"/>
            <a:ext cx="9742805" cy="2861310"/>
          </a:xfrm>
          <a:prstGeom prst="rect">
            <a:avLst/>
          </a:prstGeom>
          <a:noFill/>
          <a:ln w="9525">
            <a:noFill/>
          </a:ln>
        </p:spPr>
        <p:txBody>
          <a:bodyPr wrap="square">
            <a:spAutoFit/>
          </a:bodyPr>
          <a:lstStyle/>
          <a:p>
            <a:pPr algn="l">
              <a:lnSpc>
                <a:spcPct val="150000"/>
              </a:lnSpc>
              <a:buClrTx/>
              <a:buSzTx/>
              <a:buFontTx/>
              <a:defRPr/>
            </a:pPr>
            <a:r>
              <a:rPr lang="zh-CN" altLang="en-US" sz="2400" noProof="0" dirty="0">
                <a:ln>
                  <a:noFill/>
                </a:ln>
                <a:solidFill>
                  <a:srgbClr val="FF0000"/>
                </a:solidFill>
                <a:effectLst/>
                <a:uLnTx/>
                <a:uFillTx/>
                <a:latin typeface="微软雅黑" panose="020B0503020204020204" pitchFamily="34" charset="-122"/>
                <a:ea typeface="微软雅黑" panose="020B0503020204020204" pitchFamily="34" charset="-122"/>
                <a:sym typeface="+mn-ea"/>
              </a:rPr>
              <a:t>《安全生产法》规定的违法行为是安全生产管理人员未依法履行安全生产管理职责的行为。即《安全生产法》第22条列举的安全生产管理人员负有的7项法定职责，违反了法律规定的这7项职责，就需要承担法律责任。</a:t>
            </a:r>
            <a:r>
              <a:rPr lang="zh-CN" altLang="en-US" sz="2400"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可以拓展并涵盖《辽宁省企业安全生产主体责任规定》中包含的</a:t>
            </a:r>
            <a:r>
              <a:rPr lang="en-US" altLang="zh-CN" sz="2400"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11</a:t>
            </a:r>
            <a:r>
              <a:rPr lang="zh-CN" altLang="en-US" sz="2400"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项职责。</a:t>
            </a:r>
          </a:p>
        </p:txBody>
      </p:sp>
      <p:sp>
        <p:nvSpPr>
          <p:cNvPr id="3" name="文本框 2"/>
          <p:cNvSpPr txBox="1"/>
          <p:nvPr/>
        </p:nvSpPr>
        <p:spPr>
          <a:xfrm>
            <a:off x="119380" y="2330768"/>
            <a:ext cx="9899650" cy="521970"/>
          </a:xfrm>
          <a:prstGeom prst="rect">
            <a:avLst/>
          </a:prstGeom>
          <a:noFill/>
        </p:spPr>
        <p:txBody>
          <a:bodyPr>
            <a:spAutoFit/>
          </a:bodyPr>
          <a:lstStyle/>
          <a:p>
            <a:pPr marR="0" defTabSz="914400">
              <a:buClrTx/>
              <a:buSzTx/>
              <a:buFontTx/>
              <a:buNone/>
              <a:defRPr/>
            </a:pPr>
            <a:r>
              <a:rPr lang="zh-CN" altLang="en-US" sz="28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承担法律责任的违法行为</a:t>
            </a:r>
            <a:endParaRPr lang="zh-CN" sz="2800" noProof="0" dirty="0">
              <a:ln>
                <a:noFill/>
              </a:ln>
              <a:solidFill>
                <a:schemeClr val="tx1"/>
              </a:solidFill>
              <a:effectLst/>
              <a:uLnTx/>
              <a:uFillTx/>
              <a:latin typeface="微软雅黑" panose="020B0503020204020204" pitchFamily="34" charset="-122"/>
              <a:ea typeface="微软雅黑" panose="020B0503020204020204" pitchFamily="34" charset="-122"/>
              <a:sym typeface="+mn-ea"/>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linds(horizont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6" grpId="0"/>
      <p:bldP spid="2" grpId="0"/>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p:cNvSpPr txBox="1"/>
          <p:nvPr/>
        </p:nvSpPr>
        <p:spPr>
          <a:xfrm>
            <a:off x="165100" y="811848"/>
            <a:ext cx="9899650" cy="521970"/>
          </a:xfrm>
          <a:prstGeom prst="rect">
            <a:avLst/>
          </a:prstGeom>
          <a:noFill/>
        </p:spPr>
        <p:txBody>
          <a:bodyPr>
            <a:spAutoFit/>
          </a:bodyPr>
          <a:lstStyle/>
          <a:p>
            <a:pPr marR="0" defTabSz="914400">
              <a:buClrTx/>
              <a:buSzTx/>
              <a:buFontTx/>
              <a:buNone/>
              <a:defRPr/>
            </a:pPr>
            <a:r>
              <a:rPr lang="zh-CN" sz="28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承担法律责任的形式</a:t>
            </a:r>
          </a:p>
        </p:txBody>
      </p:sp>
      <p:sp>
        <p:nvSpPr>
          <p:cNvPr id="36" name="矩形 35"/>
          <p:cNvSpPr/>
          <p:nvPr/>
        </p:nvSpPr>
        <p:spPr>
          <a:xfrm>
            <a:off x="119063" y="1296988"/>
            <a:ext cx="9504363"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7" name="矩形 36"/>
          <p:cNvSpPr/>
          <p:nvPr/>
        </p:nvSpPr>
        <p:spPr>
          <a:xfrm flipV="1">
            <a:off x="119063" y="1370013"/>
            <a:ext cx="936625"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6" name="文本框 5"/>
          <p:cNvSpPr txBox="1"/>
          <p:nvPr/>
        </p:nvSpPr>
        <p:spPr>
          <a:xfrm>
            <a:off x="119380" y="1351280"/>
            <a:ext cx="9742805" cy="2306955"/>
          </a:xfrm>
          <a:prstGeom prst="rect">
            <a:avLst/>
          </a:prstGeom>
          <a:noFill/>
          <a:ln w="9525">
            <a:noFill/>
          </a:ln>
        </p:spPr>
        <p:txBody>
          <a:bodyPr wrap="square">
            <a:spAutoFit/>
          </a:bodyPr>
          <a:lstStyle/>
          <a:p>
            <a:pPr algn="l">
              <a:lnSpc>
                <a:spcPct val="150000"/>
              </a:lnSpc>
              <a:buClrTx/>
              <a:buSzTx/>
              <a:buFontTx/>
              <a:defRPr/>
            </a:pPr>
            <a:r>
              <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a:t>
            </a:r>
            <a:r>
              <a:rPr lang="zh-CN" altLang="en-US" sz="2400"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责令限期改正</a:t>
            </a:r>
            <a:r>
              <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对安全生产管理人员未依法履行职责的行为，如果没有因此造成生产安全事故，重在通过批评教育和行为指引，使其意识到自己行为的违法性以及可能造成的严重后果，并主动消除违法行为，严格依法履行安全生产管理职责。</a:t>
            </a:r>
            <a:endParaRPr lang="zh-CN" altLang="en-US" sz="2400" noProof="0" dirty="0">
              <a:ln>
                <a:noFill/>
              </a:ln>
              <a:solidFill>
                <a:srgbClr val="0070C0"/>
              </a:solidFill>
              <a:effectLst/>
              <a:uLnTx/>
              <a:uFillTx/>
              <a:latin typeface="微软雅黑" panose="020B0503020204020204" pitchFamily="34" charset="-122"/>
              <a:ea typeface="微软雅黑" panose="020B0503020204020204" pitchFamily="34" charset="-122"/>
              <a:sym typeface="+mn-ea"/>
            </a:endParaRPr>
          </a:p>
        </p:txBody>
      </p:sp>
      <p:sp>
        <p:nvSpPr>
          <p:cNvPr id="4" name="文本框 3"/>
          <p:cNvSpPr txBox="1"/>
          <p:nvPr/>
        </p:nvSpPr>
        <p:spPr>
          <a:xfrm>
            <a:off x="119380" y="3564890"/>
            <a:ext cx="9742805" cy="1753235"/>
          </a:xfrm>
          <a:prstGeom prst="rect">
            <a:avLst/>
          </a:prstGeom>
          <a:noFill/>
          <a:ln w="9525">
            <a:noFill/>
          </a:ln>
        </p:spPr>
        <p:txBody>
          <a:bodyPr wrap="square">
            <a:spAutoFit/>
          </a:bodyPr>
          <a:lstStyle/>
          <a:p>
            <a:pPr algn="l">
              <a:lnSpc>
                <a:spcPct val="150000"/>
              </a:lnSpc>
              <a:buClrTx/>
              <a:buSzTx/>
              <a:buFontTx/>
              <a:defRPr/>
            </a:pPr>
            <a:r>
              <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a:t>
            </a:r>
            <a:r>
              <a:rPr lang="zh-CN" altLang="en-US" sz="2400" b="1" noProof="0" dirty="0">
                <a:ln>
                  <a:noFill/>
                </a:ln>
                <a:solidFill>
                  <a:srgbClr val="0070C0"/>
                </a:solidFill>
                <a:effectLst/>
                <a:uLnTx/>
                <a:uFillTx/>
                <a:latin typeface="微软雅黑" panose="020B0503020204020204" pitchFamily="34" charset="-122"/>
                <a:ea typeface="微软雅黑" panose="020B0503020204020204" pitchFamily="34" charset="-122"/>
                <a:sym typeface="+mn-ea"/>
              </a:rPr>
              <a:t>暂停或者撤销其与安全生产有关的资格</a:t>
            </a:r>
            <a:r>
              <a:rPr lang="zh-CN" altLang="en-US" sz="2400" noProof="0" dirty="0">
                <a:ln>
                  <a:noFill/>
                </a:ln>
                <a:solidFill>
                  <a:srgbClr val="0070C0"/>
                </a:solidFill>
                <a:effectLst/>
                <a:uLnTx/>
                <a:uFillTx/>
                <a:latin typeface="微软雅黑" panose="020B0503020204020204" pitchFamily="34" charset="-122"/>
                <a:ea typeface="微软雅黑" panose="020B0503020204020204" pitchFamily="34" charset="-122"/>
                <a:sym typeface="+mn-ea"/>
              </a:rPr>
              <a:t>。</a:t>
            </a:r>
            <a:r>
              <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这是对安全生产管理人员给予“资格罚”的规定，适用的前提是安全生产管理人员未依法履行职责，导致发生生产安全事故。</a:t>
            </a:r>
            <a:endParaRPr lang="zh-CN" altLang="en-US" sz="2400" noProof="0" dirty="0">
              <a:ln>
                <a:noFill/>
              </a:ln>
              <a:solidFill>
                <a:srgbClr val="0070C0"/>
              </a:solidFill>
              <a:effectLst/>
              <a:uLnTx/>
              <a:uFillTx/>
              <a:latin typeface="微软雅黑" panose="020B0503020204020204" pitchFamily="34" charset="-122"/>
              <a:ea typeface="微软雅黑" panose="020B0503020204020204" pitchFamily="34" charset="-122"/>
              <a:sym typeface="+mn-ea"/>
            </a:endParaRPr>
          </a:p>
        </p:txBody>
      </p:sp>
      <p:sp>
        <p:nvSpPr>
          <p:cNvPr id="5" name="文本框 4"/>
          <p:cNvSpPr txBox="1"/>
          <p:nvPr/>
        </p:nvSpPr>
        <p:spPr>
          <a:xfrm>
            <a:off x="119380" y="5140325"/>
            <a:ext cx="9742805" cy="1753235"/>
          </a:xfrm>
          <a:prstGeom prst="rect">
            <a:avLst/>
          </a:prstGeom>
          <a:noFill/>
          <a:ln w="9525">
            <a:noFill/>
          </a:ln>
        </p:spPr>
        <p:txBody>
          <a:bodyPr wrap="square">
            <a:spAutoFit/>
          </a:bodyPr>
          <a:lstStyle/>
          <a:p>
            <a:pPr algn="l">
              <a:lnSpc>
                <a:spcPct val="150000"/>
              </a:lnSpc>
              <a:buClrTx/>
              <a:buSzTx/>
              <a:buFontTx/>
              <a:defRPr/>
            </a:pPr>
            <a:r>
              <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（3）</a:t>
            </a:r>
            <a:r>
              <a:rPr lang="zh-CN" altLang="en-US" sz="2400" b="1" noProof="0" dirty="0">
                <a:ln>
                  <a:noFill/>
                </a:ln>
                <a:solidFill>
                  <a:srgbClr val="FF0000"/>
                </a:solidFill>
                <a:effectLst/>
                <a:uLnTx/>
                <a:uFillTx/>
                <a:latin typeface="微软雅黑" panose="020B0503020204020204" pitchFamily="34" charset="-122"/>
                <a:ea typeface="微软雅黑" panose="020B0503020204020204" pitchFamily="34" charset="-122"/>
                <a:sym typeface="+mn-ea"/>
              </a:rPr>
              <a:t>依法追究刑事责任</a:t>
            </a:r>
            <a:r>
              <a:rPr lang="zh-CN" altLang="en-US" sz="2400" noProof="0" dirty="0">
                <a:ln>
                  <a:noFill/>
                </a:ln>
                <a:solidFill>
                  <a:srgbClr val="FF0000"/>
                </a:solidFill>
                <a:effectLst/>
                <a:uLnTx/>
                <a:uFillTx/>
                <a:latin typeface="微软雅黑" panose="020B0503020204020204" pitchFamily="34" charset="-122"/>
                <a:ea typeface="微软雅黑" panose="020B0503020204020204" pitchFamily="34" charset="-122"/>
                <a:sym typeface="+mn-ea"/>
              </a:rPr>
              <a:t>。</a:t>
            </a:r>
            <a:r>
              <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安全生产管理人员未依法履行安全生产管理职责，构成犯罪的，依照《刑法》规定的</a:t>
            </a:r>
            <a:r>
              <a:rPr lang="zh-CN" altLang="en-US" sz="2400" noProof="0" dirty="0">
                <a:ln>
                  <a:noFill/>
                </a:ln>
                <a:solidFill>
                  <a:srgbClr val="0070C0"/>
                </a:solidFill>
                <a:effectLst/>
                <a:uLnTx/>
                <a:uFillTx/>
                <a:latin typeface="微软雅黑" panose="020B0503020204020204" pitchFamily="34" charset="-122"/>
                <a:ea typeface="微软雅黑" panose="020B0503020204020204" pitchFamily="34" charset="-122"/>
                <a:sym typeface="+mn-ea"/>
              </a:rPr>
              <a:t>重大责任事故罪或者重大劳动安全事故罪或者其他罪名追究其刑事责任。</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6" grpId="0"/>
      <p:bldP spid="4" grpId="0"/>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p:cNvSpPr txBox="1"/>
          <p:nvPr/>
        </p:nvSpPr>
        <p:spPr>
          <a:xfrm>
            <a:off x="165100" y="811848"/>
            <a:ext cx="9899650" cy="521970"/>
          </a:xfrm>
          <a:prstGeom prst="rect">
            <a:avLst/>
          </a:prstGeom>
          <a:noFill/>
        </p:spPr>
        <p:txBody>
          <a:bodyPr>
            <a:spAutoFit/>
          </a:bodyPr>
          <a:lstStyle/>
          <a:p>
            <a:pPr marR="0" defTabSz="914400">
              <a:buClrTx/>
              <a:buSzTx/>
              <a:buFontTx/>
              <a:buNone/>
              <a:defRPr/>
            </a:pPr>
            <a:r>
              <a:rPr lang="zh-CN" sz="2800" b="1" noProof="0" dirty="0">
                <a:ln>
                  <a:noFill/>
                </a:ln>
                <a:solidFill>
                  <a:srgbClr val="FF0000"/>
                </a:solidFill>
                <a:effectLst/>
                <a:uLnTx/>
                <a:uFillTx/>
                <a:latin typeface="微软雅黑" panose="020B0503020204020204" pitchFamily="34" charset="-122"/>
                <a:ea typeface="微软雅黑" panose="020B0503020204020204" pitchFamily="34" charset="-122"/>
                <a:sym typeface="+mn-ea"/>
              </a:rPr>
              <a:t>涉及安全生产管理人员不履职导致的事故案例</a:t>
            </a:r>
          </a:p>
        </p:txBody>
      </p:sp>
      <p:sp>
        <p:nvSpPr>
          <p:cNvPr id="36" name="矩形 35"/>
          <p:cNvSpPr/>
          <p:nvPr/>
        </p:nvSpPr>
        <p:spPr>
          <a:xfrm>
            <a:off x="119063" y="1296988"/>
            <a:ext cx="9504363"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7" name="矩形 36"/>
          <p:cNvSpPr/>
          <p:nvPr/>
        </p:nvSpPr>
        <p:spPr>
          <a:xfrm flipV="1">
            <a:off x="119063" y="1370013"/>
            <a:ext cx="936625"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4" name="文本框 3"/>
          <p:cNvSpPr txBox="1"/>
          <p:nvPr/>
        </p:nvSpPr>
        <p:spPr>
          <a:xfrm>
            <a:off x="119380" y="1407160"/>
            <a:ext cx="11897360" cy="4799965"/>
          </a:xfrm>
          <a:prstGeom prst="rect">
            <a:avLst/>
          </a:prstGeom>
          <a:noFill/>
          <a:ln w="9525">
            <a:noFill/>
          </a:ln>
        </p:spPr>
        <p:txBody>
          <a:bodyPr wrap="square">
            <a:spAutoFit/>
          </a:bodyPr>
          <a:lstStyle/>
          <a:p>
            <a:pPr algn="l">
              <a:lnSpc>
                <a:spcPct val="150000"/>
              </a:lnSpc>
              <a:buClrTx/>
              <a:buSzTx/>
              <a:buFontTx/>
              <a:defRPr/>
            </a:pPr>
            <a:r>
              <a:rPr lang="zh-CN" altLang="en-US" sz="2400" b="1" noProof="0" dirty="0">
                <a:ln>
                  <a:noFill/>
                </a:ln>
                <a:effectLst/>
                <a:uLnTx/>
                <a:uFillTx/>
                <a:latin typeface="微软雅黑" panose="020B0503020204020204" pitchFamily="34" charset="-122"/>
                <a:ea typeface="微软雅黑" panose="020B0503020204020204" pitchFamily="34" charset="-122"/>
                <a:sym typeface="+mn-ea"/>
              </a:rPr>
              <a:t>1）某食品有限公司“3·30”物体打击事故</a:t>
            </a:r>
          </a:p>
          <a:p>
            <a:pPr algn="l">
              <a:lnSpc>
                <a:spcPct val="150000"/>
              </a:lnSpc>
              <a:buClrTx/>
              <a:buSzTx/>
              <a:buFontTx/>
              <a:defRPr/>
            </a:pPr>
            <a:r>
              <a:rPr lang="zh-CN" altLang="en-US" sz="2000" noProof="0" dirty="0">
                <a:ln>
                  <a:noFill/>
                </a:ln>
                <a:effectLst/>
                <a:uLnTx/>
                <a:uFillTx/>
                <a:latin typeface="微软雅黑" panose="020B0503020204020204" pitchFamily="34" charset="-122"/>
                <a:ea typeface="微软雅黑" panose="020B0503020204020204" pitchFamily="34" charset="-122"/>
                <a:sym typeface="+mn-ea"/>
              </a:rPr>
              <a:t>2016年3月30日8时30分许，某食品有限公司发生一起物体打击事故，造成1人死亡。</a:t>
            </a:r>
          </a:p>
          <a:p>
            <a:pPr algn="l">
              <a:lnSpc>
                <a:spcPct val="150000"/>
              </a:lnSpc>
              <a:buClrTx/>
              <a:buSzTx/>
              <a:buFontTx/>
              <a:defRPr/>
            </a:pPr>
            <a:r>
              <a:rPr lang="zh-CN" altLang="en-US" sz="2000" noProof="0" dirty="0">
                <a:ln>
                  <a:noFill/>
                </a:ln>
                <a:effectLst/>
                <a:uLnTx/>
                <a:uFillTx/>
                <a:latin typeface="微软雅黑" panose="020B0503020204020204" pitchFamily="34" charset="-122"/>
                <a:ea typeface="微软雅黑" panose="020B0503020204020204" pitchFamily="34" charset="-122"/>
                <a:sym typeface="+mn-ea"/>
              </a:rPr>
              <a:t>（1）事故单位</a:t>
            </a:r>
          </a:p>
          <a:p>
            <a:pPr algn="l">
              <a:lnSpc>
                <a:spcPct val="150000"/>
              </a:lnSpc>
              <a:buClrTx/>
              <a:buSzTx/>
              <a:buFontTx/>
              <a:defRPr/>
            </a:pPr>
            <a:r>
              <a:rPr lang="zh-CN" altLang="en-US" sz="2000" noProof="0" dirty="0">
                <a:ln>
                  <a:noFill/>
                </a:ln>
                <a:effectLst/>
                <a:uLnTx/>
                <a:uFillTx/>
                <a:latin typeface="微软雅黑" panose="020B0503020204020204" pitchFamily="34" charset="-122"/>
                <a:ea typeface="微软雅黑" panose="020B0503020204020204" pitchFamily="34" charset="-122"/>
                <a:sym typeface="+mn-ea"/>
              </a:rPr>
              <a:t>某食品有限公司成立于2010年4月，是自然人投资的有限责任公司。</a:t>
            </a:r>
          </a:p>
          <a:p>
            <a:pPr algn="l">
              <a:lnSpc>
                <a:spcPct val="150000"/>
              </a:lnSpc>
              <a:buClrTx/>
              <a:buSzTx/>
              <a:buFontTx/>
              <a:defRPr/>
            </a:pPr>
            <a:r>
              <a:rPr lang="zh-CN" altLang="en-US" sz="2000" noProof="0" dirty="0">
                <a:ln>
                  <a:noFill/>
                </a:ln>
                <a:effectLst/>
                <a:uLnTx/>
                <a:uFillTx/>
                <a:latin typeface="微软雅黑" panose="020B0503020204020204" pitchFamily="34" charset="-122"/>
                <a:ea typeface="微软雅黑" panose="020B0503020204020204" pitchFamily="34" charset="-122"/>
                <a:sym typeface="+mn-ea"/>
              </a:rPr>
              <a:t>主要经营有机蔬菜种养殖和销售，</a:t>
            </a:r>
            <a:r>
              <a:rPr lang="zh-CN" altLang="en-US" sz="2000" noProof="0" dirty="0">
                <a:ln>
                  <a:noFill/>
                </a:ln>
                <a:solidFill>
                  <a:srgbClr val="0070C0"/>
                </a:solidFill>
                <a:effectLst/>
                <a:uLnTx/>
                <a:uFillTx/>
                <a:latin typeface="微软雅黑" panose="020B0503020204020204" pitchFamily="34" charset="-122"/>
                <a:ea typeface="微软雅黑" panose="020B0503020204020204" pitchFamily="34" charset="-122"/>
                <a:sym typeface="+mn-ea"/>
              </a:rPr>
              <a:t>企业主要负责人和安全管理人员均未经过培训取得安全生产资质证。</a:t>
            </a:r>
          </a:p>
          <a:p>
            <a:pPr algn="l">
              <a:lnSpc>
                <a:spcPct val="150000"/>
              </a:lnSpc>
              <a:buClrTx/>
              <a:buSzTx/>
              <a:buFontTx/>
              <a:defRPr/>
            </a:pPr>
            <a:r>
              <a:rPr lang="zh-CN" altLang="en-US" sz="20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（2）事故经过</a:t>
            </a:r>
          </a:p>
          <a:p>
            <a:pPr algn="l">
              <a:lnSpc>
                <a:spcPct val="150000"/>
              </a:lnSpc>
              <a:buClrTx/>
              <a:buSzTx/>
              <a:buFontTx/>
              <a:defRPr/>
            </a:pPr>
            <a:r>
              <a:rPr lang="zh-CN" altLang="en-US" sz="20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2016年3月30日上午8时，某食品有限公司员工何XX进行卷帘作业，9时左右，当进行到第三道F11号尖椒大棚西侧时，利用电动大棚支臂卷棚帘，</a:t>
            </a:r>
            <a:r>
              <a:rPr lang="zh-CN" altLang="en-US" sz="2000" noProof="0" dirty="0">
                <a:ln>
                  <a:noFill/>
                </a:ln>
                <a:solidFill>
                  <a:srgbClr val="00B0F0"/>
                </a:solidFill>
                <a:effectLst/>
                <a:uLnTx/>
                <a:uFillTx/>
                <a:latin typeface="微软雅黑" panose="020B0503020204020204" pitchFamily="34" charset="-122"/>
                <a:ea typeface="微软雅黑" panose="020B0503020204020204" pitchFamily="34" charset="-122"/>
                <a:sym typeface="+mn-ea"/>
              </a:rPr>
              <a:t>没有</a:t>
            </a:r>
            <a:r>
              <a:rPr lang="zh-CN" altLang="en-US" sz="20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对支臂</a:t>
            </a:r>
            <a:r>
              <a:rPr lang="zh-CN" altLang="en-US" sz="2000" noProof="0" dirty="0">
                <a:ln>
                  <a:noFill/>
                </a:ln>
                <a:solidFill>
                  <a:srgbClr val="00B0F0"/>
                </a:solidFill>
                <a:effectLst/>
                <a:uLnTx/>
                <a:uFillTx/>
                <a:latin typeface="微软雅黑" panose="020B0503020204020204" pitchFamily="34" charset="-122"/>
                <a:ea typeface="微软雅黑" panose="020B0503020204020204" pitchFamily="34" charset="-122"/>
                <a:sym typeface="+mn-ea"/>
              </a:rPr>
              <a:t>进行安全检查</a:t>
            </a:r>
            <a:r>
              <a:rPr lang="zh-CN" altLang="en-US" sz="20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就启动电机，利用绳子调整棚帘上卷的进度，防止倾斜。工作中，大棚支臂突然断开，下臂部分倒向东侧，上臂部分顶部距离地面约10米垂直落下，直径100毫米的钢管连轴部直接砸在卷帘工何井林后脑，造成脑浆迸裂当场死亡。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p:cNvSpPr txBox="1"/>
          <p:nvPr/>
        </p:nvSpPr>
        <p:spPr>
          <a:xfrm>
            <a:off x="165100" y="811848"/>
            <a:ext cx="9899650" cy="521970"/>
          </a:xfrm>
          <a:prstGeom prst="rect">
            <a:avLst/>
          </a:prstGeom>
          <a:noFill/>
        </p:spPr>
        <p:txBody>
          <a:bodyPr>
            <a:spAutoFit/>
          </a:bodyPr>
          <a:lstStyle/>
          <a:p>
            <a:pPr marR="0" defTabSz="914400">
              <a:buClrTx/>
              <a:buSzTx/>
              <a:buFontTx/>
              <a:buNone/>
              <a:defRPr/>
            </a:pPr>
            <a:r>
              <a:rPr lang="zh-CN" sz="2800" b="1" noProof="0" dirty="0">
                <a:ln>
                  <a:noFill/>
                </a:ln>
                <a:solidFill>
                  <a:srgbClr val="FF0000"/>
                </a:solidFill>
                <a:effectLst/>
                <a:uLnTx/>
                <a:uFillTx/>
                <a:latin typeface="微软雅黑" panose="020B0503020204020204" pitchFamily="34" charset="-122"/>
                <a:ea typeface="微软雅黑" panose="020B0503020204020204" pitchFamily="34" charset="-122"/>
                <a:sym typeface="+mn-ea"/>
              </a:rPr>
              <a:t>涉及安全生产管理人员不履职导致的事故案例</a:t>
            </a:r>
          </a:p>
        </p:txBody>
      </p:sp>
      <p:sp>
        <p:nvSpPr>
          <p:cNvPr id="36" name="矩形 35"/>
          <p:cNvSpPr/>
          <p:nvPr/>
        </p:nvSpPr>
        <p:spPr>
          <a:xfrm>
            <a:off x="119063" y="1296988"/>
            <a:ext cx="9504363"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7" name="矩形 36"/>
          <p:cNvSpPr/>
          <p:nvPr/>
        </p:nvSpPr>
        <p:spPr>
          <a:xfrm flipV="1">
            <a:off x="119063" y="1370013"/>
            <a:ext cx="936625"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4" name="文本框 3"/>
          <p:cNvSpPr txBox="1"/>
          <p:nvPr/>
        </p:nvSpPr>
        <p:spPr>
          <a:xfrm>
            <a:off x="119380" y="1407160"/>
            <a:ext cx="11897360" cy="4984750"/>
          </a:xfrm>
          <a:prstGeom prst="rect">
            <a:avLst/>
          </a:prstGeom>
          <a:noFill/>
          <a:ln w="9525">
            <a:noFill/>
          </a:ln>
        </p:spPr>
        <p:txBody>
          <a:bodyPr wrap="square">
            <a:spAutoFit/>
          </a:bodyPr>
          <a:lstStyle/>
          <a:p>
            <a:pPr algn="l">
              <a:lnSpc>
                <a:spcPct val="150000"/>
              </a:lnSpc>
              <a:buClrTx/>
              <a:buSzTx/>
              <a:buFontTx/>
              <a:defRPr/>
            </a:pPr>
            <a:r>
              <a:rPr lang="zh-CN" altLang="en-US" sz="2400" b="1" noProof="0" dirty="0">
                <a:ln>
                  <a:noFill/>
                </a:ln>
                <a:effectLst/>
                <a:uLnTx/>
                <a:uFillTx/>
                <a:latin typeface="微软雅黑" panose="020B0503020204020204" pitchFamily="34" charset="-122"/>
                <a:ea typeface="微软雅黑" panose="020B0503020204020204" pitchFamily="34" charset="-122"/>
                <a:sym typeface="+mn-ea"/>
              </a:rPr>
              <a:t>1）某食品有限公司“3·30”物体打击事故</a:t>
            </a:r>
          </a:p>
          <a:p>
            <a:pPr algn="l">
              <a:lnSpc>
                <a:spcPct val="150000"/>
              </a:lnSpc>
              <a:buClrTx/>
              <a:buSzTx/>
              <a:buFontTx/>
              <a:defRPr/>
            </a:pPr>
            <a:r>
              <a:rPr lang="zh-CN" altLang="en-US" sz="2400" noProof="0" dirty="0">
                <a:ln>
                  <a:noFill/>
                </a:ln>
                <a:effectLst/>
                <a:uLnTx/>
                <a:uFillTx/>
                <a:latin typeface="微软雅黑" panose="020B0503020204020204" pitchFamily="34" charset="-122"/>
                <a:ea typeface="微软雅黑" panose="020B0503020204020204" pitchFamily="34" charset="-122"/>
                <a:sym typeface="+mn-ea"/>
              </a:rPr>
              <a:t>（3）事故原因</a:t>
            </a:r>
          </a:p>
          <a:p>
            <a:pPr algn="l">
              <a:lnSpc>
                <a:spcPct val="150000"/>
              </a:lnSpc>
              <a:buClrTx/>
              <a:buSzTx/>
              <a:buFontTx/>
              <a:defRPr/>
            </a:pPr>
            <a:r>
              <a:rPr lang="zh-CN" altLang="en-US" sz="2400" noProof="0" dirty="0">
                <a:ln>
                  <a:noFill/>
                </a:ln>
                <a:effectLst/>
                <a:uLnTx/>
                <a:uFillTx/>
                <a:latin typeface="微软雅黑" panose="020B0503020204020204" pitchFamily="34" charset="-122"/>
                <a:ea typeface="微软雅黑" panose="020B0503020204020204" pitchFamily="34" charset="-122"/>
                <a:sym typeface="+mn-ea"/>
              </a:rPr>
              <a:t>①直接原因</a:t>
            </a:r>
          </a:p>
          <a:p>
            <a:pPr algn="l">
              <a:lnSpc>
                <a:spcPct val="150000"/>
              </a:lnSpc>
              <a:buClrTx/>
              <a:buSzTx/>
              <a:buFontTx/>
              <a:defRPr/>
            </a:pPr>
            <a:r>
              <a:rPr lang="zh-CN" altLang="en-US" sz="2400" noProof="0" dirty="0">
                <a:ln>
                  <a:noFill/>
                </a:ln>
                <a:effectLst/>
                <a:uLnTx/>
                <a:uFillTx/>
                <a:latin typeface="微软雅黑" panose="020B0503020204020204" pitchFamily="34" charset="-122"/>
                <a:ea typeface="微软雅黑" panose="020B0503020204020204" pitchFamily="34" charset="-122"/>
                <a:sym typeface="+mn-ea"/>
              </a:rPr>
              <a:t>A.</a:t>
            </a:r>
            <a:r>
              <a:rPr lang="zh-CN" altLang="en-US" sz="2400" noProof="0" dirty="0">
                <a:ln>
                  <a:noFill/>
                </a:ln>
                <a:solidFill>
                  <a:srgbClr val="00B0F0"/>
                </a:solidFill>
                <a:effectLst/>
                <a:uLnTx/>
                <a:uFillTx/>
                <a:latin typeface="微软雅黑" panose="020B0503020204020204" pitchFamily="34" charset="-122"/>
                <a:ea typeface="微软雅黑" panose="020B0503020204020204" pitchFamily="34" charset="-122"/>
                <a:sym typeface="+mn-ea"/>
              </a:rPr>
              <a:t>企业安全生产检查无计划，不按期检查，未建立实施隐患排查制度，未及时发现卷帘机支架柱销是否锁定，</a:t>
            </a:r>
            <a:r>
              <a:rPr lang="zh-CN" altLang="en-US" sz="2400" noProof="0" dirty="0">
                <a:ln>
                  <a:noFill/>
                </a:ln>
                <a:effectLst/>
                <a:uLnTx/>
                <a:uFillTx/>
                <a:latin typeface="微软雅黑" panose="020B0503020204020204" pitchFamily="34" charset="-122"/>
                <a:ea typeface="微软雅黑" panose="020B0503020204020204" pitchFamily="34" charset="-122"/>
                <a:sym typeface="+mn-ea"/>
              </a:rPr>
              <a:t>致使在作业过程中支架连轴节柱销脱离，卷帘机支架落下，打在作业人员头部，造成人员死亡，</a:t>
            </a:r>
            <a:r>
              <a:rPr lang="zh-CN" altLang="en-US" sz="2400" noProof="0" dirty="0">
                <a:ln>
                  <a:noFill/>
                </a:ln>
                <a:solidFill>
                  <a:srgbClr val="00B0F0"/>
                </a:solidFill>
                <a:effectLst/>
                <a:uLnTx/>
                <a:uFillTx/>
                <a:latin typeface="微软雅黑" panose="020B0503020204020204" pitchFamily="34" charset="-122"/>
                <a:ea typeface="微软雅黑" panose="020B0503020204020204" pitchFamily="34" charset="-122"/>
                <a:sym typeface="+mn-ea"/>
              </a:rPr>
              <a:t>是事故发生的直接原因。</a:t>
            </a:r>
            <a:endParaRPr lang="zh-CN" altLang="en-US" sz="2400" noProof="0" dirty="0">
              <a:ln>
                <a:noFill/>
              </a:ln>
              <a:effectLst/>
              <a:uLnTx/>
              <a:uFillTx/>
              <a:latin typeface="微软雅黑" panose="020B0503020204020204" pitchFamily="34" charset="-122"/>
              <a:ea typeface="微软雅黑" panose="020B0503020204020204" pitchFamily="34" charset="-122"/>
              <a:sym typeface="+mn-ea"/>
            </a:endParaRPr>
          </a:p>
          <a:p>
            <a:pPr algn="l">
              <a:lnSpc>
                <a:spcPct val="150000"/>
              </a:lnSpc>
              <a:buClrTx/>
              <a:buSzTx/>
              <a:buFontTx/>
              <a:defRPr/>
            </a:pPr>
            <a:r>
              <a:rPr lang="zh-CN" altLang="en-US" sz="2400" noProof="0" dirty="0">
                <a:ln>
                  <a:noFill/>
                </a:ln>
                <a:effectLst/>
                <a:uLnTx/>
                <a:uFillTx/>
                <a:latin typeface="微软雅黑" panose="020B0503020204020204" pitchFamily="34" charset="-122"/>
                <a:ea typeface="微软雅黑" panose="020B0503020204020204" pitchFamily="34" charset="-122"/>
                <a:sym typeface="+mn-ea"/>
              </a:rPr>
              <a:t>B.死者何XX安全意识不强，缺乏自我保护意识，未发现卷帘支架连轴处隐患，被砸中头部死亡，是事故的主观直接原因。</a:t>
            </a:r>
          </a:p>
          <a:p>
            <a:pPr algn="l">
              <a:lnSpc>
                <a:spcPct val="150000"/>
              </a:lnSpc>
              <a:buClrTx/>
              <a:buSzTx/>
              <a:buFontTx/>
              <a:defRPr/>
            </a:pPr>
            <a:r>
              <a:rPr lang="zh-CN" altLang="en-US" sz="20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p:cNvSpPr txBox="1"/>
          <p:nvPr/>
        </p:nvSpPr>
        <p:spPr>
          <a:xfrm>
            <a:off x="165100" y="811848"/>
            <a:ext cx="9899650" cy="521970"/>
          </a:xfrm>
          <a:prstGeom prst="rect">
            <a:avLst/>
          </a:prstGeom>
          <a:noFill/>
        </p:spPr>
        <p:txBody>
          <a:bodyPr>
            <a:spAutoFit/>
          </a:bodyPr>
          <a:lstStyle/>
          <a:p>
            <a:pPr marR="0" defTabSz="914400">
              <a:buClrTx/>
              <a:buSzTx/>
              <a:buFontTx/>
              <a:buNone/>
              <a:defRPr/>
            </a:pPr>
            <a:r>
              <a:rPr lang="zh-CN" sz="2800" b="1" noProof="0" dirty="0">
                <a:ln>
                  <a:noFill/>
                </a:ln>
                <a:solidFill>
                  <a:srgbClr val="FF0000"/>
                </a:solidFill>
                <a:effectLst/>
                <a:uLnTx/>
                <a:uFillTx/>
                <a:latin typeface="微软雅黑" panose="020B0503020204020204" pitchFamily="34" charset="-122"/>
                <a:ea typeface="微软雅黑" panose="020B0503020204020204" pitchFamily="34" charset="-122"/>
                <a:sym typeface="+mn-ea"/>
              </a:rPr>
              <a:t>涉及安全生产管理人员不履职导致的事故案例</a:t>
            </a:r>
          </a:p>
        </p:txBody>
      </p:sp>
      <p:sp>
        <p:nvSpPr>
          <p:cNvPr id="36" name="矩形 35"/>
          <p:cNvSpPr/>
          <p:nvPr/>
        </p:nvSpPr>
        <p:spPr>
          <a:xfrm>
            <a:off x="119063" y="1296988"/>
            <a:ext cx="9504363"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7" name="矩形 36"/>
          <p:cNvSpPr/>
          <p:nvPr/>
        </p:nvSpPr>
        <p:spPr>
          <a:xfrm flipV="1">
            <a:off x="119063" y="1370013"/>
            <a:ext cx="936625"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4" name="文本框 3"/>
          <p:cNvSpPr txBox="1"/>
          <p:nvPr/>
        </p:nvSpPr>
        <p:spPr>
          <a:xfrm>
            <a:off x="119380" y="1407160"/>
            <a:ext cx="11897360" cy="4799965"/>
          </a:xfrm>
          <a:prstGeom prst="rect">
            <a:avLst/>
          </a:prstGeom>
          <a:noFill/>
          <a:ln w="9525">
            <a:noFill/>
          </a:ln>
        </p:spPr>
        <p:txBody>
          <a:bodyPr wrap="square">
            <a:spAutoFit/>
          </a:bodyPr>
          <a:lstStyle/>
          <a:p>
            <a:pPr algn="l">
              <a:lnSpc>
                <a:spcPct val="150000"/>
              </a:lnSpc>
              <a:buClrTx/>
              <a:buSzTx/>
              <a:buFontTx/>
              <a:defRPr/>
            </a:pPr>
            <a:r>
              <a:rPr lang="zh-CN" altLang="en-US" sz="2400" b="1" noProof="0" dirty="0">
                <a:ln>
                  <a:noFill/>
                </a:ln>
                <a:effectLst/>
                <a:uLnTx/>
                <a:uFillTx/>
                <a:latin typeface="微软雅黑" panose="020B0503020204020204" pitchFamily="34" charset="-122"/>
                <a:ea typeface="微软雅黑" panose="020B0503020204020204" pitchFamily="34" charset="-122"/>
                <a:sym typeface="+mn-ea"/>
              </a:rPr>
              <a:t>1）某食品有限公司“3·30”物体打击事故</a:t>
            </a:r>
          </a:p>
          <a:p>
            <a:pPr algn="l">
              <a:lnSpc>
                <a:spcPct val="150000"/>
              </a:lnSpc>
              <a:buClrTx/>
              <a:buSzTx/>
              <a:buFontTx/>
              <a:defRPr/>
            </a:pPr>
            <a:r>
              <a:rPr lang="zh-CN" altLang="en-US" sz="2000" noProof="0" dirty="0">
                <a:ln>
                  <a:noFill/>
                </a:ln>
                <a:effectLst/>
                <a:uLnTx/>
                <a:uFillTx/>
                <a:latin typeface="微软雅黑" panose="020B0503020204020204" pitchFamily="34" charset="-122"/>
                <a:ea typeface="微软雅黑" panose="020B0503020204020204" pitchFamily="34" charset="-122"/>
                <a:sym typeface="+mn-ea"/>
              </a:rPr>
              <a:t>（3）事故原因</a:t>
            </a:r>
          </a:p>
          <a:p>
            <a:pPr algn="l">
              <a:lnSpc>
                <a:spcPct val="150000"/>
              </a:lnSpc>
              <a:buClrTx/>
              <a:buSzTx/>
              <a:buFontTx/>
              <a:defRPr/>
            </a:pPr>
            <a:r>
              <a:rPr lang="zh-CN" altLang="en-US" sz="20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②间接原因</a:t>
            </a:r>
          </a:p>
          <a:p>
            <a:pPr algn="l">
              <a:lnSpc>
                <a:spcPct val="150000"/>
              </a:lnSpc>
              <a:buClrTx/>
              <a:buSzTx/>
              <a:buFontTx/>
              <a:defRPr/>
            </a:pPr>
            <a:r>
              <a:rPr lang="zh-CN" altLang="en-US" sz="20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A.某食品有限公司</a:t>
            </a:r>
            <a:r>
              <a:rPr lang="zh-CN" altLang="en-US" sz="2000" b="1" noProof="0" dirty="0">
                <a:ln>
                  <a:noFill/>
                </a:ln>
                <a:solidFill>
                  <a:srgbClr val="00B0F0"/>
                </a:solidFill>
                <a:effectLst/>
                <a:uLnTx/>
                <a:uFillTx/>
                <a:latin typeface="微软雅黑" panose="020B0503020204020204" pitchFamily="34" charset="-122"/>
                <a:ea typeface="微软雅黑" panose="020B0503020204020204" pitchFamily="34" charset="-122"/>
                <a:sym typeface="+mn-ea"/>
              </a:rPr>
              <a:t>对从业人员进行安全生产教育和培训不到位，</a:t>
            </a:r>
            <a:r>
              <a:rPr lang="zh-CN" altLang="en-US" sz="20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不能保证从业人员具备必要的安全生产知识，熟悉有关的安全生产规章制度和安全操作规程和掌握本岗位的安全操作技能。</a:t>
            </a:r>
            <a:r>
              <a:rPr lang="zh-CN" altLang="en-US" sz="2000" b="1" noProof="0" dirty="0">
                <a:ln>
                  <a:noFill/>
                </a:ln>
                <a:solidFill>
                  <a:srgbClr val="00B0F0"/>
                </a:solidFill>
                <a:effectLst/>
                <a:uLnTx/>
                <a:uFillTx/>
                <a:latin typeface="微软雅黑" panose="020B0503020204020204" pitchFamily="34" charset="-122"/>
                <a:ea typeface="微软雅黑" panose="020B0503020204020204" pitchFamily="34" charset="-122"/>
                <a:sym typeface="+mn-ea"/>
              </a:rPr>
              <a:t>企业安全生产隐患排查不到位</a:t>
            </a:r>
            <a:r>
              <a:rPr lang="zh-CN" altLang="en-US" sz="20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，致使作业设备带隐患生产，</a:t>
            </a:r>
            <a:r>
              <a:rPr lang="zh-CN" altLang="en-US" sz="2000" b="1" noProof="0" dirty="0">
                <a:ln>
                  <a:noFill/>
                </a:ln>
                <a:solidFill>
                  <a:srgbClr val="00B0F0"/>
                </a:solidFill>
                <a:effectLst/>
                <a:uLnTx/>
                <a:uFillTx/>
                <a:latin typeface="微软雅黑" panose="020B0503020204020204" pitchFamily="34" charset="-122"/>
                <a:ea typeface="微软雅黑" panose="020B0503020204020204" pitchFamily="34" charset="-122"/>
                <a:sym typeface="+mn-ea"/>
              </a:rPr>
              <a:t>是事故发生的主要原因。</a:t>
            </a:r>
            <a:endParaRPr lang="zh-CN" altLang="en-US" sz="20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endParaRPr>
          </a:p>
          <a:p>
            <a:pPr algn="l">
              <a:lnSpc>
                <a:spcPct val="150000"/>
              </a:lnSpc>
              <a:buClrTx/>
              <a:buSzTx/>
              <a:buFontTx/>
              <a:defRPr/>
            </a:pPr>
            <a:r>
              <a:rPr lang="zh-CN" altLang="en-US" sz="20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B.某食品有限公司场长张X，作为</a:t>
            </a:r>
            <a:r>
              <a:rPr lang="zh-CN" altLang="en-US" sz="2000"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生产负责人，安全管理不到位，未履行安全生产管理人员职责，未及时排查生产安全事故隐患，督促本单位按期检查设备安全安全状况，导致事故发生。</a:t>
            </a:r>
          </a:p>
          <a:p>
            <a:pPr algn="l">
              <a:lnSpc>
                <a:spcPct val="150000"/>
              </a:lnSpc>
              <a:buClrTx/>
              <a:buSzTx/>
              <a:buFontTx/>
              <a:defRPr/>
            </a:pPr>
            <a:r>
              <a:rPr lang="zh-CN" altLang="en-US" sz="20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C.某食品有限公司队长徐XX，</a:t>
            </a:r>
            <a:r>
              <a:rPr lang="zh-CN" altLang="en-US" sz="2000"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未及时检查本单位设备安全运行状况，未按期排查生产安全事故隐患，未告知作业人员的工作危险危害因素，安全生产管理职责履行不到位。</a:t>
            </a:r>
            <a:r>
              <a:rPr lang="zh-CN" altLang="en-US" sz="20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对事故发生负直接领导责任。</a:t>
            </a:r>
            <a:r>
              <a:rPr lang="zh-CN" altLang="en-US" sz="20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p:cNvSpPr txBox="1"/>
          <p:nvPr/>
        </p:nvSpPr>
        <p:spPr>
          <a:xfrm>
            <a:off x="165100" y="811848"/>
            <a:ext cx="9899650" cy="521970"/>
          </a:xfrm>
          <a:prstGeom prst="rect">
            <a:avLst/>
          </a:prstGeom>
          <a:noFill/>
        </p:spPr>
        <p:txBody>
          <a:bodyPr>
            <a:spAutoFit/>
          </a:bodyPr>
          <a:lstStyle/>
          <a:p>
            <a:pPr marR="0" defTabSz="914400">
              <a:buClrTx/>
              <a:buSzTx/>
              <a:buFontTx/>
              <a:buNone/>
              <a:defRPr/>
            </a:pPr>
            <a:r>
              <a:rPr lang="zh-CN" sz="2800" b="1" noProof="0" dirty="0">
                <a:ln>
                  <a:noFill/>
                </a:ln>
                <a:solidFill>
                  <a:srgbClr val="FF0000"/>
                </a:solidFill>
                <a:effectLst/>
                <a:uLnTx/>
                <a:uFillTx/>
                <a:latin typeface="微软雅黑" panose="020B0503020204020204" pitchFamily="34" charset="-122"/>
                <a:ea typeface="微软雅黑" panose="020B0503020204020204" pitchFamily="34" charset="-122"/>
                <a:sym typeface="+mn-ea"/>
              </a:rPr>
              <a:t>涉及安全生产管理人员不履职导致的事故案例</a:t>
            </a:r>
          </a:p>
        </p:txBody>
      </p:sp>
      <p:sp>
        <p:nvSpPr>
          <p:cNvPr id="36" name="矩形 35"/>
          <p:cNvSpPr/>
          <p:nvPr/>
        </p:nvSpPr>
        <p:spPr>
          <a:xfrm>
            <a:off x="119063" y="1296988"/>
            <a:ext cx="9504363"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7" name="矩形 36"/>
          <p:cNvSpPr/>
          <p:nvPr/>
        </p:nvSpPr>
        <p:spPr>
          <a:xfrm flipV="1">
            <a:off x="119063" y="1370013"/>
            <a:ext cx="936625"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4" name="文本框 3"/>
          <p:cNvSpPr txBox="1"/>
          <p:nvPr/>
        </p:nvSpPr>
        <p:spPr>
          <a:xfrm>
            <a:off x="119380" y="1407160"/>
            <a:ext cx="11897360" cy="4338320"/>
          </a:xfrm>
          <a:prstGeom prst="rect">
            <a:avLst/>
          </a:prstGeom>
          <a:noFill/>
          <a:ln w="9525">
            <a:noFill/>
          </a:ln>
        </p:spPr>
        <p:txBody>
          <a:bodyPr wrap="square">
            <a:spAutoFit/>
          </a:bodyPr>
          <a:lstStyle/>
          <a:p>
            <a:pPr algn="l">
              <a:lnSpc>
                <a:spcPct val="150000"/>
              </a:lnSpc>
              <a:buClrTx/>
              <a:buSzTx/>
              <a:buFontTx/>
              <a:defRPr/>
            </a:pPr>
            <a:r>
              <a:rPr lang="zh-CN" altLang="en-US" sz="2400" b="1" noProof="0" dirty="0">
                <a:ln>
                  <a:noFill/>
                </a:ln>
                <a:effectLst/>
                <a:uLnTx/>
                <a:uFillTx/>
                <a:latin typeface="微软雅黑" panose="020B0503020204020204" pitchFamily="34" charset="-122"/>
                <a:ea typeface="微软雅黑" panose="020B0503020204020204" pitchFamily="34" charset="-122"/>
                <a:sym typeface="+mn-ea"/>
              </a:rPr>
              <a:t>1）某食品有限公司“3·30”物体打击事故</a:t>
            </a:r>
          </a:p>
          <a:p>
            <a:pPr algn="l">
              <a:lnSpc>
                <a:spcPct val="150000"/>
              </a:lnSpc>
              <a:buClrTx/>
              <a:buSzTx/>
              <a:buFontTx/>
              <a:defRPr/>
            </a:pPr>
            <a:r>
              <a:rPr lang="zh-CN" altLang="en-US" sz="2000" noProof="0" dirty="0">
                <a:ln>
                  <a:noFill/>
                </a:ln>
                <a:effectLst/>
                <a:uLnTx/>
                <a:uFillTx/>
                <a:latin typeface="微软雅黑" panose="020B0503020204020204" pitchFamily="34" charset="-122"/>
                <a:ea typeface="微软雅黑" panose="020B0503020204020204" pitchFamily="34" charset="-122"/>
                <a:sym typeface="+mn-ea"/>
              </a:rPr>
              <a:t>（4）防范措施和建议</a:t>
            </a:r>
          </a:p>
          <a:p>
            <a:pPr algn="l">
              <a:lnSpc>
                <a:spcPct val="150000"/>
              </a:lnSpc>
              <a:buClrTx/>
              <a:buSzTx/>
              <a:buFontTx/>
              <a:defRPr/>
            </a:pPr>
            <a:r>
              <a:rPr lang="zh-CN" altLang="en-US" sz="2000" noProof="0" dirty="0">
                <a:ln>
                  <a:noFill/>
                </a:ln>
                <a:effectLst/>
                <a:uLnTx/>
                <a:uFillTx/>
                <a:latin typeface="微软雅黑" panose="020B0503020204020204" pitchFamily="34" charset="-122"/>
                <a:ea typeface="微软雅黑" panose="020B0503020204020204" pitchFamily="34" charset="-122"/>
                <a:sym typeface="+mn-ea"/>
              </a:rPr>
              <a:t>①企业主要负责人要认真履行安全生产工作职责，强化安全教育培训工作，严格职工的“三级”教育，切实提高从业人员的安全生产意识、安全技术素质和自保互保能力。</a:t>
            </a:r>
          </a:p>
          <a:p>
            <a:pPr algn="l">
              <a:lnSpc>
                <a:spcPct val="150000"/>
              </a:lnSpc>
              <a:buClrTx/>
              <a:buSzTx/>
              <a:buFontTx/>
              <a:defRPr/>
            </a:pPr>
            <a:r>
              <a:rPr lang="zh-CN" altLang="en-US" sz="2000" noProof="0" dirty="0">
                <a:ln>
                  <a:noFill/>
                </a:ln>
                <a:effectLst/>
                <a:uLnTx/>
                <a:uFillTx/>
                <a:latin typeface="微软雅黑" panose="020B0503020204020204" pitchFamily="34" charset="-122"/>
                <a:ea typeface="微软雅黑" panose="020B0503020204020204" pitchFamily="34" charset="-122"/>
                <a:sym typeface="+mn-ea"/>
              </a:rPr>
              <a:t>②为吸取此次教训，确保在以后的生产中不发生类似事故和减少发生其他事故，事发企业要立即组织开展全面安全生产隐患排查，不留死角、消除隐患，杜绝违章指挥、违章操作。 </a:t>
            </a:r>
          </a:p>
          <a:p>
            <a:pPr algn="l">
              <a:lnSpc>
                <a:spcPct val="150000"/>
              </a:lnSpc>
              <a:buClrTx/>
              <a:buSzTx/>
              <a:buFontTx/>
              <a:defRPr/>
            </a:pPr>
            <a:r>
              <a:rPr lang="zh-CN" altLang="en-US" sz="2000" noProof="0" dirty="0">
                <a:ln>
                  <a:noFill/>
                </a:ln>
                <a:effectLst/>
                <a:uLnTx/>
                <a:uFillTx/>
                <a:latin typeface="微软雅黑" panose="020B0503020204020204" pitchFamily="34" charset="-122"/>
                <a:ea typeface="微软雅黑" panose="020B0503020204020204" pitchFamily="34" charset="-122"/>
                <a:sym typeface="+mn-ea"/>
              </a:rPr>
              <a:t>③企业要按照“四不放过”原则，对当事人和职工进行教育，对事故责任人进行处理，吸取事故教训，杜绝类似事故发生，确保安全生产。</a:t>
            </a:r>
          </a:p>
          <a:p>
            <a:pPr algn="l">
              <a:lnSpc>
                <a:spcPct val="150000"/>
              </a:lnSpc>
              <a:buClrTx/>
              <a:buSzTx/>
              <a:buFontTx/>
              <a:defRPr/>
            </a:pPr>
            <a:r>
              <a:rPr lang="zh-CN" altLang="en-US" sz="2000" noProof="0" dirty="0">
                <a:ln>
                  <a:noFill/>
                </a:ln>
                <a:effectLst/>
                <a:uLnTx/>
                <a:uFillTx/>
                <a:latin typeface="微软雅黑" panose="020B0503020204020204" pitchFamily="34" charset="-122"/>
                <a:ea typeface="微软雅黑" panose="020B0503020204020204" pitchFamily="34" charset="-122"/>
                <a:sym typeface="+mn-ea"/>
              </a:rPr>
              <a:t>④责令企业及时妥善处理死者的善后和家属的安抚赔偿工作。</a:t>
            </a:r>
            <a:r>
              <a:rPr lang="zh-CN" altLang="en-US" sz="20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p:cNvSpPr txBox="1"/>
          <p:nvPr/>
        </p:nvSpPr>
        <p:spPr>
          <a:xfrm>
            <a:off x="165100" y="811848"/>
            <a:ext cx="9899650" cy="521970"/>
          </a:xfrm>
          <a:prstGeom prst="rect">
            <a:avLst/>
          </a:prstGeom>
          <a:noFill/>
        </p:spPr>
        <p:txBody>
          <a:bodyPr>
            <a:spAutoFit/>
          </a:bodyPr>
          <a:lstStyle/>
          <a:p>
            <a:pPr marR="0" defTabSz="914400">
              <a:buClrTx/>
              <a:buSzTx/>
              <a:buFontTx/>
              <a:buNone/>
              <a:defRPr/>
            </a:pPr>
            <a:r>
              <a:rPr lang="zh-CN" sz="2800" b="1" noProof="0" dirty="0">
                <a:ln>
                  <a:noFill/>
                </a:ln>
                <a:solidFill>
                  <a:srgbClr val="FF0000"/>
                </a:solidFill>
                <a:effectLst/>
                <a:uLnTx/>
                <a:uFillTx/>
                <a:latin typeface="微软雅黑" panose="020B0503020204020204" pitchFamily="34" charset="-122"/>
                <a:ea typeface="微软雅黑" panose="020B0503020204020204" pitchFamily="34" charset="-122"/>
                <a:sym typeface="+mn-ea"/>
              </a:rPr>
              <a:t>涉及安全生产管理人员不履职导致的事故案例</a:t>
            </a:r>
          </a:p>
        </p:txBody>
      </p:sp>
      <p:sp>
        <p:nvSpPr>
          <p:cNvPr id="36" name="矩形 35"/>
          <p:cNvSpPr/>
          <p:nvPr/>
        </p:nvSpPr>
        <p:spPr>
          <a:xfrm>
            <a:off x="119063" y="1296988"/>
            <a:ext cx="9504363"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7" name="矩形 36"/>
          <p:cNvSpPr/>
          <p:nvPr/>
        </p:nvSpPr>
        <p:spPr>
          <a:xfrm flipV="1">
            <a:off x="119063" y="1370013"/>
            <a:ext cx="936625"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4" name="文本框 3"/>
          <p:cNvSpPr txBox="1"/>
          <p:nvPr/>
        </p:nvSpPr>
        <p:spPr>
          <a:xfrm>
            <a:off x="119380" y="1407160"/>
            <a:ext cx="11925935" cy="5631180"/>
          </a:xfrm>
          <a:prstGeom prst="rect">
            <a:avLst/>
          </a:prstGeom>
          <a:noFill/>
          <a:ln w="9525">
            <a:noFill/>
          </a:ln>
        </p:spPr>
        <p:txBody>
          <a:bodyPr wrap="square">
            <a:spAutoFit/>
          </a:bodyPr>
          <a:lstStyle/>
          <a:p>
            <a:pPr algn="l">
              <a:lnSpc>
                <a:spcPct val="150000"/>
              </a:lnSpc>
              <a:buClrTx/>
              <a:buSzTx/>
              <a:buFontTx/>
              <a:defRPr/>
            </a:pPr>
            <a:r>
              <a:rPr lang="zh-CN" altLang="en-US" sz="2400" b="1" noProof="0" dirty="0">
                <a:ln>
                  <a:noFill/>
                </a:ln>
                <a:effectLst/>
                <a:uLnTx/>
                <a:uFillTx/>
                <a:latin typeface="微软雅黑" panose="020B0503020204020204" pitchFamily="34" charset="-122"/>
                <a:ea typeface="微软雅黑" panose="020B0503020204020204" pitchFamily="34" charset="-122"/>
                <a:sym typeface="+mn-ea"/>
              </a:rPr>
              <a:t>2）某纸业有限公司“7.31”中毒和窒息事故</a:t>
            </a:r>
          </a:p>
          <a:p>
            <a:pPr algn="l">
              <a:lnSpc>
                <a:spcPct val="150000"/>
              </a:lnSpc>
              <a:buClrTx/>
              <a:buSzTx/>
              <a:buFontTx/>
              <a:defRPr/>
            </a:pPr>
            <a:r>
              <a:rPr lang="zh-CN" altLang="en-US" sz="2400" noProof="0" dirty="0">
                <a:ln>
                  <a:noFill/>
                </a:ln>
                <a:effectLst/>
                <a:uLnTx/>
                <a:uFillTx/>
                <a:latin typeface="微软雅黑" panose="020B0503020204020204" pitchFamily="34" charset="-122"/>
                <a:ea typeface="微软雅黑" panose="020B0503020204020204" pitchFamily="34" charset="-122"/>
                <a:sym typeface="+mn-ea"/>
              </a:rPr>
              <a:t>2017年7月31日17:40许，某纸业有限公司发生一起中毒窒息一般事故，造成2名工人死亡，3名工人受伤。</a:t>
            </a:r>
          </a:p>
          <a:p>
            <a:pPr algn="l">
              <a:lnSpc>
                <a:spcPct val="150000"/>
              </a:lnSpc>
              <a:buClrTx/>
              <a:buSzTx/>
              <a:buFontTx/>
              <a:defRPr/>
            </a:pPr>
            <a:r>
              <a:rPr lang="zh-CN" altLang="en-US" sz="2400" noProof="0" dirty="0">
                <a:ln>
                  <a:noFill/>
                </a:ln>
                <a:effectLst/>
                <a:uLnTx/>
                <a:uFillTx/>
                <a:latin typeface="微软雅黑" panose="020B0503020204020204" pitchFamily="34" charset="-122"/>
                <a:ea typeface="微软雅黑" panose="020B0503020204020204" pitchFamily="34" charset="-122"/>
                <a:sym typeface="+mn-ea"/>
              </a:rPr>
              <a:t>（1）事故单位</a:t>
            </a:r>
          </a:p>
          <a:p>
            <a:pPr algn="l">
              <a:lnSpc>
                <a:spcPct val="150000"/>
              </a:lnSpc>
              <a:buClrTx/>
              <a:buSzTx/>
              <a:buFontTx/>
              <a:defRPr/>
            </a:pPr>
            <a:r>
              <a:rPr lang="zh-CN" altLang="en-US" sz="2400" noProof="0" dirty="0">
                <a:ln>
                  <a:noFill/>
                </a:ln>
                <a:effectLst/>
                <a:uLnTx/>
                <a:uFillTx/>
                <a:latin typeface="微软雅黑" panose="020B0503020204020204" pitchFamily="34" charset="-122"/>
                <a:ea typeface="微软雅黑" panose="020B0503020204020204" pitchFamily="34" charset="-122"/>
                <a:sym typeface="+mn-ea"/>
              </a:rPr>
              <a:t>某纸业有限公司经营范围为高档纸及纸板的生产销售，普通货运，自有房屋租赁。</a:t>
            </a:r>
          </a:p>
          <a:p>
            <a:pPr algn="l">
              <a:lnSpc>
                <a:spcPct val="150000"/>
              </a:lnSpc>
              <a:buClrTx/>
              <a:buSzTx/>
              <a:buFontTx/>
              <a:defRPr/>
            </a:pPr>
            <a:r>
              <a:rPr lang="zh-CN" altLang="en-US" sz="2400" noProof="0" dirty="0">
                <a:ln>
                  <a:noFill/>
                </a:ln>
                <a:effectLst/>
                <a:uLnTx/>
                <a:uFillTx/>
                <a:latin typeface="微软雅黑" panose="020B0503020204020204" pitchFamily="34" charset="-122"/>
                <a:ea typeface="微软雅黑" panose="020B0503020204020204" pitchFamily="34" charset="-122"/>
                <a:sym typeface="+mn-ea"/>
              </a:rPr>
              <a:t>（2）事故发生前某纸业有限公司的设备工作及管理状态</a:t>
            </a:r>
          </a:p>
          <a:p>
            <a:pPr algn="l">
              <a:lnSpc>
                <a:spcPct val="150000"/>
              </a:lnSpc>
              <a:buClrTx/>
              <a:buSzTx/>
              <a:buFontTx/>
              <a:defRPr/>
            </a:pPr>
            <a:r>
              <a:rPr lang="zh-CN" altLang="en-US" sz="2400" noProof="0" dirty="0">
                <a:ln>
                  <a:noFill/>
                </a:ln>
                <a:effectLst/>
                <a:uLnTx/>
                <a:uFillTx/>
                <a:latin typeface="微软雅黑" panose="020B0503020204020204" pitchFamily="34" charset="-122"/>
                <a:ea typeface="微软雅黑" panose="020B0503020204020204" pitchFamily="34" charset="-122"/>
                <a:sym typeface="+mn-ea"/>
              </a:rPr>
              <a:t>2017年7月25日，</a:t>
            </a:r>
            <a:r>
              <a:rPr lang="zh-CN" altLang="en-US" sz="2400" b="1" noProof="0" dirty="0">
                <a:ln>
                  <a:noFill/>
                </a:ln>
                <a:effectLst/>
                <a:uLnTx/>
                <a:uFillTx/>
                <a:latin typeface="微软雅黑" panose="020B0503020204020204" pitchFamily="34" charset="-122"/>
                <a:ea typeface="微软雅黑" panose="020B0503020204020204" pitchFamily="34" charset="-122"/>
                <a:sym typeface="+mn-ea"/>
              </a:rPr>
              <a:t>某纸业有限公司因生产设备清洗检修工作，工厂处于全面停工状态。</a:t>
            </a:r>
            <a:r>
              <a:rPr lang="zh-CN" altLang="en-US" sz="2400" noProof="0" dirty="0">
                <a:ln>
                  <a:noFill/>
                </a:ln>
                <a:effectLst/>
                <a:uLnTx/>
                <a:uFillTx/>
                <a:latin typeface="微软雅黑" panose="020B0503020204020204" pitchFamily="34" charset="-122"/>
                <a:ea typeface="微软雅黑" panose="020B0503020204020204" pitchFamily="34" charset="-122"/>
                <a:sym typeface="+mn-ea"/>
              </a:rPr>
              <a:t>该公司生产设备原料部清污水厂，准备对事故池、调节池、调节预酸化池等三个污水处理池进行清理。</a:t>
            </a:r>
            <a:r>
              <a:rPr lang="zh-CN" altLang="en-US" sz="2400" b="1" noProof="0" dirty="0">
                <a:ln>
                  <a:noFill/>
                </a:ln>
                <a:effectLst/>
                <a:uLnTx/>
                <a:uFillTx/>
                <a:latin typeface="微软雅黑" panose="020B0503020204020204" pitchFamily="34" charset="-122"/>
                <a:ea typeface="微软雅黑" panose="020B0503020204020204" pitchFamily="34" charset="-122"/>
                <a:sym typeface="+mn-ea"/>
              </a:rPr>
              <a:t>其中调节池和调节预酸化池，经确认为有限空间作业区，主要危险因素为中毒和缺氧危害，按照企业管理规定，</a:t>
            </a:r>
            <a:r>
              <a:rPr lang="zh-CN" altLang="en-US" sz="2400" b="1" noProof="0" dirty="0">
                <a:ln>
                  <a:noFill/>
                </a:ln>
                <a:solidFill>
                  <a:srgbClr val="0070C0"/>
                </a:solidFill>
                <a:effectLst/>
                <a:uLnTx/>
                <a:uFillTx/>
                <a:latin typeface="微软雅黑" panose="020B0503020204020204" pitchFamily="34" charset="-122"/>
                <a:ea typeface="微软雅黑" panose="020B0503020204020204" pitchFamily="34" charset="-122"/>
                <a:sym typeface="+mn-ea"/>
              </a:rPr>
              <a:t>作业前应办理危险作业审批。</a:t>
            </a:r>
            <a:r>
              <a:rPr lang="zh-CN" altLang="en-US" sz="2400" noProof="0" dirty="0">
                <a:ln>
                  <a:noFill/>
                </a:ln>
                <a:effectLst/>
                <a:uLnTx/>
                <a:uFillTx/>
                <a:latin typeface="微软雅黑" panose="020B0503020204020204" pitchFamily="34" charset="-122"/>
                <a:ea typeface="微软雅黑" panose="020B0503020204020204" pitchFamily="34" charset="-122"/>
                <a:sym typeface="+mn-ea"/>
              </a:rPr>
              <a:t>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p:cNvSpPr txBox="1"/>
          <p:nvPr/>
        </p:nvSpPr>
        <p:spPr>
          <a:xfrm>
            <a:off x="165100" y="811848"/>
            <a:ext cx="9899650" cy="521970"/>
          </a:xfrm>
          <a:prstGeom prst="rect">
            <a:avLst/>
          </a:prstGeom>
          <a:noFill/>
        </p:spPr>
        <p:txBody>
          <a:bodyPr>
            <a:spAutoFit/>
          </a:bodyPr>
          <a:lstStyle/>
          <a:p>
            <a:pPr marR="0" defTabSz="914400">
              <a:buClrTx/>
              <a:buSzTx/>
              <a:buFontTx/>
              <a:buNone/>
              <a:defRPr/>
            </a:pPr>
            <a:r>
              <a:rPr lang="zh-CN" sz="2800" b="1" noProof="0" dirty="0">
                <a:ln>
                  <a:noFill/>
                </a:ln>
                <a:solidFill>
                  <a:srgbClr val="FF0000"/>
                </a:solidFill>
                <a:effectLst/>
                <a:uLnTx/>
                <a:uFillTx/>
                <a:latin typeface="微软雅黑" panose="020B0503020204020204" pitchFamily="34" charset="-122"/>
                <a:ea typeface="微软雅黑" panose="020B0503020204020204" pitchFamily="34" charset="-122"/>
                <a:sym typeface="+mn-ea"/>
              </a:rPr>
              <a:t>涉及安全生产管理人员不履职导致的事故案例</a:t>
            </a:r>
          </a:p>
        </p:txBody>
      </p:sp>
      <p:sp>
        <p:nvSpPr>
          <p:cNvPr id="36" name="矩形 35"/>
          <p:cNvSpPr/>
          <p:nvPr/>
        </p:nvSpPr>
        <p:spPr>
          <a:xfrm>
            <a:off x="119063" y="1296988"/>
            <a:ext cx="9504363"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7" name="矩形 36"/>
          <p:cNvSpPr/>
          <p:nvPr/>
        </p:nvSpPr>
        <p:spPr>
          <a:xfrm flipV="1">
            <a:off x="119063" y="1370013"/>
            <a:ext cx="936625"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4" name="文本框 3"/>
          <p:cNvSpPr txBox="1"/>
          <p:nvPr/>
        </p:nvSpPr>
        <p:spPr>
          <a:xfrm>
            <a:off x="119380" y="1407160"/>
            <a:ext cx="11925935" cy="5077460"/>
          </a:xfrm>
          <a:prstGeom prst="rect">
            <a:avLst/>
          </a:prstGeom>
          <a:noFill/>
          <a:ln w="9525">
            <a:noFill/>
          </a:ln>
        </p:spPr>
        <p:txBody>
          <a:bodyPr wrap="square">
            <a:spAutoFit/>
          </a:bodyPr>
          <a:lstStyle/>
          <a:p>
            <a:pPr algn="l">
              <a:lnSpc>
                <a:spcPct val="150000"/>
              </a:lnSpc>
              <a:buClrTx/>
              <a:buSzTx/>
              <a:buFontTx/>
              <a:defRPr/>
            </a:pPr>
            <a:r>
              <a:rPr lang="zh-CN" altLang="en-US" sz="2400" b="1" noProof="0" dirty="0">
                <a:ln>
                  <a:noFill/>
                </a:ln>
                <a:effectLst/>
                <a:uLnTx/>
                <a:uFillTx/>
                <a:latin typeface="微软雅黑" panose="020B0503020204020204" pitchFamily="34" charset="-122"/>
                <a:ea typeface="微软雅黑" panose="020B0503020204020204" pitchFamily="34" charset="-122"/>
                <a:sym typeface="+mn-ea"/>
              </a:rPr>
              <a:t>2）某纸业有限公司“7.31”中毒和窒息事故</a:t>
            </a:r>
            <a:endParaRPr lang="zh-CN" altLang="en-US" sz="2400" noProof="0" dirty="0">
              <a:ln>
                <a:noFill/>
              </a:ln>
              <a:effectLst/>
              <a:uLnTx/>
              <a:uFillTx/>
              <a:latin typeface="微软雅黑" panose="020B0503020204020204" pitchFamily="34" charset="-122"/>
              <a:ea typeface="微软雅黑" panose="020B0503020204020204" pitchFamily="34" charset="-122"/>
              <a:sym typeface="+mn-ea"/>
            </a:endParaRPr>
          </a:p>
          <a:p>
            <a:pPr algn="l">
              <a:lnSpc>
                <a:spcPct val="150000"/>
              </a:lnSpc>
              <a:buClrTx/>
              <a:buSzTx/>
              <a:buFontTx/>
              <a:defRPr/>
            </a:pPr>
            <a:r>
              <a:rPr lang="zh-CN" altLang="en-US" sz="2400" noProof="0" dirty="0">
                <a:ln>
                  <a:noFill/>
                </a:ln>
                <a:effectLst/>
                <a:uLnTx/>
                <a:uFillTx/>
                <a:latin typeface="微软雅黑" panose="020B0503020204020204" pitchFamily="34" charset="-122"/>
                <a:ea typeface="微软雅黑" panose="020B0503020204020204" pitchFamily="34" charset="-122"/>
                <a:sym typeface="+mn-ea"/>
              </a:rPr>
              <a:t>（2）事故发生前某纸业有限公司的设备工作及管理状态</a:t>
            </a:r>
          </a:p>
          <a:p>
            <a:pPr algn="l">
              <a:lnSpc>
                <a:spcPct val="150000"/>
              </a:lnSpc>
              <a:buClrTx/>
              <a:buSzTx/>
              <a:buFontTx/>
              <a:defRPr/>
            </a:pPr>
            <a:r>
              <a:rPr lang="zh-CN" altLang="en-US" sz="2400" noProof="0" dirty="0">
                <a:ln>
                  <a:noFill/>
                </a:ln>
                <a:effectLst/>
                <a:uLnTx/>
                <a:uFillTx/>
                <a:latin typeface="微软雅黑" panose="020B0503020204020204" pitchFamily="34" charset="-122"/>
                <a:ea typeface="微软雅黑" panose="020B0503020204020204" pitchFamily="34" charset="-122"/>
                <a:sym typeface="+mn-ea"/>
              </a:rPr>
              <a:t>事故发生前，事故池和调节池已先后清理完毕。事故发生当天，进行调节预酸化池清理作业。该池长约16米、宽约12米、高（深）约6米，属地上有限空间及重大危险作业区。调节预酸化池顶端设有一个直径为0.3米串联式排风口，池顶南侧设有长约3米、宽约1米的检查口，人员和设备可以从此口进出，南侧池壁设有爬梯，用于人员上下。日常生产期间，调节预酸化池中污水位深度约为5米，清理作业前，池中污水几乎被抽干，仅有池底淤泥水混合物，厚度约为1米。作业程序为：先用高压水枪冲洗池底淤泥，再用污水潜水泵将污泥水混合物抽出。</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p:cNvSpPr txBox="1"/>
          <p:nvPr/>
        </p:nvSpPr>
        <p:spPr>
          <a:xfrm>
            <a:off x="165100" y="811848"/>
            <a:ext cx="9899650" cy="521970"/>
          </a:xfrm>
          <a:prstGeom prst="rect">
            <a:avLst/>
          </a:prstGeom>
          <a:noFill/>
        </p:spPr>
        <p:txBody>
          <a:bodyPr>
            <a:spAutoFit/>
          </a:bodyPr>
          <a:lstStyle/>
          <a:p>
            <a:pPr marR="0" defTabSz="914400">
              <a:buClrTx/>
              <a:buSzTx/>
              <a:buFontTx/>
              <a:buNone/>
              <a:defRPr/>
            </a:pPr>
            <a:r>
              <a:rPr kumimoji="0" lang="zh-CN" sz="2800" b="1" kern="1200" cap="none" spc="0" normalizeH="0" baseline="0" noProof="0" dirty="0">
                <a:solidFill>
                  <a:srgbClr val="FF0000"/>
                </a:solidFill>
                <a:latin typeface="微软雅黑" panose="020B0503020204020204" pitchFamily="34" charset="-122"/>
                <a:ea typeface="微软雅黑" panose="020B0503020204020204" pitchFamily="34" charset="-122"/>
                <a:cs typeface="+mn-cs"/>
              </a:rPr>
              <a:t>事故的本质</a:t>
            </a:r>
          </a:p>
        </p:txBody>
      </p:sp>
      <p:sp>
        <p:nvSpPr>
          <p:cNvPr id="36" name="矩形 35"/>
          <p:cNvSpPr/>
          <p:nvPr/>
        </p:nvSpPr>
        <p:spPr>
          <a:xfrm>
            <a:off x="119063" y="1296988"/>
            <a:ext cx="9504363"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7" name="矩形 36"/>
          <p:cNvSpPr/>
          <p:nvPr/>
        </p:nvSpPr>
        <p:spPr>
          <a:xfrm flipV="1">
            <a:off x="119063" y="1370013"/>
            <a:ext cx="936625"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 name="文本框 2"/>
          <p:cNvSpPr txBox="1"/>
          <p:nvPr/>
        </p:nvSpPr>
        <p:spPr>
          <a:xfrm>
            <a:off x="165100" y="1540510"/>
            <a:ext cx="9664700" cy="645160"/>
          </a:xfrm>
          <a:prstGeom prst="rect">
            <a:avLst/>
          </a:prstGeom>
          <a:noFill/>
          <a:ln w="9525">
            <a:noFill/>
          </a:ln>
        </p:spPr>
        <p:txBody>
          <a:bodyPr wrap="square">
            <a:spAutoFit/>
          </a:bodyPr>
          <a:lstStyle/>
          <a:p>
            <a:pPr algn="l">
              <a:lnSpc>
                <a:spcPct val="150000"/>
              </a:lnSpc>
              <a:buClrTx/>
              <a:buSzTx/>
              <a:buFontTx/>
              <a:defRPr/>
            </a:pPr>
            <a:r>
              <a:rPr lang="zh-CN" altLang="en-US" sz="2400" b="1" noProof="0" dirty="0">
                <a:ln>
                  <a:noFill/>
                </a:ln>
                <a:solidFill>
                  <a:srgbClr val="FF0000"/>
                </a:solidFill>
                <a:effectLst/>
                <a:uLnTx/>
                <a:uFillTx/>
                <a:latin typeface="微软雅黑" panose="020B0503020204020204" pitchFamily="34" charset="-122"/>
                <a:ea typeface="微软雅黑" panose="020B0503020204020204" pitchFamily="34" charset="-122"/>
                <a:sym typeface="+mn-ea"/>
              </a:rPr>
              <a:t>能量意外释放论说明了什么？</a:t>
            </a:r>
            <a:r>
              <a:rPr lang="zh-CN" altLang="en-US" sz="2400" b="1" noProof="0" dirty="0">
                <a:ln>
                  <a:noFill/>
                </a:ln>
                <a:solidFill>
                  <a:srgbClr val="FF0000"/>
                </a:solidFill>
                <a:effectLst/>
                <a:uLnTx/>
                <a:uFillTx/>
                <a:latin typeface="微软雅黑" panose="020B0503020204020204" pitchFamily="34" charset="-122"/>
                <a:ea typeface="微软雅黑" panose="020B0503020204020204" pitchFamily="34" charset="-122"/>
              </a:rPr>
              <a:t> </a:t>
            </a:r>
          </a:p>
        </p:txBody>
      </p:sp>
      <p:sp>
        <p:nvSpPr>
          <p:cNvPr id="6" name="文本框 5"/>
          <p:cNvSpPr txBox="1"/>
          <p:nvPr/>
        </p:nvSpPr>
        <p:spPr>
          <a:xfrm>
            <a:off x="165100" y="2185670"/>
            <a:ext cx="9664700" cy="645160"/>
          </a:xfrm>
          <a:prstGeom prst="rect">
            <a:avLst/>
          </a:prstGeom>
          <a:noFill/>
          <a:ln w="9525">
            <a:noFill/>
          </a:ln>
        </p:spPr>
        <p:txBody>
          <a:bodyPr wrap="square">
            <a:spAutoFit/>
          </a:bodyPr>
          <a:lstStyle/>
          <a:p>
            <a:pPr algn="l">
              <a:lnSpc>
                <a:spcPct val="150000"/>
              </a:lnSpc>
              <a:buClrTx/>
              <a:buSzTx/>
              <a:buFontTx/>
              <a:defRPr/>
            </a:pPr>
            <a:r>
              <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1）阐明了伤害事故发生的物理本质。</a:t>
            </a:r>
            <a:endPar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endParaRPr>
          </a:p>
        </p:txBody>
      </p:sp>
      <p:sp>
        <p:nvSpPr>
          <p:cNvPr id="7" name="文本框 6"/>
          <p:cNvSpPr txBox="1"/>
          <p:nvPr/>
        </p:nvSpPr>
        <p:spPr>
          <a:xfrm>
            <a:off x="165100" y="2979420"/>
            <a:ext cx="9664700" cy="645160"/>
          </a:xfrm>
          <a:prstGeom prst="rect">
            <a:avLst/>
          </a:prstGeom>
          <a:noFill/>
          <a:ln w="9525">
            <a:noFill/>
          </a:ln>
        </p:spPr>
        <p:txBody>
          <a:bodyPr wrap="square">
            <a:spAutoFit/>
          </a:bodyPr>
          <a:lstStyle/>
          <a:p>
            <a:pPr algn="l">
              <a:lnSpc>
                <a:spcPct val="150000"/>
              </a:lnSpc>
              <a:buClrTx/>
              <a:buSzTx/>
              <a:buFontTx/>
              <a:defRPr/>
            </a:pPr>
            <a:r>
              <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2）指明了防止伤害事故就是防止</a:t>
            </a:r>
            <a:r>
              <a:rPr lang="zh-CN" altLang="en-US" sz="2400"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能量意外释放</a:t>
            </a:r>
            <a:r>
              <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，防止</a:t>
            </a:r>
            <a:r>
              <a:rPr lang="zh-CN" altLang="en-US" sz="2400"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人体接触能量</a:t>
            </a:r>
            <a:r>
              <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a:t>
            </a:r>
            <a:endPar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endParaRPr>
          </a:p>
        </p:txBody>
      </p:sp>
      <p:sp>
        <p:nvSpPr>
          <p:cNvPr id="2" name="文本框 1"/>
          <p:cNvSpPr txBox="1"/>
          <p:nvPr/>
        </p:nvSpPr>
        <p:spPr>
          <a:xfrm>
            <a:off x="165100" y="3839845"/>
            <a:ext cx="9664700" cy="1198880"/>
          </a:xfrm>
          <a:prstGeom prst="rect">
            <a:avLst/>
          </a:prstGeom>
          <a:noFill/>
          <a:ln w="9525">
            <a:noFill/>
          </a:ln>
        </p:spPr>
        <p:txBody>
          <a:bodyPr wrap="square">
            <a:spAutoFit/>
          </a:bodyPr>
          <a:lstStyle/>
          <a:p>
            <a:pPr algn="l">
              <a:lnSpc>
                <a:spcPct val="150000"/>
              </a:lnSpc>
              <a:buClrTx/>
              <a:buSzTx/>
              <a:buFontTx/>
              <a:defRPr/>
            </a:pPr>
            <a:r>
              <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人们要经常注意生产过程中能量的流动、转换，以及不同形式能量的相互作用，防止发生能量的意外释放。</a:t>
            </a:r>
            <a:endPar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endParaRPr>
          </a:p>
        </p:txBody>
      </p:sp>
      <p:sp>
        <p:nvSpPr>
          <p:cNvPr id="4" name="文本框 3"/>
          <p:cNvSpPr txBox="1"/>
          <p:nvPr/>
        </p:nvSpPr>
        <p:spPr>
          <a:xfrm>
            <a:off x="165100" y="5248910"/>
            <a:ext cx="9664700" cy="645160"/>
          </a:xfrm>
          <a:prstGeom prst="rect">
            <a:avLst/>
          </a:prstGeom>
          <a:noFill/>
          <a:ln w="9525">
            <a:noFill/>
          </a:ln>
        </p:spPr>
        <p:txBody>
          <a:bodyPr wrap="square">
            <a:spAutoFit/>
          </a:bodyPr>
          <a:lstStyle/>
          <a:p>
            <a:pPr algn="l">
              <a:lnSpc>
                <a:spcPct val="150000"/>
              </a:lnSpc>
              <a:buClrTx/>
              <a:buSzTx/>
              <a:buFontTx/>
              <a:defRPr/>
            </a:pPr>
            <a:r>
              <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安全管理就是控制能量。</a:t>
            </a:r>
            <a:endPar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 grpId="0"/>
      <p:bldP spid="6" grpId="0"/>
      <p:bldP spid="7" grpId="0"/>
      <p:bldP spid="2" grpId="0"/>
      <p:bldP spid="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p:cNvSpPr txBox="1"/>
          <p:nvPr/>
        </p:nvSpPr>
        <p:spPr>
          <a:xfrm>
            <a:off x="165100" y="811848"/>
            <a:ext cx="9899650" cy="521970"/>
          </a:xfrm>
          <a:prstGeom prst="rect">
            <a:avLst/>
          </a:prstGeom>
          <a:noFill/>
        </p:spPr>
        <p:txBody>
          <a:bodyPr>
            <a:spAutoFit/>
          </a:bodyPr>
          <a:lstStyle/>
          <a:p>
            <a:pPr marR="0" defTabSz="914400">
              <a:buClrTx/>
              <a:buSzTx/>
              <a:buFontTx/>
              <a:buNone/>
              <a:defRPr/>
            </a:pPr>
            <a:r>
              <a:rPr lang="zh-CN" sz="2800" b="1" noProof="0" dirty="0">
                <a:ln>
                  <a:noFill/>
                </a:ln>
                <a:solidFill>
                  <a:srgbClr val="FF0000"/>
                </a:solidFill>
                <a:effectLst/>
                <a:uLnTx/>
                <a:uFillTx/>
                <a:latin typeface="微软雅黑" panose="020B0503020204020204" pitchFamily="34" charset="-122"/>
                <a:ea typeface="微软雅黑" panose="020B0503020204020204" pitchFamily="34" charset="-122"/>
                <a:sym typeface="+mn-ea"/>
              </a:rPr>
              <a:t>涉及安全生产管理人员不履职导致的事故案例</a:t>
            </a:r>
          </a:p>
        </p:txBody>
      </p:sp>
      <p:sp>
        <p:nvSpPr>
          <p:cNvPr id="36" name="矩形 35"/>
          <p:cNvSpPr/>
          <p:nvPr/>
        </p:nvSpPr>
        <p:spPr>
          <a:xfrm>
            <a:off x="119063" y="1296988"/>
            <a:ext cx="9504363"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7" name="矩形 36"/>
          <p:cNvSpPr/>
          <p:nvPr/>
        </p:nvSpPr>
        <p:spPr>
          <a:xfrm flipV="1">
            <a:off x="119063" y="1370013"/>
            <a:ext cx="936625"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4" name="文本框 3"/>
          <p:cNvSpPr txBox="1"/>
          <p:nvPr/>
        </p:nvSpPr>
        <p:spPr>
          <a:xfrm>
            <a:off x="119380" y="1407160"/>
            <a:ext cx="11925935" cy="5631180"/>
          </a:xfrm>
          <a:prstGeom prst="rect">
            <a:avLst/>
          </a:prstGeom>
          <a:noFill/>
          <a:ln w="9525">
            <a:noFill/>
          </a:ln>
        </p:spPr>
        <p:txBody>
          <a:bodyPr wrap="square">
            <a:spAutoFit/>
          </a:bodyPr>
          <a:lstStyle/>
          <a:p>
            <a:pPr algn="l">
              <a:lnSpc>
                <a:spcPct val="150000"/>
              </a:lnSpc>
              <a:buClrTx/>
              <a:buSzTx/>
              <a:buFontTx/>
              <a:defRPr/>
            </a:pPr>
            <a:r>
              <a:rPr lang="zh-CN" altLang="en-US" sz="2400" b="1" noProof="0" dirty="0">
                <a:ln>
                  <a:noFill/>
                </a:ln>
                <a:effectLst/>
                <a:uLnTx/>
                <a:uFillTx/>
                <a:latin typeface="微软雅黑" panose="020B0503020204020204" pitchFamily="34" charset="-122"/>
                <a:ea typeface="微软雅黑" panose="020B0503020204020204" pitchFamily="34" charset="-122"/>
                <a:sym typeface="+mn-ea"/>
              </a:rPr>
              <a:t>2）某纸业有限公司“7.31”中毒和窒息事故</a:t>
            </a:r>
            <a:endParaRPr lang="zh-CN" altLang="en-US" sz="2400" noProof="0" dirty="0">
              <a:ln>
                <a:noFill/>
              </a:ln>
              <a:effectLst/>
              <a:uLnTx/>
              <a:uFillTx/>
              <a:latin typeface="微软雅黑" panose="020B0503020204020204" pitchFamily="34" charset="-122"/>
              <a:ea typeface="微软雅黑" panose="020B0503020204020204" pitchFamily="34" charset="-122"/>
              <a:sym typeface="+mn-ea"/>
            </a:endParaRPr>
          </a:p>
          <a:p>
            <a:pPr algn="l">
              <a:lnSpc>
                <a:spcPct val="150000"/>
              </a:lnSpc>
              <a:buClrTx/>
              <a:buSzTx/>
              <a:buFontTx/>
              <a:defRPr/>
            </a:pPr>
            <a:r>
              <a:rPr lang="zh-CN" altLang="en-US" sz="2400" noProof="0" dirty="0">
                <a:ln>
                  <a:noFill/>
                </a:ln>
                <a:effectLst/>
                <a:uLnTx/>
                <a:uFillTx/>
                <a:latin typeface="微软雅黑" panose="020B0503020204020204" pitchFamily="34" charset="-122"/>
                <a:ea typeface="微软雅黑" panose="020B0503020204020204" pitchFamily="34" charset="-122"/>
                <a:sym typeface="+mn-ea"/>
              </a:rPr>
              <a:t>（3）事故经过</a:t>
            </a:r>
          </a:p>
          <a:p>
            <a:pPr algn="l">
              <a:lnSpc>
                <a:spcPct val="150000"/>
              </a:lnSpc>
              <a:buClrTx/>
              <a:buSzTx/>
              <a:buFontTx/>
              <a:defRPr/>
            </a:pPr>
            <a:r>
              <a:rPr lang="zh-CN" altLang="en-US" sz="2400" noProof="0" dirty="0">
                <a:ln>
                  <a:noFill/>
                </a:ln>
                <a:effectLst/>
                <a:uLnTx/>
                <a:uFillTx/>
                <a:latin typeface="微软雅黑" panose="020B0503020204020204" pitchFamily="34" charset="-122"/>
                <a:ea typeface="微软雅黑" panose="020B0503020204020204" pitchFamily="34" charset="-122"/>
                <a:sym typeface="+mn-ea"/>
              </a:rPr>
              <a:t>2017年7月31日7时45分许，</a:t>
            </a:r>
            <a:r>
              <a:rPr lang="zh-CN" altLang="en-US" sz="2400" noProof="0" dirty="0">
                <a:ln>
                  <a:noFill/>
                </a:ln>
                <a:solidFill>
                  <a:srgbClr val="0070C0"/>
                </a:solidFill>
                <a:effectLst/>
                <a:uLnTx/>
                <a:uFillTx/>
                <a:latin typeface="微软雅黑" panose="020B0503020204020204" pitchFamily="34" charset="-122"/>
                <a:ea typeface="微软雅黑" panose="020B0503020204020204" pitchFamily="34" charset="-122"/>
                <a:sym typeface="+mn-ea"/>
              </a:rPr>
              <a:t>某纸业有限公司生产设备原料部清污水厂按惯例召开班前早会。会议由主管程xx主持，运行班长杨xx、维修班长李xx、</a:t>
            </a:r>
            <a:r>
              <a:rPr lang="zh-CN" altLang="en-US" sz="2400" b="1" noProof="0" dirty="0">
                <a:ln>
                  <a:noFill/>
                </a:ln>
                <a:solidFill>
                  <a:srgbClr val="0070C0"/>
                </a:solidFill>
                <a:effectLst/>
                <a:uLnTx/>
                <a:uFillTx/>
                <a:latin typeface="微软雅黑" panose="020B0503020204020204" pitchFamily="34" charset="-122"/>
                <a:ea typeface="微软雅黑" panose="020B0503020204020204" pitchFamily="34" charset="-122"/>
                <a:sym typeface="+mn-ea"/>
              </a:rPr>
              <a:t>安全员李x</a:t>
            </a:r>
            <a:r>
              <a:rPr lang="zh-CN" altLang="en-US" sz="2400" noProof="0" dirty="0">
                <a:ln>
                  <a:noFill/>
                </a:ln>
                <a:solidFill>
                  <a:srgbClr val="0070C0"/>
                </a:solidFill>
                <a:effectLst/>
                <a:uLnTx/>
                <a:uFillTx/>
                <a:latin typeface="微软雅黑" panose="020B0503020204020204" pitchFamily="34" charset="-122"/>
                <a:ea typeface="微软雅黑" panose="020B0503020204020204" pitchFamily="34" charset="-122"/>
                <a:sym typeface="+mn-ea"/>
              </a:rPr>
              <a:t>、技术员高x以及运行主副操申xx、张xx等人参加了会议。</a:t>
            </a:r>
            <a:r>
              <a:rPr lang="zh-CN" altLang="en-US" sz="2400" noProof="0" dirty="0">
                <a:ln>
                  <a:noFill/>
                </a:ln>
                <a:effectLst/>
                <a:uLnTx/>
                <a:uFillTx/>
                <a:latin typeface="微软雅黑" panose="020B0503020204020204" pitchFamily="34" charset="-122"/>
                <a:ea typeface="微软雅黑" panose="020B0503020204020204" pitchFamily="34" charset="-122"/>
                <a:sym typeface="+mn-ea"/>
              </a:rPr>
              <a:t>杨xx首先向程xx汇报了当天的作业计划，即准备清理调节预酸化池，使用潜水泵将池中污泥抽出至曝气池，同时清理池壁防水材料脱落物。随后高x、李xx、李x等人也先后汇报了当日工作计划。</a:t>
            </a:r>
          </a:p>
          <a:p>
            <a:pPr algn="l">
              <a:lnSpc>
                <a:spcPct val="150000"/>
              </a:lnSpc>
              <a:buClrTx/>
              <a:buSzTx/>
              <a:buFontTx/>
              <a:defRPr/>
            </a:pPr>
            <a:r>
              <a:rPr lang="zh-CN" altLang="en-US" sz="2400" noProof="0" dirty="0">
                <a:ln>
                  <a:noFill/>
                </a:ln>
                <a:effectLst/>
                <a:uLnTx/>
                <a:uFillTx/>
                <a:latin typeface="微软雅黑" panose="020B0503020204020204" pitchFamily="34" charset="-122"/>
                <a:ea typeface="微软雅黑" panose="020B0503020204020204" pitchFamily="34" charset="-122"/>
                <a:sym typeface="+mn-ea"/>
              </a:rPr>
              <a:t>8:30许，杨xx、管xx、闫xx、张x、张xx等5人，按计划到调节预酸化池清理淤泥。闫xx和张x使用便携式有害气体检测仪，对池底气体情况进行了检测，检测结果为硫化氢和一氧化碳的数值均为零，氧气含量为20.9%。</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p:cNvSpPr txBox="1"/>
          <p:nvPr/>
        </p:nvSpPr>
        <p:spPr>
          <a:xfrm>
            <a:off x="165100" y="811848"/>
            <a:ext cx="9899650" cy="521970"/>
          </a:xfrm>
          <a:prstGeom prst="rect">
            <a:avLst/>
          </a:prstGeom>
          <a:noFill/>
        </p:spPr>
        <p:txBody>
          <a:bodyPr>
            <a:spAutoFit/>
          </a:bodyPr>
          <a:lstStyle/>
          <a:p>
            <a:pPr marR="0" defTabSz="914400">
              <a:buClrTx/>
              <a:buSzTx/>
              <a:buFontTx/>
              <a:buNone/>
              <a:defRPr/>
            </a:pPr>
            <a:r>
              <a:rPr lang="zh-CN" sz="2800" b="1" noProof="0" dirty="0">
                <a:ln>
                  <a:noFill/>
                </a:ln>
                <a:solidFill>
                  <a:srgbClr val="FF0000"/>
                </a:solidFill>
                <a:effectLst/>
                <a:uLnTx/>
                <a:uFillTx/>
                <a:latin typeface="微软雅黑" panose="020B0503020204020204" pitchFamily="34" charset="-122"/>
                <a:ea typeface="微软雅黑" panose="020B0503020204020204" pitchFamily="34" charset="-122"/>
                <a:sym typeface="+mn-ea"/>
              </a:rPr>
              <a:t>涉及安全生产管理人员不履职导致的事故案例</a:t>
            </a:r>
          </a:p>
        </p:txBody>
      </p:sp>
      <p:sp>
        <p:nvSpPr>
          <p:cNvPr id="36" name="矩形 35"/>
          <p:cNvSpPr/>
          <p:nvPr/>
        </p:nvSpPr>
        <p:spPr>
          <a:xfrm>
            <a:off x="119063" y="1296988"/>
            <a:ext cx="9504363"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7" name="矩形 36"/>
          <p:cNvSpPr/>
          <p:nvPr/>
        </p:nvSpPr>
        <p:spPr>
          <a:xfrm flipV="1">
            <a:off x="119063" y="1370013"/>
            <a:ext cx="936625"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4" name="文本框 3"/>
          <p:cNvSpPr txBox="1"/>
          <p:nvPr/>
        </p:nvSpPr>
        <p:spPr>
          <a:xfrm>
            <a:off x="119380" y="1407160"/>
            <a:ext cx="11925935" cy="5354320"/>
          </a:xfrm>
          <a:prstGeom prst="rect">
            <a:avLst/>
          </a:prstGeom>
          <a:noFill/>
          <a:ln w="9525">
            <a:noFill/>
          </a:ln>
        </p:spPr>
        <p:txBody>
          <a:bodyPr wrap="square">
            <a:spAutoFit/>
          </a:bodyPr>
          <a:lstStyle/>
          <a:p>
            <a:pPr algn="l">
              <a:lnSpc>
                <a:spcPct val="150000"/>
              </a:lnSpc>
              <a:buClrTx/>
              <a:buSzTx/>
              <a:buFontTx/>
              <a:defRPr/>
            </a:pPr>
            <a:r>
              <a:rPr lang="zh-CN" altLang="en-US" sz="2400" b="1" noProof="0" dirty="0">
                <a:ln>
                  <a:noFill/>
                </a:ln>
                <a:effectLst/>
                <a:uLnTx/>
                <a:uFillTx/>
                <a:latin typeface="微软雅黑" panose="020B0503020204020204" pitchFamily="34" charset="-122"/>
                <a:ea typeface="微软雅黑" panose="020B0503020204020204" pitchFamily="34" charset="-122"/>
                <a:sym typeface="+mn-ea"/>
              </a:rPr>
              <a:t>2）某纸业有限公司“7.31”中毒和窒息事故</a:t>
            </a:r>
            <a:endParaRPr lang="zh-CN" altLang="en-US" sz="2400" noProof="0" dirty="0">
              <a:ln>
                <a:noFill/>
              </a:ln>
              <a:effectLst/>
              <a:uLnTx/>
              <a:uFillTx/>
              <a:latin typeface="微软雅黑" panose="020B0503020204020204" pitchFamily="34" charset="-122"/>
              <a:ea typeface="微软雅黑" panose="020B0503020204020204" pitchFamily="34" charset="-122"/>
              <a:sym typeface="+mn-ea"/>
            </a:endParaRPr>
          </a:p>
          <a:p>
            <a:pPr algn="l">
              <a:lnSpc>
                <a:spcPct val="150000"/>
              </a:lnSpc>
              <a:buClrTx/>
              <a:buSzTx/>
              <a:buFontTx/>
              <a:defRPr/>
            </a:pPr>
            <a:r>
              <a:rPr lang="zh-CN" altLang="en-US" sz="2400" noProof="0" dirty="0">
                <a:ln>
                  <a:noFill/>
                </a:ln>
                <a:effectLst/>
                <a:uLnTx/>
                <a:uFillTx/>
                <a:latin typeface="微软雅黑" panose="020B0503020204020204" pitchFamily="34" charset="-122"/>
                <a:ea typeface="微软雅黑" panose="020B0503020204020204" pitchFamily="34" charset="-122"/>
                <a:sym typeface="+mn-ea"/>
              </a:rPr>
              <a:t>（3）事故经过</a:t>
            </a:r>
          </a:p>
          <a:p>
            <a:pPr algn="l">
              <a:lnSpc>
                <a:spcPct val="150000"/>
              </a:lnSpc>
              <a:buClrTx/>
              <a:buSzTx/>
              <a:buFontTx/>
              <a:defRPr/>
            </a:pPr>
            <a:r>
              <a:rPr lang="zh-CN" altLang="en-US" sz="2000" b="1" noProof="0" dirty="0">
                <a:ln>
                  <a:noFill/>
                </a:ln>
                <a:effectLst/>
                <a:uLnTx/>
                <a:uFillTx/>
                <a:latin typeface="微软雅黑" panose="020B0503020204020204" pitchFamily="34" charset="-122"/>
                <a:ea typeface="微软雅黑" panose="020B0503020204020204" pitchFamily="34" charset="-122"/>
                <a:sym typeface="+mn-ea"/>
              </a:rPr>
              <a:t>9：00许，杨xx、管xx、张xx</a:t>
            </a:r>
            <a:r>
              <a:rPr lang="zh-CN" altLang="en-US" sz="2000" b="1" noProof="0" dirty="0">
                <a:ln>
                  <a:noFill/>
                </a:ln>
                <a:solidFill>
                  <a:srgbClr val="0070C0"/>
                </a:solidFill>
                <a:effectLst/>
                <a:uLnTx/>
                <a:uFillTx/>
                <a:latin typeface="微软雅黑" panose="020B0503020204020204" pitchFamily="34" charset="-122"/>
                <a:ea typeface="微软雅黑" panose="020B0503020204020204" pitchFamily="34" charset="-122"/>
                <a:sym typeface="+mn-ea"/>
              </a:rPr>
              <a:t>在未进行强制通风的情况下，下到池底开始进行清淤作业</a:t>
            </a:r>
            <a:r>
              <a:rPr lang="zh-CN" altLang="en-US" sz="2000" b="1" noProof="0" dirty="0">
                <a:ln>
                  <a:noFill/>
                </a:ln>
                <a:effectLst/>
                <a:uLnTx/>
                <a:uFillTx/>
                <a:latin typeface="微软雅黑" panose="020B0503020204020204" pitchFamily="34" charset="-122"/>
                <a:ea typeface="微软雅黑" panose="020B0503020204020204" pitchFamily="34" charset="-122"/>
                <a:sym typeface="+mn-ea"/>
              </a:rPr>
              <a:t>，张x在地面进行协同工作，闫xx因其他工作离开现场。</a:t>
            </a:r>
          </a:p>
          <a:p>
            <a:pPr algn="l">
              <a:lnSpc>
                <a:spcPct val="150000"/>
              </a:lnSpc>
              <a:buClrTx/>
              <a:buSzTx/>
              <a:buFontTx/>
              <a:defRPr/>
            </a:pPr>
            <a:r>
              <a:rPr lang="zh-CN" altLang="en-US" sz="2000" b="1" noProof="0" dirty="0">
                <a:ln>
                  <a:noFill/>
                </a:ln>
                <a:effectLst/>
                <a:uLnTx/>
                <a:uFillTx/>
                <a:latin typeface="微软雅黑" panose="020B0503020204020204" pitchFamily="34" charset="-122"/>
                <a:ea typeface="微软雅黑" panose="020B0503020204020204" pitchFamily="34" charset="-122"/>
                <a:sym typeface="+mn-ea"/>
              </a:rPr>
              <a:t>9：30许，主管程xx到现场巡查，询问作业情况，并协助杨、管等四人取来和安装电动提升机。随后，程xx向距离现场约20米的曝气池作业现场喊话，询问调节预酸化池排水管的排水情况，曝气池现场带班人员为该部门安全员李x，李x也简单询问了调节预酸化池的作业情况。不久后程xx因处理其他事情离开现场。</a:t>
            </a:r>
          </a:p>
          <a:p>
            <a:pPr algn="l">
              <a:lnSpc>
                <a:spcPct val="150000"/>
              </a:lnSpc>
              <a:buClrTx/>
              <a:buSzTx/>
              <a:buFontTx/>
              <a:defRPr/>
            </a:pPr>
            <a:r>
              <a:rPr lang="zh-CN" altLang="en-US" sz="2000" b="1" noProof="0" dirty="0">
                <a:ln>
                  <a:noFill/>
                </a:ln>
                <a:effectLst/>
                <a:uLnTx/>
                <a:uFillTx/>
                <a:latin typeface="微软雅黑" panose="020B0503020204020204" pitchFamily="34" charset="-122"/>
                <a:ea typeface="微软雅黑" panose="020B0503020204020204" pitchFamily="34" charset="-122"/>
                <a:sym typeface="+mn-ea"/>
              </a:rPr>
              <a:t>11：30许，因作业人员有限，李x带领工人孟xx等人，协助清理调节预酸化池的人员，从池底拉拽废弃的蒸汽管，当时杨xx、管xx二人在池底作业。</a:t>
            </a:r>
          </a:p>
          <a:p>
            <a:pPr algn="l">
              <a:lnSpc>
                <a:spcPct val="150000"/>
              </a:lnSpc>
              <a:buClrTx/>
              <a:buSzTx/>
              <a:buFontTx/>
              <a:defRPr/>
            </a:pPr>
            <a:r>
              <a:rPr lang="zh-CN" altLang="en-US" sz="2000" b="1" noProof="0" dirty="0">
                <a:ln>
                  <a:noFill/>
                </a:ln>
                <a:effectLst/>
                <a:uLnTx/>
                <a:uFillTx/>
                <a:latin typeface="微软雅黑" panose="020B0503020204020204" pitchFamily="34" charset="-122"/>
                <a:ea typeface="微软雅黑" panose="020B0503020204020204" pitchFamily="34" charset="-122"/>
                <a:sym typeface="+mn-ea"/>
              </a:rPr>
              <a:t>午饭后，张xx因自感身体不适，请假休息。</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p:cNvSpPr txBox="1"/>
          <p:nvPr/>
        </p:nvSpPr>
        <p:spPr>
          <a:xfrm>
            <a:off x="165100" y="811848"/>
            <a:ext cx="9899650" cy="521970"/>
          </a:xfrm>
          <a:prstGeom prst="rect">
            <a:avLst/>
          </a:prstGeom>
          <a:noFill/>
        </p:spPr>
        <p:txBody>
          <a:bodyPr>
            <a:spAutoFit/>
          </a:bodyPr>
          <a:lstStyle/>
          <a:p>
            <a:pPr marR="0" defTabSz="914400">
              <a:buClrTx/>
              <a:buSzTx/>
              <a:buFontTx/>
              <a:buNone/>
              <a:defRPr/>
            </a:pPr>
            <a:r>
              <a:rPr lang="zh-CN" sz="2800" b="1" noProof="0" dirty="0">
                <a:ln>
                  <a:noFill/>
                </a:ln>
                <a:solidFill>
                  <a:srgbClr val="FF0000"/>
                </a:solidFill>
                <a:effectLst/>
                <a:uLnTx/>
                <a:uFillTx/>
                <a:latin typeface="微软雅黑" panose="020B0503020204020204" pitchFamily="34" charset="-122"/>
                <a:ea typeface="微软雅黑" panose="020B0503020204020204" pitchFamily="34" charset="-122"/>
                <a:sym typeface="+mn-ea"/>
              </a:rPr>
              <a:t>涉及安全生产管理人员不履职导致的事故案例</a:t>
            </a:r>
          </a:p>
        </p:txBody>
      </p:sp>
      <p:sp>
        <p:nvSpPr>
          <p:cNvPr id="36" name="矩形 35"/>
          <p:cNvSpPr/>
          <p:nvPr/>
        </p:nvSpPr>
        <p:spPr>
          <a:xfrm>
            <a:off x="119063" y="1296988"/>
            <a:ext cx="9504363"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7" name="矩形 36"/>
          <p:cNvSpPr/>
          <p:nvPr/>
        </p:nvSpPr>
        <p:spPr>
          <a:xfrm flipV="1">
            <a:off x="119063" y="1370013"/>
            <a:ext cx="936625"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4" name="文本框 3"/>
          <p:cNvSpPr txBox="1"/>
          <p:nvPr/>
        </p:nvSpPr>
        <p:spPr>
          <a:xfrm>
            <a:off x="119380" y="1330325"/>
            <a:ext cx="11925935" cy="5631180"/>
          </a:xfrm>
          <a:prstGeom prst="rect">
            <a:avLst/>
          </a:prstGeom>
          <a:noFill/>
          <a:ln w="9525">
            <a:noFill/>
          </a:ln>
        </p:spPr>
        <p:txBody>
          <a:bodyPr wrap="square">
            <a:spAutoFit/>
          </a:bodyPr>
          <a:lstStyle/>
          <a:p>
            <a:pPr algn="l">
              <a:lnSpc>
                <a:spcPct val="150000"/>
              </a:lnSpc>
              <a:buClrTx/>
              <a:buSzTx/>
              <a:buFontTx/>
              <a:defRPr/>
            </a:pPr>
            <a:r>
              <a:rPr lang="zh-CN" altLang="en-US" sz="2400" b="1" noProof="0" dirty="0">
                <a:ln>
                  <a:noFill/>
                </a:ln>
                <a:effectLst/>
                <a:uLnTx/>
                <a:uFillTx/>
                <a:latin typeface="微软雅黑" panose="020B0503020204020204" pitchFamily="34" charset="-122"/>
                <a:ea typeface="微软雅黑" panose="020B0503020204020204" pitchFamily="34" charset="-122"/>
                <a:sym typeface="+mn-ea"/>
              </a:rPr>
              <a:t>2）某纸业有限公司“7.31”中毒和窒息事故</a:t>
            </a:r>
            <a:endParaRPr lang="zh-CN" altLang="en-US" sz="2400" noProof="0" dirty="0">
              <a:ln>
                <a:noFill/>
              </a:ln>
              <a:effectLst/>
              <a:uLnTx/>
              <a:uFillTx/>
              <a:latin typeface="微软雅黑" panose="020B0503020204020204" pitchFamily="34" charset="-122"/>
              <a:ea typeface="微软雅黑" panose="020B0503020204020204" pitchFamily="34" charset="-122"/>
              <a:sym typeface="+mn-ea"/>
            </a:endParaRPr>
          </a:p>
          <a:p>
            <a:pPr algn="l">
              <a:lnSpc>
                <a:spcPct val="150000"/>
              </a:lnSpc>
              <a:buClrTx/>
              <a:buSzTx/>
              <a:buFontTx/>
              <a:defRPr/>
            </a:pPr>
            <a:r>
              <a:rPr lang="zh-CN" altLang="en-US" sz="2400" noProof="0" dirty="0">
                <a:ln>
                  <a:noFill/>
                </a:ln>
                <a:effectLst/>
                <a:uLnTx/>
                <a:uFillTx/>
                <a:latin typeface="微软雅黑" panose="020B0503020204020204" pitchFamily="34" charset="-122"/>
                <a:ea typeface="微软雅黑" panose="020B0503020204020204" pitchFamily="34" charset="-122"/>
                <a:sym typeface="+mn-ea"/>
              </a:rPr>
              <a:t>（3）事故经过</a:t>
            </a:r>
          </a:p>
          <a:p>
            <a:pPr algn="l">
              <a:lnSpc>
                <a:spcPct val="150000"/>
              </a:lnSpc>
              <a:buClrTx/>
              <a:buSzTx/>
              <a:buFontTx/>
              <a:defRPr/>
            </a:pPr>
            <a:r>
              <a:rPr lang="zh-CN" altLang="en-US" sz="1600" b="1" noProof="0" dirty="0">
                <a:ln>
                  <a:noFill/>
                </a:ln>
                <a:effectLst/>
                <a:uLnTx/>
                <a:uFillTx/>
                <a:latin typeface="微软雅黑" panose="020B0503020204020204" pitchFamily="34" charset="-122"/>
                <a:ea typeface="微软雅黑" panose="020B0503020204020204" pitchFamily="34" charset="-122"/>
                <a:sym typeface="+mn-ea"/>
              </a:rPr>
              <a:t>14：00许，杨xx、管xx、张x三人，继续进行清淤。按照分工，杨、管二人下到池底清理淤泥污水，张x在池顶协助开关高压水枪阀门。</a:t>
            </a:r>
          </a:p>
          <a:p>
            <a:pPr algn="l">
              <a:lnSpc>
                <a:spcPct val="150000"/>
              </a:lnSpc>
              <a:buClrTx/>
              <a:buSzTx/>
              <a:buFontTx/>
              <a:defRPr/>
            </a:pPr>
            <a:r>
              <a:rPr lang="zh-CN" altLang="en-US" sz="1600" b="1" noProof="0" dirty="0">
                <a:ln>
                  <a:noFill/>
                </a:ln>
                <a:effectLst/>
                <a:uLnTx/>
                <a:uFillTx/>
                <a:latin typeface="微软雅黑" panose="020B0503020204020204" pitchFamily="34" charset="-122"/>
                <a:ea typeface="微软雅黑" panose="020B0503020204020204" pitchFamily="34" charset="-122"/>
                <a:sym typeface="+mn-ea"/>
              </a:rPr>
              <a:t>17：10许，闫xx回到现场，继续参与清淤作业。当时杨xx、管xx二人在池底使用高压水枪稀释淤泥，并要求闫xx、张x二人向下送放高压水带。</a:t>
            </a:r>
          </a:p>
          <a:p>
            <a:pPr algn="l">
              <a:lnSpc>
                <a:spcPct val="150000"/>
              </a:lnSpc>
              <a:buClrTx/>
              <a:buSzTx/>
              <a:buFontTx/>
              <a:defRPr/>
            </a:pPr>
            <a:r>
              <a:rPr lang="zh-CN" altLang="en-US" sz="1600" b="1" noProof="0" dirty="0">
                <a:ln>
                  <a:noFill/>
                </a:ln>
                <a:effectLst/>
                <a:uLnTx/>
                <a:uFillTx/>
                <a:latin typeface="微软雅黑" panose="020B0503020204020204" pitchFamily="34" charset="-122"/>
                <a:ea typeface="微软雅黑" panose="020B0503020204020204" pitchFamily="34" charset="-122"/>
                <a:sym typeface="+mn-ea"/>
              </a:rPr>
              <a:t>17：20许，杨xx、管xx呼喊地面闫xx、张x二人，让其关闭高压水枪的阀门。张x前往离水池口约50米的位置，将高压水枪的阀门关闭。</a:t>
            </a:r>
          </a:p>
          <a:p>
            <a:pPr algn="l">
              <a:lnSpc>
                <a:spcPct val="150000"/>
              </a:lnSpc>
              <a:buClrTx/>
              <a:buSzTx/>
              <a:buFontTx/>
              <a:defRPr/>
            </a:pPr>
            <a:r>
              <a:rPr lang="zh-CN" altLang="en-US" sz="1600" b="1" noProof="0" dirty="0">
                <a:ln>
                  <a:noFill/>
                </a:ln>
                <a:effectLst/>
                <a:uLnTx/>
                <a:uFillTx/>
                <a:latin typeface="微软雅黑" panose="020B0503020204020204" pitchFamily="34" charset="-122"/>
                <a:ea typeface="微软雅黑" panose="020B0503020204020204" pitchFamily="34" charset="-122"/>
                <a:sym typeface="+mn-ea"/>
              </a:rPr>
              <a:t>17：30许，张x返回后与池底的杨xx、管xx二人联系，未见回应，闫xx又拨打杨xx的电话，无人接听。此时闫xx、张x二人预感情况严重，闫xx便下到距池底一半的位置查看，因池内视线不清，未能发现池底作业的人员。闫xx又返回地面，穿上防水衩裤，戴上防毒面罩，再次进入池底。利用手机照明，摸索发现当时已经倒在泥水里的杨xx，将其拖拽至井口正下方位置。同时张x也下到池底，协助闫xx利用电动提升机将杨xx提升至地面；紧接着闫xx再次进入池底深处，摸索找到了管xx，将其拖拽到井口下方后，再次利用电动提升机将管艳平提升到地面。期间，张x因吸入有害气体发生昏迷，但勉强手扶墙梯返回池顶，中途跌入池底受伤，被他人救起。</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p:cNvSpPr txBox="1"/>
          <p:nvPr/>
        </p:nvSpPr>
        <p:spPr>
          <a:xfrm>
            <a:off x="165100" y="811848"/>
            <a:ext cx="9899650" cy="521970"/>
          </a:xfrm>
          <a:prstGeom prst="rect">
            <a:avLst/>
          </a:prstGeom>
          <a:noFill/>
        </p:spPr>
        <p:txBody>
          <a:bodyPr>
            <a:spAutoFit/>
          </a:bodyPr>
          <a:lstStyle/>
          <a:p>
            <a:pPr marR="0" defTabSz="914400">
              <a:buClrTx/>
              <a:buSzTx/>
              <a:buFontTx/>
              <a:buNone/>
              <a:defRPr/>
            </a:pPr>
            <a:r>
              <a:rPr lang="zh-CN" sz="2800" b="1" noProof="0" dirty="0">
                <a:ln>
                  <a:noFill/>
                </a:ln>
                <a:solidFill>
                  <a:srgbClr val="FF0000"/>
                </a:solidFill>
                <a:effectLst/>
                <a:uLnTx/>
                <a:uFillTx/>
                <a:latin typeface="微软雅黑" panose="020B0503020204020204" pitchFamily="34" charset="-122"/>
                <a:ea typeface="微软雅黑" panose="020B0503020204020204" pitchFamily="34" charset="-122"/>
                <a:sym typeface="+mn-ea"/>
              </a:rPr>
              <a:t>涉及安全生产管理人员不履职导致的事故案例</a:t>
            </a:r>
          </a:p>
        </p:txBody>
      </p:sp>
      <p:sp>
        <p:nvSpPr>
          <p:cNvPr id="36" name="矩形 35"/>
          <p:cNvSpPr/>
          <p:nvPr/>
        </p:nvSpPr>
        <p:spPr>
          <a:xfrm>
            <a:off x="119063" y="1296988"/>
            <a:ext cx="9504363"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7" name="矩形 36"/>
          <p:cNvSpPr/>
          <p:nvPr/>
        </p:nvSpPr>
        <p:spPr>
          <a:xfrm flipV="1">
            <a:off x="119063" y="1370013"/>
            <a:ext cx="936625"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4" name="文本框 3"/>
          <p:cNvSpPr txBox="1"/>
          <p:nvPr/>
        </p:nvSpPr>
        <p:spPr>
          <a:xfrm>
            <a:off x="119380" y="1330325"/>
            <a:ext cx="11925935" cy="3415030"/>
          </a:xfrm>
          <a:prstGeom prst="rect">
            <a:avLst/>
          </a:prstGeom>
          <a:noFill/>
          <a:ln w="9525">
            <a:noFill/>
          </a:ln>
        </p:spPr>
        <p:txBody>
          <a:bodyPr wrap="square">
            <a:spAutoFit/>
          </a:bodyPr>
          <a:lstStyle/>
          <a:p>
            <a:pPr algn="l">
              <a:lnSpc>
                <a:spcPct val="150000"/>
              </a:lnSpc>
              <a:buClrTx/>
              <a:buSzTx/>
              <a:buFontTx/>
              <a:defRPr/>
            </a:pPr>
            <a:r>
              <a:rPr lang="zh-CN" altLang="en-US" sz="2400" b="1" noProof="0" dirty="0">
                <a:ln>
                  <a:noFill/>
                </a:ln>
                <a:effectLst/>
                <a:uLnTx/>
                <a:uFillTx/>
                <a:latin typeface="微软雅黑" panose="020B0503020204020204" pitchFamily="34" charset="-122"/>
                <a:ea typeface="微软雅黑" panose="020B0503020204020204" pitchFamily="34" charset="-122"/>
                <a:sym typeface="+mn-ea"/>
              </a:rPr>
              <a:t>2）某纸业有限公司“7.31”中毒和窒息事故</a:t>
            </a:r>
            <a:endParaRPr lang="zh-CN" altLang="en-US" sz="2400" noProof="0" dirty="0">
              <a:ln>
                <a:noFill/>
              </a:ln>
              <a:effectLst/>
              <a:uLnTx/>
              <a:uFillTx/>
              <a:latin typeface="微软雅黑" panose="020B0503020204020204" pitchFamily="34" charset="-122"/>
              <a:ea typeface="微软雅黑" panose="020B0503020204020204" pitchFamily="34" charset="-122"/>
              <a:sym typeface="+mn-ea"/>
            </a:endParaRPr>
          </a:p>
          <a:p>
            <a:pPr algn="l">
              <a:lnSpc>
                <a:spcPct val="150000"/>
              </a:lnSpc>
              <a:buClrTx/>
              <a:buSzTx/>
              <a:buFontTx/>
              <a:defRPr/>
            </a:pPr>
            <a:r>
              <a:rPr lang="zh-CN" altLang="en-US" sz="2400" noProof="0" dirty="0">
                <a:ln>
                  <a:noFill/>
                </a:ln>
                <a:effectLst/>
                <a:uLnTx/>
                <a:uFillTx/>
                <a:latin typeface="微软雅黑" panose="020B0503020204020204" pitchFamily="34" charset="-122"/>
                <a:ea typeface="微软雅黑" panose="020B0503020204020204" pitchFamily="34" charset="-122"/>
                <a:sym typeface="+mn-ea"/>
              </a:rPr>
              <a:t>（3）事故经过</a:t>
            </a:r>
          </a:p>
          <a:p>
            <a:pPr algn="l">
              <a:lnSpc>
                <a:spcPct val="150000"/>
              </a:lnSpc>
              <a:buClrTx/>
              <a:buSzTx/>
              <a:buFontTx/>
              <a:defRPr/>
            </a:pPr>
            <a:r>
              <a:rPr lang="zh-CN" altLang="en-US" sz="2400" noProof="0" dirty="0">
                <a:ln>
                  <a:noFill/>
                </a:ln>
                <a:effectLst/>
                <a:uLnTx/>
                <a:uFillTx/>
                <a:latin typeface="微软雅黑" panose="020B0503020204020204" pitchFamily="34" charset="-122"/>
                <a:ea typeface="微软雅黑" panose="020B0503020204020204" pitchFamily="34" charset="-122"/>
                <a:sym typeface="+mn-ea"/>
              </a:rPr>
              <a:t>17时40分，闫xx打电话向程xx报告了事故情况，并拨打了120急救电话。</a:t>
            </a:r>
          </a:p>
          <a:p>
            <a:pPr algn="l">
              <a:lnSpc>
                <a:spcPct val="150000"/>
              </a:lnSpc>
              <a:buClrTx/>
              <a:buSzTx/>
              <a:buFontTx/>
              <a:defRPr/>
            </a:pPr>
            <a:r>
              <a:rPr lang="zh-CN" altLang="en-US" sz="2400" noProof="0" dirty="0">
                <a:ln>
                  <a:noFill/>
                </a:ln>
                <a:effectLst/>
                <a:uLnTx/>
                <a:uFillTx/>
                <a:latin typeface="微软雅黑" panose="020B0503020204020204" pitchFamily="34" charset="-122"/>
                <a:ea typeface="微软雅黑" panose="020B0503020204020204" pitchFamily="34" charset="-122"/>
                <a:sym typeface="+mn-ea"/>
              </a:rPr>
              <a:t>17时45分，</a:t>
            </a:r>
            <a:r>
              <a:rPr lang="zh-CN" altLang="en-US" sz="2400" noProof="0" dirty="0">
                <a:ln>
                  <a:noFill/>
                </a:ln>
                <a:solidFill>
                  <a:srgbClr val="0070C0"/>
                </a:solidFill>
                <a:effectLst/>
                <a:uLnTx/>
                <a:uFillTx/>
                <a:latin typeface="微软雅黑" panose="020B0503020204020204" pitchFamily="34" charset="-122"/>
                <a:ea typeface="微软雅黑" panose="020B0503020204020204" pitchFamily="34" charset="-122"/>
                <a:sym typeface="+mn-ea"/>
              </a:rPr>
              <a:t>程xx带领</a:t>
            </a:r>
            <a:r>
              <a:rPr lang="zh-CN" altLang="en-US" sz="2400" b="1" noProof="0" dirty="0">
                <a:ln>
                  <a:noFill/>
                </a:ln>
                <a:solidFill>
                  <a:srgbClr val="0070C0"/>
                </a:solidFill>
                <a:effectLst/>
                <a:uLnTx/>
                <a:uFillTx/>
                <a:latin typeface="微软雅黑" panose="020B0503020204020204" pitchFamily="34" charset="-122"/>
                <a:ea typeface="微软雅黑" panose="020B0503020204020204" pitchFamily="34" charset="-122"/>
                <a:sym typeface="+mn-ea"/>
              </a:rPr>
              <a:t>李x</a:t>
            </a:r>
            <a:r>
              <a:rPr lang="zh-CN" altLang="en-US" sz="2400" noProof="0" dirty="0">
                <a:ln>
                  <a:noFill/>
                </a:ln>
                <a:solidFill>
                  <a:srgbClr val="0070C0"/>
                </a:solidFill>
                <a:effectLst/>
                <a:uLnTx/>
                <a:uFillTx/>
                <a:latin typeface="微软雅黑" panose="020B0503020204020204" pitchFamily="34" charset="-122"/>
                <a:ea typeface="微软雅黑" panose="020B0503020204020204" pitchFamily="34" charset="-122"/>
                <a:sym typeface="+mn-ea"/>
              </a:rPr>
              <a:t>、程x、张xx赶到事故现场进行救援，并轮流对杨xx、管xx二人实施紧急救治。稍后120医务人员赶到事故现场，检查2人的生命体征后，宣布2人死亡。受伤人员:张x,程xx,</a:t>
            </a:r>
            <a:r>
              <a:rPr lang="zh-CN" altLang="en-US" sz="2400" b="1" noProof="0" dirty="0">
                <a:ln>
                  <a:noFill/>
                </a:ln>
                <a:solidFill>
                  <a:srgbClr val="0070C0"/>
                </a:solidFill>
                <a:effectLst/>
                <a:uLnTx/>
                <a:uFillTx/>
                <a:latin typeface="微软雅黑" panose="020B0503020204020204" pitchFamily="34" charset="-122"/>
                <a:ea typeface="微软雅黑" panose="020B0503020204020204" pitchFamily="34" charset="-122"/>
                <a:sym typeface="+mn-ea"/>
              </a:rPr>
              <a:t>李x</a:t>
            </a:r>
            <a:r>
              <a:rPr lang="zh-CN" altLang="en-US" sz="2400" noProof="0" dirty="0">
                <a:ln>
                  <a:noFill/>
                </a:ln>
                <a:solidFill>
                  <a:srgbClr val="0070C0"/>
                </a:solidFill>
                <a:effectLst/>
                <a:uLnTx/>
                <a:uFillTx/>
                <a:latin typeface="微软雅黑" panose="020B0503020204020204" pitchFamily="34" charset="-122"/>
                <a:ea typeface="微软雅黑" panose="020B0503020204020204" pitchFamily="34" charset="-122"/>
                <a:sym typeface="+mn-ea"/>
              </a:rPr>
              <a:t>。</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p:cNvSpPr txBox="1"/>
          <p:nvPr/>
        </p:nvSpPr>
        <p:spPr>
          <a:xfrm>
            <a:off x="165100" y="811848"/>
            <a:ext cx="9899650" cy="521970"/>
          </a:xfrm>
          <a:prstGeom prst="rect">
            <a:avLst/>
          </a:prstGeom>
          <a:noFill/>
        </p:spPr>
        <p:txBody>
          <a:bodyPr>
            <a:spAutoFit/>
          </a:bodyPr>
          <a:lstStyle/>
          <a:p>
            <a:pPr marR="0" defTabSz="914400">
              <a:buClrTx/>
              <a:buSzTx/>
              <a:buFontTx/>
              <a:buNone/>
              <a:defRPr/>
            </a:pPr>
            <a:r>
              <a:rPr lang="zh-CN" sz="2800" b="1" noProof="0" dirty="0">
                <a:ln>
                  <a:noFill/>
                </a:ln>
                <a:solidFill>
                  <a:srgbClr val="FF0000"/>
                </a:solidFill>
                <a:effectLst/>
                <a:uLnTx/>
                <a:uFillTx/>
                <a:latin typeface="微软雅黑" panose="020B0503020204020204" pitchFamily="34" charset="-122"/>
                <a:ea typeface="微软雅黑" panose="020B0503020204020204" pitchFamily="34" charset="-122"/>
                <a:sym typeface="+mn-ea"/>
              </a:rPr>
              <a:t>涉及安全生产管理人员不履职导致的事故案例</a:t>
            </a:r>
          </a:p>
        </p:txBody>
      </p:sp>
      <p:sp>
        <p:nvSpPr>
          <p:cNvPr id="36" name="矩形 35"/>
          <p:cNvSpPr/>
          <p:nvPr/>
        </p:nvSpPr>
        <p:spPr>
          <a:xfrm>
            <a:off x="119063" y="1296988"/>
            <a:ext cx="9504363"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7" name="矩形 36"/>
          <p:cNvSpPr/>
          <p:nvPr/>
        </p:nvSpPr>
        <p:spPr>
          <a:xfrm flipV="1">
            <a:off x="119063" y="1370013"/>
            <a:ext cx="936625"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4" name="文本框 3"/>
          <p:cNvSpPr txBox="1"/>
          <p:nvPr/>
        </p:nvSpPr>
        <p:spPr>
          <a:xfrm>
            <a:off x="119380" y="1330325"/>
            <a:ext cx="11925935" cy="4754245"/>
          </a:xfrm>
          <a:prstGeom prst="rect">
            <a:avLst/>
          </a:prstGeom>
          <a:noFill/>
          <a:ln w="9525">
            <a:noFill/>
          </a:ln>
        </p:spPr>
        <p:txBody>
          <a:bodyPr wrap="square">
            <a:spAutoFit/>
          </a:bodyPr>
          <a:lstStyle/>
          <a:p>
            <a:pPr algn="l">
              <a:lnSpc>
                <a:spcPct val="150000"/>
              </a:lnSpc>
              <a:buClrTx/>
              <a:buSzTx/>
              <a:buFontTx/>
              <a:defRPr/>
            </a:pPr>
            <a:r>
              <a:rPr lang="zh-CN" altLang="en-US" sz="2400" b="1" noProof="0" dirty="0">
                <a:ln>
                  <a:noFill/>
                </a:ln>
                <a:effectLst/>
                <a:uLnTx/>
                <a:uFillTx/>
                <a:latin typeface="微软雅黑" panose="020B0503020204020204" pitchFamily="34" charset="-122"/>
                <a:ea typeface="微软雅黑" panose="020B0503020204020204" pitchFamily="34" charset="-122"/>
                <a:sym typeface="+mn-ea"/>
              </a:rPr>
              <a:t>2）某纸业有限公司“7.31”中毒和窒息事故</a:t>
            </a:r>
            <a:endParaRPr lang="zh-CN" altLang="en-US" sz="2400" noProof="0" dirty="0">
              <a:ln>
                <a:noFill/>
              </a:ln>
              <a:effectLst/>
              <a:uLnTx/>
              <a:uFillTx/>
              <a:latin typeface="微软雅黑" panose="020B0503020204020204" pitchFamily="34" charset="-122"/>
              <a:ea typeface="微软雅黑" panose="020B0503020204020204" pitchFamily="34" charset="-122"/>
              <a:sym typeface="+mn-ea"/>
            </a:endParaRPr>
          </a:p>
          <a:p>
            <a:pPr algn="l">
              <a:lnSpc>
                <a:spcPct val="150000"/>
              </a:lnSpc>
              <a:buClrTx/>
              <a:buSzTx/>
              <a:buFontTx/>
              <a:defRPr/>
            </a:pPr>
            <a:r>
              <a:rPr lang="zh-CN" altLang="en-US" sz="2400" noProof="0" dirty="0">
                <a:ln>
                  <a:noFill/>
                </a:ln>
                <a:effectLst/>
                <a:uLnTx/>
                <a:uFillTx/>
                <a:latin typeface="微软雅黑" panose="020B0503020204020204" pitchFamily="34" charset="-122"/>
                <a:ea typeface="微软雅黑" panose="020B0503020204020204" pitchFamily="34" charset="-122"/>
                <a:sym typeface="+mn-ea"/>
              </a:rPr>
              <a:t>（4）事故原因</a:t>
            </a:r>
          </a:p>
          <a:p>
            <a:pPr algn="l">
              <a:lnSpc>
                <a:spcPct val="150000"/>
              </a:lnSpc>
              <a:buClrTx/>
              <a:buSzTx/>
              <a:buFontTx/>
              <a:defRPr/>
            </a:pPr>
            <a:r>
              <a:rPr lang="zh-CN" altLang="en-US" sz="2200" noProof="0" dirty="0">
                <a:ln>
                  <a:noFill/>
                </a:ln>
                <a:effectLst/>
                <a:uLnTx/>
                <a:uFillTx/>
                <a:latin typeface="微软雅黑" panose="020B0503020204020204" pitchFamily="34" charset="-122"/>
                <a:ea typeface="微软雅黑" panose="020B0503020204020204" pitchFamily="34" charset="-122"/>
                <a:sym typeface="+mn-ea"/>
              </a:rPr>
              <a:t>事故调查组对事故现场进行了勘察、检测，并查阅相关资料，询问相关当事人，出具了事故技术报告，经事故调查组分析研究，依据技术报告对事故发生的原因进行了确认。</a:t>
            </a:r>
          </a:p>
          <a:p>
            <a:pPr algn="l">
              <a:lnSpc>
                <a:spcPct val="150000"/>
              </a:lnSpc>
              <a:buClrTx/>
              <a:buSzTx/>
              <a:buFontTx/>
              <a:defRPr/>
            </a:pPr>
            <a:r>
              <a:rPr lang="zh-CN" altLang="en-US" sz="2200" noProof="0" dirty="0">
                <a:ln>
                  <a:noFill/>
                </a:ln>
                <a:effectLst/>
                <a:uLnTx/>
                <a:uFillTx/>
                <a:latin typeface="微软雅黑" panose="020B0503020204020204" pitchFamily="34" charset="-122"/>
                <a:ea typeface="微软雅黑" panose="020B0503020204020204" pitchFamily="34" charset="-122"/>
                <a:sym typeface="+mn-ea"/>
              </a:rPr>
              <a:t>①直接原因</a:t>
            </a:r>
          </a:p>
          <a:p>
            <a:pPr algn="l">
              <a:lnSpc>
                <a:spcPct val="150000"/>
              </a:lnSpc>
              <a:buClrTx/>
              <a:buSzTx/>
              <a:buFontTx/>
              <a:defRPr/>
            </a:pPr>
            <a:r>
              <a:rPr lang="zh-CN" altLang="en-US" sz="2200" noProof="0" dirty="0">
                <a:ln>
                  <a:noFill/>
                </a:ln>
                <a:solidFill>
                  <a:srgbClr val="0070C0"/>
                </a:solidFill>
                <a:effectLst/>
                <a:uLnTx/>
                <a:uFillTx/>
                <a:latin typeface="微软雅黑" panose="020B0503020204020204" pitchFamily="34" charset="-122"/>
                <a:ea typeface="微软雅黑" panose="020B0503020204020204" pitchFamily="34" charset="-122"/>
                <a:sym typeface="+mn-ea"/>
              </a:rPr>
              <a:t>清理调节预酸化池的作业人员杨xx、管xx，在有限空间作业区吸入有害气体中毒窒息造成死亡。</a:t>
            </a:r>
            <a:endParaRPr lang="zh-CN" altLang="en-US" sz="2200" noProof="0" dirty="0">
              <a:ln>
                <a:noFill/>
              </a:ln>
              <a:effectLst/>
              <a:uLnTx/>
              <a:uFillTx/>
              <a:latin typeface="微软雅黑" panose="020B0503020204020204" pitchFamily="34" charset="-122"/>
              <a:ea typeface="微软雅黑" panose="020B0503020204020204" pitchFamily="34" charset="-122"/>
              <a:sym typeface="+mn-ea"/>
            </a:endParaRPr>
          </a:p>
          <a:p>
            <a:pPr algn="l">
              <a:lnSpc>
                <a:spcPct val="150000"/>
              </a:lnSpc>
              <a:buClrTx/>
              <a:buSzTx/>
              <a:buFontTx/>
              <a:defRPr/>
            </a:pPr>
            <a:r>
              <a:rPr lang="zh-CN" altLang="en-US" sz="2200" noProof="0" dirty="0">
                <a:ln>
                  <a:noFill/>
                </a:ln>
                <a:effectLst/>
                <a:uLnTx/>
                <a:uFillTx/>
                <a:latin typeface="微软雅黑" panose="020B0503020204020204" pitchFamily="34" charset="-122"/>
                <a:ea typeface="微软雅黑" panose="020B0503020204020204" pitchFamily="34" charset="-122"/>
                <a:sym typeface="+mn-ea"/>
              </a:rPr>
              <a:t>技术原因分析：某纸业有限公司所使用主要原料中包括尿素、磷酸二氢铵等，并有辅料氢氧化钠，这些物质均可随污水进入调节预酸化池生成氨，水池中的菌类分解亦可生成氨。池内污泥生化作用会产生硫化氢。因此可以推断，发生事故时气相中存在毒性较强的氨和硫化氢的混合气体。</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p:cNvSpPr txBox="1"/>
          <p:nvPr/>
        </p:nvSpPr>
        <p:spPr>
          <a:xfrm>
            <a:off x="165100" y="811848"/>
            <a:ext cx="9899650" cy="521970"/>
          </a:xfrm>
          <a:prstGeom prst="rect">
            <a:avLst/>
          </a:prstGeom>
          <a:noFill/>
        </p:spPr>
        <p:txBody>
          <a:bodyPr>
            <a:spAutoFit/>
          </a:bodyPr>
          <a:lstStyle/>
          <a:p>
            <a:pPr marR="0" defTabSz="914400">
              <a:buClrTx/>
              <a:buSzTx/>
              <a:buFontTx/>
              <a:buNone/>
              <a:defRPr/>
            </a:pPr>
            <a:r>
              <a:rPr lang="zh-CN" sz="2800" b="1" noProof="0" dirty="0">
                <a:ln>
                  <a:noFill/>
                </a:ln>
                <a:solidFill>
                  <a:srgbClr val="FF0000"/>
                </a:solidFill>
                <a:effectLst/>
                <a:uLnTx/>
                <a:uFillTx/>
                <a:latin typeface="微软雅黑" panose="020B0503020204020204" pitchFamily="34" charset="-122"/>
                <a:ea typeface="微软雅黑" panose="020B0503020204020204" pitchFamily="34" charset="-122"/>
                <a:sym typeface="+mn-ea"/>
              </a:rPr>
              <a:t>涉及安全生产管理人员不履职导致的事故案例</a:t>
            </a:r>
          </a:p>
        </p:txBody>
      </p:sp>
      <p:sp>
        <p:nvSpPr>
          <p:cNvPr id="36" name="矩形 35"/>
          <p:cNvSpPr/>
          <p:nvPr/>
        </p:nvSpPr>
        <p:spPr>
          <a:xfrm>
            <a:off x="119063" y="1296988"/>
            <a:ext cx="9504363"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7" name="矩形 36"/>
          <p:cNvSpPr/>
          <p:nvPr/>
        </p:nvSpPr>
        <p:spPr>
          <a:xfrm flipV="1">
            <a:off x="119063" y="1370013"/>
            <a:ext cx="936625"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4" name="文本框 3"/>
          <p:cNvSpPr txBox="1"/>
          <p:nvPr/>
        </p:nvSpPr>
        <p:spPr>
          <a:xfrm>
            <a:off x="119380" y="1330325"/>
            <a:ext cx="11925935" cy="4754245"/>
          </a:xfrm>
          <a:prstGeom prst="rect">
            <a:avLst/>
          </a:prstGeom>
          <a:noFill/>
          <a:ln w="9525">
            <a:noFill/>
          </a:ln>
        </p:spPr>
        <p:txBody>
          <a:bodyPr wrap="square">
            <a:spAutoFit/>
          </a:bodyPr>
          <a:lstStyle/>
          <a:p>
            <a:pPr algn="l">
              <a:lnSpc>
                <a:spcPct val="150000"/>
              </a:lnSpc>
              <a:buClrTx/>
              <a:buSzTx/>
              <a:buFontTx/>
              <a:defRPr/>
            </a:pPr>
            <a:r>
              <a:rPr lang="zh-CN" altLang="en-US" sz="2400" b="1" noProof="0" dirty="0">
                <a:ln>
                  <a:noFill/>
                </a:ln>
                <a:effectLst/>
                <a:uLnTx/>
                <a:uFillTx/>
                <a:latin typeface="微软雅黑" panose="020B0503020204020204" pitchFamily="34" charset="-122"/>
                <a:ea typeface="微软雅黑" panose="020B0503020204020204" pitchFamily="34" charset="-122"/>
                <a:sym typeface="+mn-ea"/>
              </a:rPr>
              <a:t>2）某纸业有限公司“7.31”中毒和窒息事故</a:t>
            </a:r>
            <a:endParaRPr lang="zh-CN" altLang="en-US" sz="2400" noProof="0" dirty="0">
              <a:ln>
                <a:noFill/>
              </a:ln>
              <a:effectLst/>
              <a:uLnTx/>
              <a:uFillTx/>
              <a:latin typeface="微软雅黑" panose="020B0503020204020204" pitchFamily="34" charset="-122"/>
              <a:ea typeface="微软雅黑" panose="020B0503020204020204" pitchFamily="34" charset="-122"/>
              <a:sym typeface="+mn-ea"/>
            </a:endParaRPr>
          </a:p>
          <a:p>
            <a:pPr algn="l">
              <a:lnSpc>
                <a:spcPct val="150000"/>
              </a:lnSpc>
              <a:buClrTx/>
              <a:buSzTx/>
              <a:buFontTx/>
              <a:defRPr/>
            </a:pPr>
            <a:r>
              <a:rPr lang="zh-CN" altLang="en-US" sz="2400" noProof="0" dirty="0">
                <a:ln>
                  <a:noFill/>
                </a:ln>
                <a:effectLst/>
                <a:uLnTx/>
                <a:uFillTx/>
                <a:latin typeface="微软雅黑" panose="020B0503020204020204" pitchFamily="34" charset="-122"/>
                <a:ea typeface="微软雅黑" panose="020B0503020204020204" pitchFamily="34" charset="-122"/>
                <a:sym typeface="+mn-ea"/>
              </a:rPr>
              <a:t>（4）事故原因</a:t>
            </a:r>
          </a:p>
          <a:p>
            <a:pPr algn="l">
              <a:lnSpc>
                <a:spcPct val="150000"/>
              </a:lnSpc>
              <a:buClrTx/>
              <a:buSzTx/>
              <a:buFontTx/>
              <a:defRPr/>
            </a:pPr>
            <a:r>
              <a:rPr lang="zh-CN" altLang="en-US" sz="2200" noProof="0" dirty="0">
                <a:ln>
                  <a:noFill/>
                </a:ln>
                <a:effectLst/>
                <a:uLnTx/>
                <a:uFillTx/>
                <a:latin typeface="微软雅黑" panose="020B0503020204020204" pitchFamily="34" charset="-122"/>
                <a:ea typeface="微软雅黑" panose="020B0503020204020204" pitchFamily="34" charset="-122"/>
                <a:sym typeface="+mn-ea"/>
              </a:rPr>
              <a:t>①直接原因</a:t>
            </a:r>
          </a:p>
          <a:p>
            <a:pPr algn="l">
              <a:lnSpc>
                <a:spcPct val="150000"/>
              </a:lnSpc>
              <a:buClrTx/>
              <a:buSzTx/>
              <a:buFontTx/>
              <a:defRPr/>
            </a:pPr>
            <a:r>
              <a:rPr lang="zh-CN" altLang="en-US" sz="22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根据推测结果，专业监测机构赴现场进行气相、液相取样、分析，结果如下：气体中氨气最高测出浓度为1.75mg/m</a:t>
            </a:r>
            <a:r>
              <a:rPr lang="zh-CN" altLang="en-US" sz="2200" baseline="300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3</a:t>
            </a:r>
            <a:r>
              <a:rPr lang="zh-CN" altLang="en-US" sz="22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；水样中氨氮测出浓度为47.153mg/L；气体中硫化氢最高测出浓度为1.62mg/m</a:t>
            </a:r>
            <a:r>
              <a:rPr lang="zh-CN" altLang="en-US" sz="2200" baseline="300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3</a:t>
            </a:r>
            <a:r>
              <a:rPr lang="zh-CN" altLang="en-US" sz="22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；水样中硫化物测出浓度为0.117mg/L。</a:t>
            </a:r>
          </a:p>
          <a:p>
            <a:pPr algn="l">
              <a:lnSpc>
                <a:spcPct val="150000"/>
              </a:lnSpc>
              <a:buClrTx/>
              <a:buSzTx/>
              <a:buFontTx/>
              <a:defRPr/>
            </a:pPr>
            <a:r>
              <a:rPr lang="zh-CN" altLang="en-US" sz="22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由于氨、硫化氢溶于水，大量喷水时加大了氨、硫化氢与水的相溶，人员中毒现象不明显；但高压水枪停止喷水后，氨、硫化氢浓度容易快速上升，可导致人员短时间吸入大量有害混合气体。通过上述分析可知，该事故为氨和硫化氢混合气体中毒窒息死亡事故。</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p:cNvSpPr txBox="1"/>
          <p:nvPr/>
        </p:nvSpPr>
        <p:spPr>
          <a:xfrm>
            <a:off x="165100" y="811848"/>
            <a:ext cx="9899650" cy="521970"/>
          </a:xfrm>
          <a:prstGeom prst="rect">
            <a:avLst/>
          </a:prstGeom>
          <a:noFill/>
        </p:spPr>
        <p:txBody>
          <a:bodyPr>
            <a:spAutoFit/>
          </a:bodyPr>
          <a:lstStyle/>
          <a:p>
            <a:pPr marR="0" defTabSz="914400">
              <a:buClrTx/>
              <a:buSzTx/>
              <a:buFontTx/>
              <a:buNone/>
              <a:defRPr/>
            </a:pPr>
            <a:r>
              <a:rPr lang="zh-CN" sz="2800" b="1" noProof="0" dirty="0">
                <a:ln>
                  <a:noFill/>
                </a:ln>
                <a:solidFill>
                  <a:srgbClr val="FF0000"/>
                </a:solidFill>
                <a:effectLst/>
                <a:uLnTx/>
                <a:uFillTx/>
                <a:latin typeface="微软雅黑" panose="020B0503020204020204" pitchFamily="34" charset="-122"/>
                <a:ea typeface="微软雅黑" panose="020B0503020204020204" pitchFamily="34" charset="-122"/>
                <a:sym typeface="+mn-ea"/>
              </a:rPr>
              <a:t>涉及安全生产管理人员不履职导致的事故案例</a:t>
            </a:r>
          </a:p>
        </p:txBody>
      </p:sp>
      <p:sp>
        <p:nvSpPr>
          <p:cNvPr id="36" name="矩形 35"/>
          <p:cNvSpPr/>
          <p:nvPr/>
        </p:nvSpPr>
        <p:spPr>
          <a:xfrm>
            <a:off x="119063" y="1296988"/>
            <a:ext cx="9504363"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7" name="矩形 36"/>
          <p:cNvSpPr/>
          <p:nvPr/>
        </p:nvSpPr>
        <p:spPr>
          <a:xfrm flipV="1">
            <a:off x="119063" y="1370013"/>
            <a:ext cx="936625"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4" name="文本框 3"/>
          <p:cNvSpPr txBox="1"/>
          <p:nvPr/>
        </p:nvSpPr>
        <p:spPr>
          <a:xfrm>
            <a:off x="119380" y="1330325"/>
            <a:ext cx="11900535" cy="4892675"/>
          </a:xfrm>
          <a:prstGeom prst="rect">
            <a:avLst/>
          </a:prstGeom>
          <a:noFill/>
          <a:ln w="9525">
            <a:noFill/>
          </a:ln>
        </p:spPr>
        <p:txBody>
          <a:bodyPr wrap="square">
            <a:spAutoFit/>
          </a:bodyPr>
          <a:lstStyle/>
          <a:p>
            <a:pPr algn="l">
              <a:lnSpc>
                <a:spcPct val="150000"/>
              </a:lnSpc>
              <a:buClrTx/>
              <a:buSzTx/>
              <a:buFontTx/>
              <a:defRPr/>
            </a:pPr>
            <a:r>
              <a:rPr lang="zh-CN" altLang="en-US" sz="2400" b="1" noProof="0" dirty="0">
                <a:ln>
                  <a:noFill/>
                </a:ln>
                <a:effectLst/>
                <a:uLnTx/>
                <a:uFillTx/>
                <a:latin typeface="微软雅黑" panose="020B0503020204020204" pitchFamily="34" charset="-122"/>
                <a:ea typeface="微软雅黑" panose="020B0503020204020204" pitchFamily="34" charset="-122"/>
                <a:sym typeface="+mn-ea"/>
              </a:rPr>
              <a:t>2）某纸业有限公司“7.31”中毒和窒息事故</a:t>
            </a:r>
            <a:endParaRPr lang="zh-CN" altLang="en-US" sz="2400" noProof="0" dirty="0">
              <a:ln>
                <a:noFill/>
              </a:ln>
              <a:effectLst/>
              <a:uLnTx/>
              <a:uFillTx/>
              <a:latin typeface="微软雅黑" panose="020B0503020204020204" pitchFamily="34" charset="-122"/>
              <a:ea typeface="微软雅黑" panose="020B0503020204020204" pitchFamily="34" charset="-122"/>
              <a:sym typeface="+mn-ea"/>
            </a:endParaRPr>
          </a:p>
          <a:p>
            <a:pPr algn="l">
              <a:lnSpc>
                <a:spcPct val="150000"/>
              </a:lnSpc>
              <a:buClrTx/>
              <a:buSzTx/>
              <a:buFontTx/>
              <a:defRPr/>
            </a:pPr>
            <a:r>
              <a:rPr lang="zh-CN" altLang="en-US" sz="2400" noProof="0" dirty="0">
                <a:ln>
                  <a:noFill/>
                </a:ln>
                <a:effectLst/>
                <a:uLnTx/>
                <a:uFillTx/>
                <a:latin typeface="微软雅黑" panose="020B0503020204020204" pitchFamily="34" charset="-122"/>
                <a:ea typeface="微软雅黑" panose="020B0503020204020204" pitchFamily="34" charset="-122"/>
                <a:sym typeface="+mn-ea"/>
              </a:rPr>
              <a:t>（4）事故原因</a:t>
            </a:r>
          </a:p>
          <a:p>
            <a:pPr algn="l">
              <a:lnSpc>
                <a:spcPct val="150000"/>
              </a:lnSpc>
              <a:buClrTx/>
              <a:buSzTx/>
              <a:buFontTx/>
              <a:defRPr/>
            </a:pPr>
            <a:r>
              <a:rPr lang="zh-CN" altLang="en-US" sz="2000" noProof="0" dirty="0">
                <a:ln>
                  <a:noFill/>
                </a:ln>
                <a:effectLst/>
                <a:uLnTx/>
                <a:uFillTx/>
                <a:latin typeface="微软雅黑" panose="020B0503020204020204" pitchFamily="34" charset="-122"/>
                <a:ea typeface="微软雅黑" panose="020B0503020204020204" pitchFamily="34" charset="-122"/>
                <a:sym typeface="+mn-ea"/>
              </a:rPr>
              <a:t>②间接原因</a:t>
            </a:r>
          </a:p>
          <a:p>
            <a:pPr algn="l">
              <a:lnSpc>
                <a:spcPct val="150000"/>
              </a:lnSpc>
              <a:buClrTx/>
              <a:buSzTx/>
              <a:buFontTx/>
              <a:defRPr/>
            </a:pPr>
            <a:r>
              <a:rPr lang="zh-CN" altLang="en-US" sz="2000" noProof="0" dirty="0">
                <a:ln>
                  <a:noFill/>
                </a:ln>
                <a:effectLst/>
                <a:uLnTx/>
                <a:uFillTx/>
                <a:latin typeface="微软雅黑" panose="020B0503020204020204" pitchFamily="34" charset="-122"/>
                <a:ea typeface="微软雅黑" panose="020B0503020204020204" pitchFamily="34" charset="-122"/>
                <a:sym typeface="+mn-ea"/>
              </a:rPr>
              <a:t>A.作业人员安全意识淡薄，违章操作。重大危险作业没有进行风险辨识和制定施工方案，作业人员没有按照有限空间作业要求佩戴防护用品，没有采取强制通风措施，致使有害气体聚集，造成人员中毒窒息。</a:t>
            </a:r>
          </a:p>
          <a:p>
            <a:pPr algn="l">
              <a:lnSpc>
                <a:spcPct val="150000"/>
              </a:lnSpc>
              <a:buClrTx/>
              <a:buSzTx/>
              <a:buFontTx/>
              <a:defRPr/>
            </a:pPr>
            <a:r>
              <a:rPr lang="zh-CN" altLang="en-US" sz="2000" noProof="0" dirty="0">
                <a:ln>
                  <a:noFill/>
                </a:ln>
                <a:effectLst/>
                <a:uLnTx/>
                <a:uFillTx/>
                <a:latin typeface="微软雅黑" panose="020B0503020204020204" pitchFamily="34" charset="-122"/>
                <a:ea typeface="微软雅黑" panose="020B0503020204020204" pitchFamily="34" charset="-122"/>
                <a:sym typeface="+mn-ea"/>
              </a:rPr>
              <a:t>B.</a:t>
            </a:r>
            <a:r>
              <a:rPr lang="zh-CN" altLang="en-US" sz="2000" noProof="0" dirty="0">
                <a:ln>
                  <a:noFill/>
                </a:ln>
                <a:solidFill>
                  <a:srgbClr val="0070C0"/>
                </a:solidFill>
                <a:effectLst/>
                <a:uLnTx/>
                <a:uFillTx/>
                <a:latin typeface="微软雅黑" panose="020B0503020204020204" pitchFamily="34" charset="-122"/>
                <a:ea typeface="微软雅黑" panose="020B0503020204020204" pitchFamily="34" charset="-122"/>
                <a:sym typeface="+mn-ea"/>
              </a:rPr>
              <a:t>企业安全管理规章制度不落实。</a:t>
            </a:r>
            <a:r>
              <a:rPr lang="zh-CN" altLang="en-US" sz="2000" noProof="0" dirty="0">
                <a:ln>
                  <a:noFill/>
                </a:ln>
                <a:effectLst/>
                <a:uLnTx/>
                <a:uFillTx/>
                <a:latin typeface="微软雅黑" panose="020B0503020204020204" pitchFamily="34" charset="-122"/>
                <a:ea typeface="微软雅黑" panose="020B0503020204020204" pitchFamily="34" charset="-122"/>
                <a:sym typeface="+mn-ea"/>
              </a:rPr>
              <a:t>作业人员未按要求申报重大危险作业审批，</a:t>
            </a:r>
            <a:r>
              <a:rPr lang="zh-CN" altLang="en-US" sz="2000" b="1" noProof="0" dirty="0">
                <a:ln>
                  <a:noFill/>
                </a:ln>
                <a:solidFill>
                  <a:srgbClr val="0070C0"/>
                </a:solidFill>
                <a:effectLst/>
                <a:uLnTx/>
                <a:uFillTx/>
                <a:latin typeface="微软雅黑" panose="020B0503020204020204" pitchFamily="34" charset="-122"/>
                <a:ea typeface="微软雅黑" panose="020B0503020204020204" pitchFamily="34" charset="-122"/>
                <a:sym typeface="+mn-ea"/>
              </a:rPr>
              <a:t>部门主管人员敏感性不强，不仅没有对违规行为予以提醒和制止，反而参与其中，致使违章作业持续进行。</a:t>
            </a:r>
            <a:endParaRPr lang="zh-CN" altLang="en-US" sz="2000" noProof="0" dirty="0">
              <a:ln>
                <a:noFill/>
              </a:ln>
              <a:effectLst/>
              <a:uLnTx/>
              <a:uFillTx/>
              <a:latin typeface="微软雅黑" panose="020B0503020204020204" pitchFamily="34" charset="-122"/>
              <a:ea typeface="微软雅黑" panose="020B0503020204020204" pitchFamily="34" charset="-122"/>
              <a:sym typeface="+mn-ea"/>
            </a:endParaRPr>
          </a:p>
          <a:p>
            <a:pPr algn="l">
              <a:lnSpc>
                <a:spcPct val="150000"/>
              </a:lnSpc>
              <a:buClrTx/>
              <a:buSzTx/>
              <a:buFontTx/>
              <a:defRPr/>
            </a:pPr>
            <a:r>
              <a:rPr lang="zh-CN" altLang="en-US" sz="2000" noProof="0" dirty="0">
                <a:ln>
                  <a:noFill/>
                </a:ln>
                <a:effectLst/>
                <a:uLnTx/>
                <a:uFillTx/>
                <a:latin typeface="微软雅黑" panose="020B0503020204020204" pitchFamily="34" charset="-122"/>
                <a:ea typeface="微软雅黑" panose="020B0503020204020204" pitchFamily="34" charset="-122"/>
                <a:sym typeface="+mn-ea"/>
              </a:rPr>
              <a:t>C.企业配备有毒有害气体检测仪功能单一，只能检测硫化氢、一氧化碳，不能检测出氨气。作业人员对危险有害因素没有进行定时检测和连续监测。</a:t>
            </a:r>
          </a:p>
          <a:p>
            <a:pPr algn="l">
              <a:lnSpc>
                <a:spcPct val="150000"/>
              </a:lnSpc>
              <a:buClrTx/>
              <a:buSzTx/>
              <a:buFontTx/>
              <a:defRPr/>
            </a:pPr>
            <a:r>
              <a:rPr lang="zh-CN" altLang="en-US" sz="2000" noProof="0" dirty="0">
                <a:ln>
                  <a:noFill/>
                </a:ln>
                <a:effectLst/>
                <a:uLnTx/>
                <a:uFillTx/>
                <a:latin typeface="微软雅黑" panose="020B0503020204020204" pitchFamily="34" charset="-122"/>
                <a:ea typeface="微软雅黑" panose="020B0503020204020204" pitchFamily="34" charset="-122"/>
                <a:sym typeface="+mn-ea"/>
              </a:rPr>
              <a:t>D.</a:t>
            </a:r>
            <a:r>
              <a:rPr lang="zh-CN" altLang="en-US" sz="2000" b="1" noProof="0" dirty="0">
                <a:ln>
                  <a:noFill/>
                </a:ln>
                <a:solidFill>
                  <a:srgbClr val="0070C0"/>
                </a:solidFill>
                <a:effectLst/>
                <a:uLnTx/>
                <a:uFillTx/>
                <a:latin typeface="微软雅黑" panose="020B0503020204020204" pitchFamily="34" charset="-122"/>
                <a:ea typeface="微软雅黑" panose="020B0503020204020204" pitchFamily="34" charset="-122"/>
                <a:sym typeface="+mn-ea"/>
              </a:rPr>
              <a:t>事故救援过程中，救援人员盲目施救，导致发生次生伤害。</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p:cNvSpPr txBox="1"/>
          <p:nvPr/>
        </p:nvSpPr>
        <p:spPr>
          <a:xfrm>
            <a:off x="165100" y="811848"/>
            <a:ext cx="9899650" cy="521970"/>
          </a:xfrm>
          <a:prstGeom prst="rect">
            <a:avLst/>
          </a:prstGeom>
          <a:noFill/>
        </p:spPr>
        <p:txBody>
          <a:bodyPr>
            <a:spAutoFit/>
          </a:bodyPr>
          <a:lstStyle/>
          <a:p>
            <a:pPr marR="0" defTabSz="914400">
              <a:buClrTx/>
              <a:buSzTx/>
              <a:buFontTx/>
              <a:buNone/>
              <a:defRPr/>
            </a:pPr>
            <a:r>
              <a:rPr lang="zh-CN" sz="2800" b="1" noProof="0" dirty="0">
                <a:ln>
                  <a:noFill/>
                </a:ln>
                <a:solidFill>
                  <a:srgbClr val="FF0000"/>
                </a:solidFill>
                <a:effectLst/>
                <a:uLnTx/>
                <a:uFillTx/>
                <a:latin typeface="微软雅黑" panose="020B0503020204020204" pitchFamily="34" charset="-122"/>
                <a:ea typeface="微软雅黑" panose="020B0503020204020204" pitchFamily="34" charset="-122"/>
                <a:sym typeface="+mn-ea"/>
              </a:rPr>
              <a:t>涉及安全生产管理人员不履职导致的事故案例</a:t>
            </a:r>
          </a:p>
        </p:txBody>
      </p:sp>
      <p:sp>
        <p:nvSpPr>
          <p:cNvPr id="36" name="矩形 35"/>
          <p:cNvSpPr/>
          <p:nvPr/>
        </p:nvSpPr>
        <p:spPr>
          <a:xfrm>
            <a:off x="119063" y="1296988"/>
            <a:ext cx="9504363"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7" name="矩形 36"/>
          <p:cNvSpPr/>
          <p:nvPr/>
        </p:nvSpPr>
        <p:spPr>
          <a:xfrm flipV="1">
            <a:off x="119063" y="1370013"/>
            <a:ext cx="936625"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4" name="文本框 3"/>
          <p:cNvSpPr txBox="1"/>
          <p:nvPr/>
        </p:nvSpPr>
        <p:spPr>
          <a:xfrm>
            <a:off x="119380" y="1330325"/>
            <a:ext cx="11900535" cy="5262245"/>
          </a:xfrm>
          <a:prstGeom prst="rect">
            <a:avLst/>
          </a:prstGeom>
          <a:noFill/>
          <a:ln w="9525">
            <a:noFill/>
          </a:ln>
        </p:spPr>
        <p:txBody>
          <a:bodyPr wrap="square">
            <a:spAutoFit/>
          </a:bodyPr>
          <a:lstStyle/>
          <a:p>
            <a:pPr algn="l">
              <a:lnSpc>
                <a:spcPct val="150000"/>
              </a:lnSpc>
              <a:buClrTx/>
              <a:buSzTx/>
              <a:buFontTx/>
              <a:defRPr/>
            </a:pPr>
            <a:r>
              <a:rPr lang="zh-CN" altLang="en-US" sz="2400" b="1" noProof="0" dirty="0">
                <a:ln>
                  <a:noFill/>
                </a:ln>
                <a:effectLst/>
                <a:uLnTx/>
                <a:uFillTx/>
                <a:latin typeface="微软雅黑" panose="020B0503020204020204" pitchFamily="34" charset="-122"/>
                <a:ea typeface="微软雅黑" panose="020B0503020204020204" pitchFamily="34" charset="-122"/>
                <a:sym typeface="+mn-ea"/>
              </a:rPr>
              <a:t>2）某纸业有限公司“7.31”中毒和窒息事故</a:t>
            </a:r>
            <a:endParaRPr lang="zh-CN" altLang="en-US" sz="2400" noProof="0" dirty="0">
              <a:ln>
                <a:noFill/>
              </a:ln>
              <a:effectLst/>
              <a:uLnTx/>
              <a:uFillTx/>
              <a:latin typeface="微软雅黑" panose="020B0503020204020204" pitchFamily="34" charset="-122"/>
              <a:ea typeface="微软雅黑" panose="020B0503020204020204" pitchFamily="34" charset="-122"/>
              <a:sym typeface="+mn-ea"/>
            </a:endParaRPr>
          </a:p>
          <a:p>
            <a:pPr algn="l">
              <a:lnSpc>
                <a:spcPct val="150000"/>
              </a:lnSpc>
              <a:buClrTx/>
              <a:buSzTx/>
              <a:buFontTx/>
              <a:defRPr/>
            </a:pPr>
            <a:r>
              <a:rPr lang="zh-CN" altLang="en-US" sz="2400" noProof="0" dirty="0">
                <a:ln>
                  <a:noFill/>
                </a:ln>
                <a:effectLst/>
                <a:uLnTx/>
                <a:uFillTx/>
                <a:latin typeface="微软雅黑" panose="020B0503020204020204" pitchFamily="34" charset="-122"/>
                <a:ea typeface="微软雅黑" panose="020B0503020204020204" pitchFamily="34" charset="-122"/>
                <a:sym typeface="+mn-ea"/>
              </a:rPr>
              <a:t>（5）防范措施和建议</a:t>
            </a:r>
          </a:p>
          <a:p>
            <a:pPr algn="l">
              <a:lnSpc>
                <a:spcPct val="150000"/>
              </a:lnSpc>
              <a:buClrTx/>
              <a:buSzTx/>
              <a:buFontTx/>
              <a:defRPr/>
            </a:pPr>
            <a:r>
              <a:rPr lang="zh-CN" altLang="en-US" sz="2200" noProof="0" dirty="0">
                <a:ln>
                  <a:noFill/>
                </a:ln>
                <a:effectLst/>
                <a:uLnTx/>
                <a:uFillTx/>
                <a:latin typeface="微软雅黑" panose="020B0503020204020204" pitchFamily="34" charset="-122"/>
                <a:ea typeface="微软雅黑" panose="020B0503020204020204" pitchFamily="34" charset="-122"/>
                <a:sym typeface="+mn-ea"/>
              </a:rPr>
              <a:t>某纸业有限公司应深刻吸取事故教训，增强依法履行安全生产主体责任的意识，防止各类事故的发生。</a:t>
            </a:r>
          </a:p>
          <a:p>
            <a:pPr algn="l">
              <a:lnSpc>
                <a:spcPct val="150000"/>
              </a:lnSpc>
              <a:buClrTx/>
              <a:buSzTx/>
              <a:buFontTx/>
              <a:defRPr/>
            </a:pPr>
            <a:r>
              <a:rPr lang="zh-CN" altLang="en-US" sz="2200" noProof="0" dirty="0">
                <a:ln>
                  <a:noFill/>
                </a:ln>
                <a:effectLst/>
                <a:uLnTx/>
                <a:uFillTx/>
                <a:latin typeface="微软雅黑" panose="020B0503020204020204" pitchFamily="34" charset="-122"/>
                <a:ea typeface="微软雅黑" panose="020B0503020204020204" pitchFamily="34" charset="-122"/>
                <a:sym typeface="+mn-ea"/>
              </a:rPr>
              <a:t>①建立健全安全管理规章制度，配齐安全管理人员，加强对作业现场特别是危险作业现场的管控；</a:t>
            </a:r>
          </a:p>
          <a:p>
            <a:pPr algn="l">
              <a:lnSpc>
                <a:spcPct val="150000"/>
              </a:lnSpc>
              <a:buClrTx/>
              <a:buSzTx/>
              <a:buFontTx/>
              <a:defRPr/>
            </a:pPr>
            <a:r>
              <a:rPr lang="zh-CN" altLang="en-US" sz="2200" noProof="0" dirty="0">
                <a:ln>
                  <a:noFill/>
                </a:ln>
                <a:effectLst/>
                <a:uLnTx/>
                <a:uFillTx/>
                <a:latin typeface="微软雅黑" panose="020B0503020204020204" pitchFamily="34" charset="-122"/>
                <a:ea typeface="微软雅黑" panose="020B0503020204020204" pitchFamily="34" charset="-122"/>
                <a:sym typeface="+mn-ea"/>
              </a:rPr>
              <a:t>②按照对事故发生“四不放过”的原则，组织全体人员对事故全面分析，增强各类人员法制观念，杜绝违章操作、违章指挥和违反劳动纪律的现象；</a:t>
            </a:r>
          </a:p>
          <a:p>
            <a:pPr algn="l">
              <a:lnSpc>
                <a:spcPct val="150000"/>
              </a:lnSpc>
              <a:buClrTx/>
              <a:buSzTx/>
              <a:buFontTx/>
              <a:defRPr/>
            </a:pPr>
            <a:r>
              <a:rPr lang="zh-CN" altLang="en-US" sz="2200" noProof="0" dirty="0">
                <a:ln>
                  <a:noFill/>
                </a:ln>
                <a:effectLst/>
                <a:uLnTx/>
                <a:uFillTx/>
                <a:latin typeface="微软雅黑" panose="020B0503020204020204" pitchFamily="34" charset="-122"/>
                <a:ea typeface="微软雅黑" panose="020B0503020204020204" pitchFamily="34" charset="-122"/>
                <a:sym typeface="+mn-ea"/>
              </a:rPr>
              <a:t>③提高各类危险作业场所的科技含量，充分发挥污水池搅拌机等设备的效力，杜绝人工清污现象；完善应急预案，加强应急演练，提高作业人员的应急处置能力。</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p:cNvSpPr txBox="1"/>
          <p:nvPr/>
        </p:nvSpPr>
        <p:spPr>
          <a:xfrm>
            <a:off x="165100" y="811848"/>
            <a:ext cx="9899650" cy="521970"/>
          </a:xfrm>
          <a:prstGeom prst="rect">
            <a:avLst/>
          </a:prstGeom>
          <a:noFill/>
        </p:spPr>
        <p:txBody>
          <a:bodyPr>
            <a:spAutoFit/>
          </a:bodyPr>
          <a:lstStyle/>
          <a:p>
            <a:pPr marR="0" defTabSz="914400">
              <a:buClrTx/>
              <a:buSzTx/>
              <a:buFontTx/>
              <a:buNone/>
              <a:defRPr/>
            </a:pPr>
            <a:r>
              <a:rPr lang="zh-CN" sz="2800" b="1" noProof="0" dirty="0">
                <a:ln>
                  <a:noFill/>
                </a:ln>
                <a:solidFill>
                  <a:srgbClr val="FF0000"/>
                </a:solidFill>
                <a:effectLst/>
                <a:uLnTx/>
                <a:uFillTx/>
                <a:latin typeface="微软雅黑" panose="020B0503020204020204" pitchFamily="34" charset="-122"/>
                <a:ea typeface="微软雅黑" panose="020B0503020204020204" pitchFamily="34" charset="-122"/>
                <a:sym typeface="+mn-ea"/>
              </a:rPr>
              <a:t>涉及安全生产管理人员不履职导致的事故案例</a:t>
            </a:r>
          </a:p>
        </p:txBody>
      </p:sp>
      <p:sp>
        <p:nvSpPr>
          <p:cNvPr id="36" name="矩形 35"/>
          <p:cNvSpPr/>
          <p:nvPr/>
        </p:nvSpPr>
        <p:spPr>
          <a:xfrm>
            <a:off x="119063" y="1296988"/>
            <a:ext cx="9504363"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7" name="矩形 36"/>
          <p:cNvSpPr/>
          <p:nvPr/>
        </p:nvSpPr>
        <p:spPr>
          <a:xfrm flipV="1">
            <a:off x="119063" y="1370013"/>
            <a:ext cx="936625"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4" name="文本框 3"/>
          <p:cNvSpPr txBox="1"/>
          <p:nvPr/>
        </p:nvSpPr>
        <p:spPr>
          <a:xfrm>
            <a:off x="119380" y="1330325"/>
            <a:ext cx="11900535" cy="4707890"/>
          </a:xfrm>
          <a:prstGeom prst="rect">
            <a:avLst/>
          </a:prstGeom>
          <a:noFill/>
          <a:ln w="9525">
            <a:noFill/>
          </a:ln>
        </p:spPr>
        <p:txBody>
          <a:bodyPr wrap="square">
            <a:spAutoFit/>
          </a:bodyPr>
          <a:lstStyle/>
          <a:p>
            <a:pPr algn="l">
              <a:lnSpc>
                <a:spcPct val="150000"/>
              </a:lnSpc>
              <a:buClrTx/>
              <a:buSzTx/>
              <a:buFontTx/>
              <a:defRPr/>
            </a:pPr>
            <a:r>
              <a:rPr lang="zh-CN" altLang="en-US" sz="2400" b="1" noProof="0" dirty="0">
                <a:ln>
                  <a:noFill/>
                </a:ln>
                <a:effectLst/>
                <a:uLnTx/>
                <a:uFillTx/>
                <a:latin typeface="微软雅黑" panose="020B0503020204020204" pitchFamily="34" charset="-122"/>
                <a:ea typeface="微软雅黑" panose="020B0503020204020204" pitchFamily="34" charset="-122"/>
                <a:sym typeface="+mn-ea"/>
              </a:rPr>
              <a:t>3）某陶瓷有限公司“6·10”触电事故</a:t>
            </a:r>
          </a:p>
          <a:p>
            <a:pPr algn="l">
              <a:lnSpc>
                <a:spcPct val="150000"/>
              </a:lnSpc>
              <a:buClrTx/>
              <a:buSzTx/>
              <a:buFontTx/>
              <a:defRPr/>
            </a:pPr>
            <a:r>
              <a:rPr lang="zh-CN" altLang="en-US" sz="2200" noProof="0" dirty="0">
                <a:ln>
                  <a:noFill/>
                </a:ln>
                <a:effectLst/>
                <a:uLnTx/>
                <a:uFillTx/>
                <a:latin typeface="微软雅黑" panose="020B0503020204020204" pitchFamily="34" charset="-122"/>
                <a:ea typeface="微软雅黑" panose="020B0503020204020204" pitchFamily="34" charset="-122"/>
                <a:sym typeface="+mn-ea"/>
              </a:rPr>
              <a:t>2018年6月10日7时35分左右，某陶瓷有限公司成品分级车间发生一起触电事故,造成1人死亡。</a:t>
            </a:r>
          </a:p>
          <a:p>
            <a:pPr algn="l">
              <a:lnSpc>
                <a:spcPct val="150000"/>
              </a:lnSpc>
              <a:buClrTx/>
              <a:buSzTx/>
              <a:buFontTx/>
              <a:defRPr/>
            </a:pPr>
            <a:r>
              <a:rPr lang="zh-CN" altLang="en-US" sz="2200" noProof="0" dirty="0">
                <a:ln>
                  <a:noFill/>
                </a:ln>
                <a:effectLst/>
                <a:uLnTx/>
                <a:uFillTx/>
                <a:latin typeface="微软雅黑" panose="020B0503020204020204" pitchFamily="34" charset="-122"/>
                <a:ea typeface="微软雅黑" panose="020B0503020204020204" pitchFamily="34" charset="-122"/>
                <a:sym typeface="+mn-ea"/>
              </a:rPr>
              <a:t>（1）事故单位</a:t>
            </a:r>
          </a:p>
          <a:p>
            <a:pPr algn="l">
              <a:lnSpc>
                <a:spcPct val="150000"/>
              </a:lnSpc>
              <a:buClrTx/>
              <a:buSzTx/>
              <a:buFontTx/>
              <a:defRPr/>
            </a:pPr>
            <a:r>
              <a:rPr lang="zh-CN" altLang="en-US" sz="2200" noProof="0" dirty="0">
                <a:ln>
                  <a:noFill/>
                </a:ln>
                <a:effectLst/>
                <a:uLnTx/>
                <a:uFillTx/>
                <a:latin typeface="微软雅黑" panose="020B0503020204020204" pitchFamily="34" charset="-122"/>
                <a:ea typeface="微软雅黑" panose="020B0503020204020204" pitchFamily="34" charset="-122"/>
                <a:sym typeface="+mn-ea"/>
              </a:rPr>
              <a:t>某陶瓷有限公司，成立于2007年9月，主要产品：抛光瓷砖。</a:t>
            </a:r>
            <a:r>
              <a:rPr lang="zh-CN" altLang="en-US" sz="2200" noProof="0" dirty="0">
                <a:ln>
                  <a:noFill/>
                </a:ln>
                <a:solidFill>
                  <a:srgbClr val="0070C0"/>
                </a:solidFill>
                <a:effectLst/>
                <a:uLnTx/>
                <a:uFillTx/>
                <a:latin typeface="微软雅黑" panose="020B0503020204020204" pitchFamily="34" charset="-122"/>
                <a:ea typeface="微软雅黑" panose="020B0503020204020204" pitchFamily="34" charset="-122"/>
                <a:sym typeface="+mn-ea"/>
              </a:rPr>
              <a:t>主要负责人及安全管理人员均已取得安全生产资格证书。</a:t>
            </a:r>
            <a:endParaRPr lang="zh-CN" altLang="en-US" sz="2200" noProof="0" dirty="0">
              <a:ln>
                <a:noFill/>
              </a:ln>
              <a:effectLst/>
              <a:uLnTx/>
              <a:uFillTx/>
              <a:latin typeface="微软雅黑" panose="020B0503020204020204" pitchFamily="34" charset="-122"/>
              <a:ea typeface="微软雅黑" panose="020B0503020204020204" pitchFamily="34" charset="-122"/>
              <a:sym typeface="+mn-ea"/>
            </a:endParaRPr>
          </a:p>
          <a:p>
            <a:pPr algn="l">
              <a:lnSpc>
                <a:spcPct val="150000"/>
              </a:lnSpc>
              <a:buClrTx/>
              <a:buSzTx/>
              <a:buFontTx/>
              <a:defRPr/>
            </a:pPr>
            <a:r>
              <a:rPr lang="zh-CN" altLang="en-US" sz="2200" noProof="0" dirty="0">
                <a:ln>
                  <a:noFill/>
                </a:ln>
                <a:effectLst/>
                <a:uLnTx/>
                <a:uFillTx/>
                <a:latin typeface="微软雅黑" panose="020B0503020204020204" pitchFamily="34" charset="-122"/>
                <a:ea typeface="微软雅黑" panose="020B0503020204020204" pitchFamily="34" charset="-122"/>
                <a:sym typeface="+mn-ea"/>
              </a:rPr>
              <a:t>（2）事故经过</a:t>
            </a:r>
          </a:p>
          <a:p>
            <a:pPr algn="l">
              <a:lnSpc>
                <a:spcPct val="150000"/>
              </a:lnSpc>
              <a:buClrTx/>
              <a:buSzTx/>
              <a:buFontTx/>
              <a:defRPr/>
            </a:pPr>
            <a:r>
              <a:rPr lang="zh-CN" altLang="en-US" sz="2200" noProof="0" dirty="0">
                <a:ln>
                  <a:noFill/>
                </a:ln>
                <a:effectLst/>
                <a:uLnTx/>
                <a:uFillTx/>
                <a:latin typeface="微软雅黑" panose="020B0503020204020204" pitchFamily="34" charset="-122"/>
                <a:ea typeface="微软雅黑" panose="020B0503020204020204" pitchFamily="34" charset="-122"/>
                <a:sym typeface="+mn-ea"/>
              </a:rPr>
              <a:t>2018年6月10日上午7时30分，某陶瓷有限公司成品分级车间工人刘x、宋x到达色棚工作岗位，过3-4分钟后，苏x也到达色棚工作岗位。刘x和宋x坐下休息了一会儿，苏x没有休息就直接上到2号抛光线台架，右手伸入开关箱内去开启色棚灯开关。</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p:cNvSpPr txBox="1"/>
          <p:nvPr/>
        </p:nvSpPr>
        <p:spPr>
          <a:xfrm>
            <a:off x="165100" y="811848"/>
            <a:ext cx="9899650" cy="521970"/>
          </a:xfrm>
          <a:prstGeom prst="rect">
            <a:avLst/>
          </a:prstGeom>
          <a:noFill/>
        </p:spPr>
        <p:txBody>
          <a:bodyPr>
            <a:spAutoFit/>
          </a:bodyPr>
          <a:lstStyle/>
          <a:p>
            <a:pPr marR="0" defTabSz="914400">
              <a:buClrTx/>
              <a:buSzTx/>
              <a:buFontTx/>
              <a:buNone/>
              <a:defRPr/>
            </a:pPr>
            <a:r>
              <a:rPr lang="zh-CN" sz="2800" b="1" noProof="0" dirty="0">
                <a:ln>
                  <a:noFill/>
                </a:ln>
                <a:solidFill>
                  <a:srgbClr val="FF0000"/>
                </a:solidFill>
                <a:effectLst/>
                <a:uLnTx/>
                <a:uFillTx/>
                <a:latin typeface="微软雅黑" panose="020B0503020204020204" pitchFamily="34" charset="-122"/>
                <a:ea typeface="微软雅黑" panose="020B0503020204020204" pitchFamily="34" charset="-122"/>
                <a:sym typeface="+mn-ea"/>
              </a:rPr>
              <a:t>涉及安全生产管理人员不履职导致的事故案例</a:t>
            </a:r>
          </a:p>
        </p:txBody>
      </p:sp>
      <p:sp>
        <p:nvSpPr>
          <p:cNvPr id="36" name="矩形 35"/>
          <p:cNvSpPr/>
          <p:nvPr/>
        </p:nvSpPr>
        <p:spPr>
          <a:xfrm>
            <a:off x="119063" y="1296988"/>
            <a:ext cx="9504363"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7" name="矩形 36"/>
          <p:cNvSpPr/>
          <p:nvPr/>
        </p:nvSpPr>
        <p:spPr>
          <a:xfrm flipV="1">
            <a:off x="119063" y="1370013"/>
            <a:ext cx="936625"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4" name="文本框 3"/>
          <p:cNvSpPr txBox="1"/>
          <p:nvPr/>
        </p:nvSpPr>
        <p:spPr>
          <a:xfrm>
            <a:off x="119380" y="1330325"/>
            <a:ext cx="10266045" cy="4246245"/>
          </a:xfrm>
          <a:prstGeom prst="rect">
            <a:avLst/>
          </a:prstGeom>
          <a:noFill/>
          <a:ln w="9525">
            <a:noFill/>
          </a:ln>
        </p:spPr>
        <p:txBody>
          <a:bodyPr wrap="square">
            <a:spAutoFit/>
          </a:bodyPr>
          <a:lstStyle/>
          <a:p>
            <a:pPr algn="l">
              <a:lnSpc>
                <a:spcPct val="150000"/>
              </a:lnSpc>
              <a:buClrTx/>
              <a:buSzTx/>
              <a:buFontTx/>
              <a:defRPr/>
            </a:pPr>
            <a:r>
              <a:rPr lang="zh-CN" altLang="en-US" sz="2400" b="1" noProof="0" dirty="0">
                <a:ln>
                  <a:noFill/>
                </a:ln>
                <a:effectLst/>
                <a:uLnTx/>
                <a:uFillTx/>
                <a:latin typeface="微软雅黑" panose="020B0503020204020204" pitchFamily="34" charset="-122"/>
                <a:ea typeface="微软雅黑" panose="020B0503020204020204" pitchFamily="34" charset="-122"/>
                <a:sym typeface="+mn-ea"/>
              </a:rPr>
              <a:t>3）某陶瓷有限公司“6·10”触电事故</a:t>
            </a:r>
          </a:p>
          <a:p>
            <a:pPr algn="l">
              <a:lnSpc>
                <a:spcPct val="150000"/>
              </a:lnSpc>
              <a:buClrTx/>
              <a:buSzTx/>
              <a:buFontTx/>
              <a:defRPr/>
            </a:pPr>
            <a:r>
              <a:rPr lang="zh-CN" altLang="en-US" sz="2400" noProof="0" dirty="0">
                <a:ln>
                  <a:noFill/>
                </a:ln>
                <a:effectLst/>
                <a:uLnTx/>
                <a:uFillTx/>
                <a:latin typeface="微软雅黑" panose="020B0503020204020204" pitchFamily="34" charset="-122"/>
                <a:ea typeface="微软雅黑" panose="020B0503020204020204" pitchFamily="34" charset="-122"/>
                <a:sym typeface="+mn-ea"/>
              </a:rPr>
              <a:t>（2）事故经过</a:t>
            </a:r>
          </a:p>
          <a:p>
            <a:pPr algn="l">
              <a:lnSpc>
                <a:spcPct val="150000"/>
              </a:lnSpc>
              <a:buClrTx/>
              <a:buSzTx/>
              <a:buFontTx/>
              <a:defRPr/>
            </a:pPr>
            <a:r>
              <a:rPr lang="zh-CN" altLang="en-US" sz="22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正在休息的刘x和宋x就听到苏x呼喊了一声，看到苏x趴到生产线台架上，左手抓在色棚铁架上。刘x和宋x立即起身，刘x先去拉拽苏x的衣服，没有拉动，宋x又去拉苏x背的黑色双肩包，把苏x从生产线台架上拉到地面，发现苏x已没有反应。刘x和宋x对苏x进行心脏复苏胸外按压和人工呼吸等急救办法，抢救工作连续做了近30分钟。120急救车来到后，把苏x送到医院经抢救无效确认死亡。</a:t>
            </a:r>
          </a:p>
          <a:p>
            <a:pPr algn="l">
              <a:lnSpc>
                <a:spcPct val="150000"/>
              </a:lnSpc>
              <a:buClrTx/>
              <a:buSzTx/>
              <a:buFontTx/>
              <a:defRPr/>
            </a:pPr>
            <a:endParaRPr lang="zh-CN" altLang="en-US" sz="2200" noProof="0" dirty="0">
              <a:ln>
                <a:noFill/>
              </a:ln>
              <a:effectLst/>
              <a:uLnTx/>
              <a:uFillTx/>
              <a:latin typeface="微软雅黑" panose="020B0503020204020204" pitchFamily="34" charset="-122"/>
              <a:ea typeface="微软雅黑" panose="020B0503020204020204" pitchFamily="34" charset="-122"/>
              <a:sym typeface="+mn-ea"/>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p:cNvSpPr txBox="1"/>
          <p:nvPr/>
        </p:nvSpPr>
        <p:spPr>
          <a:xfrm>
            <a:off x="165100" y="811848"/>
            <a:ext cx="9899650" cy="521970"/>
          </a:xfrm>
          <a:prstGeom prst="rect">
            <a:avLst/>
          </a:prstGeom>
          <a:noFill/>
        </p:spPr>
        <p:txBody>
          <a:bodyPr>
            <a:spAutoFit/>
          </a:bodyPr>
          <a:lstStyle/>
          <a:p>
            <a:pPr marR="0" defTabSz="914400">
              <a:buClrTx/>
              <a:buSzTx/>
              <a:buFontTx/>
              <a:buNone/>
              <a:defRPr/>
            </a:pPr>
            <a:r>
              <a:rPr kumimoji="0" lang="zh-CN" sz="2800" b="1" kern="1200" cap="none" spc="0" normalizeH="0" baseline="0" noProof="0" dirty="0">
                <a:solidFill>
                  <a:srgbClr val="FF0000"/>
                </a:solidFill>
                <a:latin typeface="微软雅黑" panose="020B0503020204020204" pitchFamily="34" charset="-122"/>
                <a:ea typeface="微软雅黑" panose="020B0503020204020204" pitchFamily="34" charset="-122"/>
                <a:cs typeface="+mn-cs"/>
              </a:rPr>
              <a:t>为什么会发生事故？</a:t>
            </a:r>
          </a:p>
        </p:txBody>
      </p:sp>
      <p:sp>
        <p:nvSpPr>
          <p:cNvPr id="36" name="矩形 35"/>
          <p:cNvSpPr/>
          <p:nvPr/>
        </p:nvSpPr>
        <p:spPr>
          <a:xfrm>
            <a:off x="119063" y="1296988"/>
            <a:ext cx="9504363"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7" name="矩形 36"/>
          <p:cNvSpPr/>
          <p:nvPr/>
        </p:nvSpPr>
        <p:spPr>
          <a:xfrm flipV="1">
            <a:off x="119063" y="1370013"/>
            <a:ext cx="936625"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 name="文本框 2"/>
          <p:cNvSpPr txBox="1"/>
          <p:nvPr/>
        </p:nvSpPr>
        <p:spPr>
          <a:xfrm>
            <a:off x="165100" y="1540510"/>
            <a:ext cx="9664700" cy="645160"/>
          </a:xfrm>
          <a:prstGeom prst="rect">
            <a:avLst/>
          </a:prstGeom>
          <a:noFill/>
          <a:ln w="9525">
            <a:noFill/>
          </a:ln>
        </p:spPr>
        <p:txBody>
          <a:bodyPr wrap="square">
            <a:spAutoFit/>
          </a:bodyPr>
          <a:lstStyle/>
          <a:p>
            <a:pPr algn="l">
              <a:lnSpc>
                <a:spcPct val="150000"/>
              </a:lnSpc>
              <a:buClrTx/>
              <a:buSzTx/>
              <a:buFontTx/>
              <a:defRPr/>
            </a:pPr>
            <a:r>
              <a:rPr lang="zh-CN" altLang="en-US" sz="2400" b="1" noProof="0" dirty="0">
                <a:ln>
                  <a:noFill/>
                </a:ln>
                <a:solidFill>
                  <a:srgbClr val="FF0000"/>
                </a:solidFill>
                <a:effectLst/>
                <a:uLnTx/>
                <a:uFillTx/>
                <a:latin typeface="微软雅黑" panose="020B0503020204020204" pitchFamily="34" charset="-122"/>
                <a:ea typeface="微软雅黑" panose="020B0503020204020204" pitchFamily="34" charset="-122"/>
                <a:sym typeface="+mn-ea"/>
              </a:rPr>
              <a:t>事故致因理论：</a:t>
            </a:r>
            <a:r>
              <a:rPr lang="zh-CN" altLang="en-US" sz="2400" b="1" noProof="0" dirty="0">
                <a:ln>
                  <a:noFill/>
                </a:ln>
                <a:solidFill>
                  <a:srgbClr val="FF0000"/>
                </a:solidFill>
                <a:effectLst/>
                <a:uLnTx/>
                <a:uFillTx/>
                <a:latin typeface="微软雅黑" panose="020B0503020204020204" pitchFamily="34" charset="-122"/>
                <a:ea typeface="微软雅黑" panose="020B0503020204020204" pitchFamily="34" charset="-122"/>
              </a:rPr>
              <a:t> </a:t>
            </a:r>
          </a:p>
        </p:txBody>
      </p:sp>
      <p:sp>
        <p:nvSpPr>
          <p:cNvPr id="6" name="文本框 5"/>
          <p:cNvSpPr txBox="1"/>
          <p:nvPr/>
        </p:nvSpPr>
        <p:spPr>
          <a:xfrm>
            <a:off x="165100" y="2185670"/>
            <a:ext cx="9664700" cy="645160"/>
          </a:xfrm>
          <a:prstGeom prst="rect">
            <a:avLst/>
          </a:prstGeom>
          <a:noFill/>
          <a:ln w="9525">
            <a:noFill/>
          </a:ln>
        </p:spPr>
        <p:txBody>
          <a:bodyPr wrap="square">
            <a:spAutoFit/>
          </a:bodyPr>
          <a:lstStyle/>
          <a:p>
            <a:pPr algn="l">
              <a:lnSpc>
                <a:spcPct val="150000"/>
              </a:lnSpc>
              <a:buClrTx/>
              <a:buSzTx/>
              <a:buFontTx/>
              <a:defRPr/>
            </a:pPr>
            <a:r>
              <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事故频发倾向论：事故频发者。</a:t>
            </a:r>
            <a:endPar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endParaRPr>
          </a:p>
        </p:txBody>
      </p:sp>
      <p:sp>
        <p:nvSpPr>
          <p:cNvPr id="7" name="文本框 6"/>
          <p:cNvSpPr txBox="1"/>
          <p:nvPr/>
        </p:nvSpPr>
        <p:spPr>
          <a:xfrm>
            <a:off x="165100" y="2979420"/>
            <a:ext cx="9664700" cy="645160"/>
          </a:xfrm>
          <a:prstGeom prst="rect">
            <a:avLst/>
          </a:prstGeom>
          <a:noFill/>
          <a:ln w="9525">
            <a:noFill/>
          </a:ln>
        </p:spPr>
        <p:txBody>
          <a:bodyPr wrap="square">
            <a:spAutoFit/>
          </a:bodyPr>
          <a:lstStyle/>
          <a:p>
            <a:pPr algn="l">
              <a:lnSpc>
                <a:spcPct val="150000"/>
              </a:lnSpc>
              <a:buClrTx/>
              <a:buSzTx/>
              <a:buFontTx/>
              <a:defRPr/>
            </a:pPr>
            <a:r>
              <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海因里希理论：人的不安全行为、物的不安全状态。</a:t>
            </a:r>
            <a:endPar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endParaRPr>
          </a:p>
        </p:txBody>
      </p:sp>
      <p:sp>
        <p:nvSpPr>
          <p:cNvPr id="2" name="文本框 1"/>
          <p:cNvSpPr txBox="1"/>
          <p:nvPr/>
        </p:nvSpPr>
        <p:spPr>
          <a:xfrm>
            <a:off x="165100" y="3839845"/>
            <a:ext cx="9664700" cy="645160"/>
          </a:xfrm>
          <a:prstGeom prst="rect">
            <a:avLst/>
          </a:prstGeom>
          <a:noFill/>
          <a:ln w="9525">
            <a:noFill/>
          </a:ln>
        </p:spPr>
        <p:txBody>
          <a:bodyPr wrap="square">
            <a:spAutoFit/>
          </a:bodyPr>
          <a:lstStyle/>
          <a:p>
            <a:pPr algn="l">
              <a:lnSpc>
                <a:spcPct val="150000"/>
              </a:lnSpc>
              <a:buClrTx/>
              <a:buSzTx/>
              <a:buFontTx/>
              <a:defRPr/>
            </a:pPr>
            <a:r>
              <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管理失误论：管理缺陷。</a:t>
            </a:r>
            <a:endPar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 grpId="0"/>
      <p:bldP spid="6" grpId="0"/>
      <p:bldP spid="7" grpId="0"/>
      <p:bldP spid="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p:cNvSpPr txBox="1"/>
          <p:nvPr/>
        </p:nvSpPr>
        <p:spPr>
          <a:xfrm>
            <a:off x="165100" y="811848"/>
            <a:ext cx="9899650" cy="521970"/>
          </a:xfrm>
          <a:prstGeom prst="rect">
            <a:avLst/>
          </a:prstGeom>
          <a:noFill/>
        </p:spPr>
        <p:txBody>
          <a:bodyPr>
            <a:spAutoFit/>
          </a:bodyPr>
          <a:lstStyle/>
          <a:p>
            <a:pPr marR="0" defTabSz="914400">
              <a:buClrTx/>
              <a:buSzTx/>
              <a:buFontTx/>
              <a:buNone/>
              <a:defRPr/>
            </a:pPr>
            <a:r>
              <a:rPr lang="zh-CN" sz="2800" b="1" noProof="0" dirty="0">
                <a:ln>
                  <a:noFill/>
                </a:ln>
                <a:solidFill>
                  <a:srgbClr val="FF0000"/>
                </a:solidFill>
                <a:effectLst/>
                <a:uLnTx/>
                <a:uFillTx/>
                <a:latin typeface="微软雅黑" panose="020B0503020204020204" pitchFamily="34" charset="-122"/>
                <a:ea typeface="微软雅黑" panose="020B0503020204020204" pitchFamily="34" charset="-122"/>
                <a:sym typeface="+mn-ea"/>
              </a:rPr>
              <a:t>涉及安全生产管理人员不履职导致的事故案例</a:t>
            </a:r>
          </a:p>
        </p:txBody>
      </p:sp>
      <p:sp>
        <p:nvSpPr>
          <p:cNvPr id="36" name="矩形 35"/>
          <p:cNvSpPr/>
          <p:nvPr/>
        </p:nvSpPr>
        <p:spPr>
          <a:xfrm>
            <a:off x="119063" y="1296988"/>
            <a:ext cx="9504363"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7" name="矩形 36"/>
          <p:cNvSpPr/>
          <p:nvPr/>
        </p:nvSpPr>
        <p:spPr>
          <a:xfrm flipV="1">
            <a:off x="119063" y="1370013"/>
            <a:ext cx="936625"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4" name="文本框 3"/>
          <p:cNvSpPr txBox="1"/>
          <p:nvPr/>
        </p:nvSpPr>
        <p:spPr>
          <a:xfrm>
            <a:off x="119380" y="1330325"/>
            <a:ext cx="10266045" cy="4477385"/>
          </a:xfrm>
          <a:prstGeom prst="rect">
            <a:avLst/>
          </a:prstGeom>
          <a:noFill/>
          <a:ln w="9525">
            <a:noFill/>
          </a:ln>
        </p:spPr>
        <p:txBody>
          <a:bodyPr wrap="square">
            <a:spAutoFit/>
          </a:bodyPr>
          <a:lstStyle/>
          <a:p>
            <a:pPr algn="l">
              <a:lnSpc>
                <a:spcPct val="150000"/>
              </a:lnSpc>
              <a:buClrTx/>
              <a:buSzTx/>
              <a:buFontTx/>
              <a:defRPr/>
            </a:pPr>
            <a:r>
              <a:rPr lang="zh-CN" altLang="en-US" sz="2400" b="1" noProof="0" dirty="0">
                <a:ln>
                  <a:noFill/>
                </a:ln>
                <a:effectLst/>
                <a:uLnTx/>
                <a:uFillTx/>
                <a:latin typeface="微软雅黑" panose="020B0503020204020204" pitchFamily="34" charset="-122"/>
                <a:ea typeface="微软雅黑" panose="020B0503020204020204" pitchFamily="34" charset="-122"/>
                <a:sym typeface="+mn-ea"/>
              </a:rPr>
              <a:t>3）某陶瓷有限公司“6·10”触电事故</a:t>
            </a:r>
          </a:p>
          <a:p>
            <a:pPr algn="l">
              <a:lnSpc>
                <a:spcPct val="150000"/>
              </a:lnSpc>
              <a:buClrTx/>
              <a:buSzTx/>
              <a:buFontTx/>
              <a:defRPr/>
            </a:pPr>
            <a:r>
              <a:rPr lang="zh-CN" altLang="en-US" sz="2400" noProof="0" dirty="0">
                <a:ln>
                  <a:noFill/>
                </a:ln>
                <a:effectLst/>
                <a:uLnTx/>
                <a:uFillTx/>
                <a:latin typeface="微软雅黑" panose="020B0503020204020204" pitchFamily="34" charset="-122"/>
                <a:ea typeface="微软雅黑" panose="020B0503020204020204" pitchFamily="34" charset="-122"/>
                <a:sym typeface="+mn-ea"/>
              </a:rPr>
              <a:t>（3）事故原因</a:t>
            </a:r>
          </a:p>
          <a:p>
            <a:pPr algn="l">
              <a:lnSpc>
                <a:spcPct val="150000"/>
              </a:lnSpc>
              <a:buClrTx/>
              <a:buSzTx/>
              <a:buFontTx/>
              <a:defRPr/>
            </a:pPr>
            <a:r>
              <a:rPr lang="zh-CN" altLang="en-US" sz="2400" noProof="0" dirty="0">
                <a:ln>
                  <a:noFill/>
                </a:ln>
                <a:effectLst/>
                <a:uLnTx/>
                <a:uFillTx/>
                <a:latin typeface="微软雅黑" panose="020B0503020204020204" pitchFamily="34" charset="-122"/>
                <a:ea typeface="微软雅黑" panose="020B0503020204020204" pitchFamily="34" charset="-122"/>
                <a:sym typeface="+mn-ea"/>
              </a:rPr>
              <a:t>①直接原因</a:t>
            </a:r>
          </a:p>
          <a:p>
            <a:pPr algn="l">
              <a:lnSpc>
                <a:spcPct val="150000"/>
              </a:lnSpc>
              <a:buClrTx/>
              <a:buSzTx/>
              <a:buFontTx/>
              <a:defRPr/>
            </a:pPr>
            <a:r>
              <a:rPr lang="zh-CN" altLang="en-US" sz="2400" noProof="0" dirty="0">
                <a:ln>
                  <a:noFill/>
                </a:ln>
                <a:effectLst/>
                <a:uLnTx/>
                <a:uFillTx/>
                <a:latin typeface="微软雅黑" panose="020B0503020204020204" pitchFamily="34" charset="-122"/>
                <a:ea typeface="微软雅黑" panose="020B0503020204020204" pitchFamily="34" charset="-122"/>
                <a:sym typeface="+mn-ea"/>
              </a:rPr>
              <a:t>A.某陶瓷有限公司</a:t>
            </a:r>
            <a:r>
              <a:rPr lang="zh-CN" altLang="en-US" sz="2400" noProof="0" dirty="0">
                <a:ln>
                  <a:noFill/>
                </a:ln>
                <a:solidFill>
                  <a:srgbClr val="0070C0"/>
                </a:solidFill>
                <a:effectLst/>
                <a:uLnTx/>
                <a:uFillTx/>
                <a:latin typeface="微软雅黑" panose="020B0503020204020204" pitchFamily="34" charset="-122"/>
                <a:ea typeface="微软雅黑" panose="020B0503020204020204" pitchFamily="34" charset="-122"/>
                <a:sym typeface="+mn-ea"/>
              </a:rPr>
              <a:t>未设置分级车间分级岗位人员色棚灯控制按钮，线路系统未安装漏电保护，不符合生产设备用电标准，人员需冒险操作配电箱内空气开关控制色棚灯</a:t>
            </a:r>
            <a:r>
              <a:rPr lang="zh-CN" altLang="en-US" sz="2400" noProof="0" dirty="0">
                <a:ln>
                  <a:noFill/>
                </a:ln>
                <a:effectLst/>
                <a:uLnTx/>
                <a:uFillTx/>
                <a:latin typeface="微软雅黑" panose="020B0503020204020204" pitchFamily="34" charset="-122"/>
                <a:ea typeface="微软雅黑" panose="020B0503020204020204" pitchFamily="34" charset="-122"/>
                <a:sym typeface="+mn-ea"/>
              </a:rPr>
              <a:t>，导致事故发生。</a:t>
            </a:r>
          </a:p>
          <a:p>
            <a:pPr algn="l">
              <a:lnSpc>
                <a:spcPct val="150000"/>
              </a:lnSpc>
              <a:buClrTx/>
              <a:buSzTx/>
              <a:buFontTx/>
              <a:defRPr/>
            </a:pPr>
            <a:r>
              <a:rPr lang="zh-CN" altLang="en-US" sz="2400" noProof="0" dirty="0">
                <a:ln>
                  <a:noFill/>
                </a:ln>
                <a:effectLst/>
                <a:uLnTx/>
                <a:uFillTx/>
                <a:latin typeface="微软雅黑" panose="020B0503020204020204" pitchFamily="34" charset="-122"/>
                <a:ea typeface="微软雅黑" panose="020B0503020204020204" pitchFamily="34" charset="-122"/>
                <a:sym typeface="+mn-ea"/>
              </a:rPr>
              <a:t>B.作业人员苏x安全意识不强，忽视风险，违章冒险作业，致使事故发生。</a:t>
            </a:r>
          </a:p>
          <a:p>
            <a:pPr algn="l">
              <a:lnSpc>
                <a:spcPct val="150000"/>
              </a:lnSpc>
              <a:buClrTx/>
              <a:buSzTx/>
              <a:buFontTx/>
              <a:defRPr/>
            </a:pPr>
            <a:endParaRPr lang="zh-CN" altLang="en-US" sz="2200" noProof="0" dirty="0">
              <a:ln>
                <a:noFill/>
              </a:ln>
              <a:effectLst/>
              <a:uLnTx/>
              <a:uFillTx/>
              <a:latin typeface="微软雅黑" panose="020B0503020204020204" pitchFamily="34" charset="-122"/>
              <a:ea typeface="微软雅黑" panose="020B0503020204020204" pitchFamily="34" charset="-122"/>
              <a:sym typeface="+mn-ea"/>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p:cNvSpPr txBox="1"/>
          <p:nvPr/>
        </p:nvSpPr>
        <p:spPr>
          <a:xfrm>
            <a:off x="165100" y="811848"/>
            <a:ext cx="9899650" cy="521970"/>
          </a:xfrm>
          <a:prstGeom prst="rect">
            <a:avLst/>
          </a:prstGeom>
          <a:noFill/>
        </p:spPr>
        <p:txBody>
          <a:bodyPr>
            <a:spAutoFit/>
          </a:bodyPr>
          <a:lstStyle/>
          <a:p>
            <a:pPr marR="0" defTabSz="914400">
              <a:buClrTx/>
              <a:buSzTx/>
              <a:buFontTx/>
              <a:buNone/>
              <a:defRPr/>
            </a:pPr>
            <a:r>
              <a:rPr lang="zh-CN" sz="2800" b="1" noProof="0" dirty="0">
                <a:ln>
                  <a:noFill/>
                </a:ln>
                <a:solidFill>
                  <a:srgbClr val="FF0000"/>
                </a:solidFill>
                <a:effectLst/>
                <a:uLnTx/>
                <a:uFillTx/>
                <a:latin typeface="微软雅黑" panose="020B0503020204020204" pitchFamily="34" charset="-122"/>
                <a:ea typeface="微软雅黑" panose="020B0503020204020204" pitchFamily="34" charset="-122"/>
                <a:sym typeface="+mn-ea"/>
              </a:rPr>
              <a:t>涉及安全生产管理人员不履职导致的事故案例</a:t>
            </a:r>
          </a:p>
        </p:txBody>
      </p:sp>
      <p:sp>
        <p:nvSpPr>
          <p:cNvPr id="36" name="矩形 35"/>
          <p:cNvSpPr/>
          <p:nvPr/>
        </p:nvSpPr>
        <p:spPr>
          <a:xfrm>
            <a:off x="119063" y="1296988"/>
            <a:ext cx="9504363"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7" name="矩形 36"/>
          <p:cNvSpPr/>
          <p:nvPr/>
        </p:nvSpPr>
        <p:spPr>
          <a:xfrm flipV="1">
            <a:off x="119063" y="1370013"/>
            <a:ext cx="936625"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4" name="文本框 3"/>
          <p:cNvSpPr txBox="1"/>
          <p:nvPr/>
        </p:nvSpPr>
        <p:spPr>
          <a:xfrm>
            <a:off x="119380" y="1330325"/>
            <a:ext cx="10266045" cy="4523105"/>
          </a:xfrm>
          <a:prstGeom prst="rect">
            <a:avLst/>
          </a:prstGeom>
          <a:noFill/>
          <a:ln w="9525">
            <a:noFill/>
          </a:ln>
        </p:spPr>
        <p:txBody>
          <a:bodyPr wrap="square">
            <a:spAutoFit/>
          </a:bodyPr>
          <a:lstStyle/>
          <a:p>
            <a:pPr algn="l">
              <a:lnSpc>
                <a:spcPct val="150000"/>
              </a:lnSpc>
              <a:buClrTx/>
              <a:buSzTx/>
              <a:buFontTx/>
              <a:defRPr/>
            </a:pPr>
            <a:r>
              <a:rPr lang="zh-CN" altLang="en-US" sz="2400" b="1" noProof="0" dirty="0">
                <a:ln>
                  <a:noFill/>
                </a:ln>
                <a:effectLst/>
                <a:uLnTx/>
                <a:uFillTx/>
                <a:latin typeface="微软雅黑" panose="020B0503020204020204" pitchFamily="34" charset="-122"/>
                <a:ea typeface="微软雅黑" panose="020B0503020204020204" pitchFamily="34" charset="-122"/>
                <a:sym typeface="+mn-ea"/>
              </a:rPr>
              <a:t>3）某陶瓷有限公司“6·10”触电事故</a:t>
            </a:r>
          </a:p>
          <a:p>
            <a:pPr algn="l">
              <a:lnSpc>
                <a:spcPct val="150000"/>
              </a:lnSpc>
              <a:buClrTx/>
              <a:buSzTx/>
              <a:buFontTx/>
              <a:defRPr/>
            </a:pPr>
            <a:r>
              <a:rPr lang="zh-CN" altLang="en-US" sz="2400" noProof="0" dirty="0">
                <a:ln>
                  <a:noFill/>
                </a:ln>
                <a:effectLst/>
                <a:uLnTx/>
                <a:uFillTx/>
                <a:latin typeface="微软雅黑" panose="020B0503020204020204" pitchFamily="34" charset="-122"/>
                <a:ea typeface="微软雅黑" panose="020B0503020204020204" pitchFamily="34" charset="-122"/>
                <a:sym typeface="+mn-ea"/>
              </a:rPr>
              <a:t>（3）事故原因</a:t>
            </a:r>
          </a:p>
          <a:p>
            <a:pPr algn="l">
              <a:lnSpc>
                <a:spcPct val="150000"/>
              </a:lnSpc>
              <a:buClrTx/>
              <a:buSzTx/>
              <a:buFontTx/>
              <a:defRPr/>
            </a:pPr>
            <a:r>
              <a:rPr lang="zh-CN" altLang="en-US" sz="2400" noProof="0" dirty="0">
                <a:ln>
                  <a:noFill/>
                </a:ln>
                <a:effectLst/>
                <a:uLnTx/>
                <a:uFillTx/>
                <a:latin typeface="微软雅黑" panose="020B0503020204020204" pitchFamily="34" charset="-122"/>
                <a:ea typeface="微软雅黑" panose="020B0503020204020204" pitchFamily="34" charset="-122"/>
                <a:sym typeface="+mn-ea"/>
              </a:rPr>
              <a:t>②间接原因</a:t>
            </a:r>
          </a:p>
          <a:p>
            <a:pPr algn="l">
              <a:lnSpc>
                <a:spcPct val="150000"/>
              </a:lnSpc>
              <a:buClrTx/>
              <a:buSzTx/>
              <a:buFontTx/>
              <a:defRPr/>
            </a:pPr>
            <a:r>
              <a:rPr lang="zh-CN" altLang="en-US" sz="2400" noProof="0" dirty="0">
                <a:ln>
                  <a:noFill/>
                </a:ln>
                <a:effectLst/>
                <a:uLnTx/>
                <a:uFillTx/>
                <a:latin typeface="微软雅黑" panose="020B0503020204020204" pitchFamily="34" charset="-122"/>
                <a:ea typeface="微软雅黑" panose="020B0503020204020204" pitchFamily="34" charset="-122"/>
                <a:sym typeface="+mn-ea"/>
              </a:rPr>
              <a:t>A.某陶瓷有限公司</a:t>
            </a:r>
            <a:r>
              <a:rPr lang="zh-CN" altLang="en-US" sz="2400" noProof="0" dirty="0">
                <a:ln>
                  <a:noFill/>
                </a:ln>
                <a:solidFill>
                  <a:srgbClr val="0070C0"/>
                </a:solidFill>
                <a:effectLst/>
                <a:uLnTx/>
                <a:uFillTx/>
                <a:latin typeface="微软雅黑" panose="020B0503020204020204" pitchFamily="34" charset="-122"/>
                <a:ea typeface="微软雅黑" panose="020B0503020204020204" pitchFamily="34" charset="-122"/>
                <a:sym typeface="+mn-ea"/>
              </a:rPr>
              <a:t>主体责任不落实，安全管理不到位，安全教育培训不到位，安全生产投入不足，未配备专职安全员，允许特种作业人员无证上岗作业</a:t>
            </a:r>
            <a:r>
              <a:rPr lang="zh-CN" altLang="en-US" sz="2400" noProof="0" dirty="0">
                <a:ln>
                  <a:noFill/>
                </a:ln>
                <a:effectLst/>
                <a:uLnTx/>
                <a:uFillTx/>
                <a:latin typeface="微软雅黑" panose="020B0503020204020204" pitchFamily="34" charset="-122"/>
                <a:ea typeface="微软雅黑" panose="020B0503020204020204" pitchFamily="34" charset="-122"/>
                <a:sym typeface="+mn-ea"/>
              </a:rPr>
              <a:t>，导致事故发生。</a:t>
            </a:r>
          </a:p>
          <a:p>
            <a:pPr algn="l">
              <a:lnSpc>
                <a:spcPct val="150000"/>
              </a:lnSpc>
              <a:buClrTx/>
              <a:buSzTx/>
              <a:buFontTx/>
              <a:defRPr/>
            </a:pPr>
            <a:r>
              <a:rPr lang="zh-CN" altLang="en-US" sz="2400" noProof="0" dirty="0">
                <a:ln>
                  <a:noFill/>
                </a:ln>
                <a:effectLst/>
                <a:uLnTx/>
                <a:uFillTx/>
                <a:latin typeface="微软雅黑" panose="020B0503020204020204" pitchFamily="34" charset="-122"/>
                <a:ea typeface="微软雅黑" panose="020B0503020204020204" pitchFamily="34" charset="-122"/>
                <a:sym typeface="+mn-ea"/>
              </a:rPr>
              <a:t>B.某陶瓷有限公司各级</a:t>
            </a:r>
            <a:r>
              <a:rPr lang="zh-CN" altLang="en-US" sz="2400" noProof="0" dirty="0">
                <a:ln>
                  <a:noFill/>
                </a:ln>
                <a:solidFill>
                  <a:srgbClr val="0070C0"/>
                </a:solidFill>
                <a:effectLst/>
                <a:uLnTx/>
                <a:uFillTx/>
                <a:latin typeface="微软雅黑" panose="020B0503020204020204" pitchFamily="34" charset="-122"/>
                <a:ea typeface="微软雅黑" panose="020B0503020204020204" pitchFamily="34" charset="-122"/>
                <a:sym typeface="+mn-ea"/>
              </a:rPr>
              <a:t>生产安全管理人员，忽视安全生产工作，未制定和实施有效的管理和安全技术防护措施，允许职工冒险作业</a:t>
            </a:r>
            <a:r>
              <a:rPr lang="zh-CN" altLang="en-US" sz="2400" noProof="0" dirty="0">
                <a:ln>
                  <a:noFill/>
                </a:ln>
                <a:effectLst/>
                <a:uLnTx/>
                <a:uFillTx/>
                <a:latin typeface="微软雅黑" panose="020B0503020204020204" pitchFamily="34" charset="-122"/>
                <a:ea typeface="微软雅黑" panose="020B0503020204020204" pitchFamily="34" charset="-122"/>
                <a:sym typeface="+mn-ea"/>
              </a:rPr>
              <a:t>，造成事故发生。</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4"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p:cNvSpPr txBox="1"/>
          <p:nvPr/>
        </p:nvSpPr>
        <p:spPr>
          <a:xfrm>
            <a:off x="165100" y="811848"/>
            <a:ext cx="9899650" cy="521970"/>
          </a:xfrm>
          <a:prstGeom prst="rect">
            <a:avLst/>
          </a:prstGeom>
          <a:noFill/>
        </p:spPr>
        <p:txBody>
          <a:bodyPr>
            <a:spAutoFit/>
          </a:bodyPr>
          <a:lstStyle/>
          <a:p>
            <a:pPr marR="0" defTabSz="914400">
              <a:buClrTx/>
              <a:buSzTx/>
              <a:buFontTx/>
              <a:buNone/>
              <a:defRPr/>
            </a:pPr>
            <a:r>
              <a:rPr lang="zh-CN" sz="2800" b="1" noProof="0" dirty="0">
                <a:ln>
                  <a:noFill/>
                </a:ln>
                <a:solidFill>
                  <a:srgbClr val="FF0000"/>
                </a:solidFill>
                <a:effectLst/>
                <a:uLnTx/>
                <a:uFillTx/>
                <a:latin typeface="微软雅黑" panose="020B0503020204020204" pitchFamily="34" charset="-122"/>
                <a:ea typeface="微软雅黑" panose="020B0503020204020204" pitchFamily="34" charset="-122"/>
                <a:sym typeface="+mn-ea"/>
              </a:rPr>
              <a:t>涉及安全生产管理人员不履职导致的事故案例</a:t>
            </a:r>
          </a:p>
        </p:txBody>
      </p:sp>
      <p:sp>
        <p:nvSpPr>
          <p:cNvPr id="36" name="矩形 35"/>
          <p:cNvSpPr/>
          <p:nvPr/>
        </p:nvSpPr>
        <p:spPr>
          <a:xfrm>
            <a:off x="119063" y="1296988"/>
            <a:ext cx="9504363"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7" name="矩形 36"/>
          <p:cNvSpPr/>
          <p:nvPr/>
        </p:nvSpPr>
        <p:spPr>
          <a:xfrm flipV="1">
            <a:off x="119063" y="1370013"/>
            <a:ext cx="936625"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4" name="文本框 3"/>
          <p:cNvSpPr txBox="1"/>
          <p:nvPr/>
        </p:nvSpPr>
        <p:spPr>
          <a:xfrm>
            <a:off x="119380" y="1330325"/>
            <a:ext cx="11821795" cy="4939030"/>
          </a:xfrm>
          <a:prstGeom prst="rect">
            <a:avLst/>
          </a:prstGeom>
          <a:noFill/>
          <a:ln w="9525">
            <a:noFill/>
          </a:ln>
        </p:spPr>
        <p:txBody>
          <a:bodyPr wrap="square">
            <a:spAutoFit/>
          </a:bodyPr>
          <a:lstStyle/>
          <a:p>
            <a:pPr algn="l">
              <a:lnSpc>
                <a:spcPct val="150000"/>
              </a:lnSpc>
              <a:buClrTx/>
              <a:buSzTx/>
              <a:buFontTx/>
              <a:defRPr/>
            </a:pPr>
            <a:r>
              <a:rPr lang="zh-CN" altLang="en-US" sz="2400" b="1" noProof="0" dirty="0">
                <a:ln>
                  <a:noFill/>
                </a:ln>
                <a:effectLst/>
                <a:uLnTx/>
                <a:uFillTx/>
                <a:latin typeface="微软雅黑" panose="020B0503020204020204" pitchFamily="34" charset="-122"/>
                <a:ea typeface="微软雅黑" panose="020B0503020204020204" pitchFamily="34" charset="-122"/>
                <a:sym typeface="+mn-ea"/>
              </a:rPr>
              <a:t>3）某陶瓷有限公司“6·10”触电事故</a:t>
            </a:r>
          </a:p>
          <a:p>
            <a:pPr algn="l">
              <a:lnSpc>
                <a:spcPct val="150000"/>
              </a:lnSpc>
              <a:buClrTx/>
              <a:buSzTx/>
              <a:buFontTx/>
              <a:defRPr/>
            </a:pPr>
            <a:r>
              <a:rPr lang="zh-CN" altLang="en-US" sz="2400" noProof="0" dirty="0">
                <a:ln>
                  <a:noFill/>
                </a:ln>
                <a:effectLst/>
                <a:uLnTx/>
                <a:uFillTx/>
                <a:latin typeface="微软雅黑" panose="020B0503020204020204" pitchFamily="34" charset="-122"/>
                <a:ea typeface="微软雅黑" panose="020B0503020204020204" pitchFamily="34" charset="-122"/>
                <a:sym typeface="+mn-ea"/>
              </a:rPr>
              <a:t>（4）防范措施和建议</a:t>
            </a:r>
          </a:p>
          <a:p>
            <a:pPr algn="l">
              <a:lnSpc>
                <a:spcPct val="150000"/>
              </a:lnSpc>
              <a:buClrTx/>
              <a:buSzTx/>
              <a:buFontTx/>
              <a:defRPr/>
            </a:pPr>
            <a:r>
              <a:rPr lang="zh-CN" altLang="en-US" sz="1800" b="1" noProof="0" dirty="0">
                <a:ln>
                  <a:noFill/>
                </a:ln>
                <a:effectLst/>
                <a:uLnTx/>
                <a:uFillTx/>
                <a:latin typeface="微软雅黑" panose="020B0503020204020204" pitchFamily="34" charset="-122"/>
                <a:ea typeface="微软雅黑" panose="020B0503020204020204" pitchFamily="34" charset="-122"/>
                <a:sym typeface="+mn-ea"/>
              </a:rPr>
              <a:t>①要认真总结和汲取事故教训，举一反三，立即组织开展一次全面安全生产检查，特别是对生产车间电气设备进行全面排查，及时消除事故隐患。</a:t>
            </a:r>
          </a:p>
          <a:p>
            <a:pPr algn="l">
              <a:lnSpc>
                <a:spcPct val="150000"/>
              </a:lnSpc>
              <a:buClrTx/>
              <a:buSzTx/>
              <a:buFontTx/>
              <a:defRPr/>
            </a:pPr>
            <a:r>
              <a:rPr lang="zh-CN" altLang="en-US" sz="1800" b="1" noProof="0" dirty="0">
                <a:ln>
                  <a:noFill/>
                </a:ln>
                <a:effectLst/>
                <a:uLnTx/>
                <a:uFillTx/>
                <a:latin typeface="微软雅黑" panose="020B0503020204020204" pitchFamily="34" charset="-122"/>
                <a:ea typeface="微软雅黑" panose="020B0503020204020204" pitchFamily="34" charset="-122"/>
                <a:sym typeface="+mn-ea"/>
              </a:rPr>
              <a:t>②要严格落实企业安全生产主体责任，完善安全生产机构，配齐安全生产管理人员；建立健全安全生产责任制、安全生产规章制度和各工种操作规程；杜绝特种作业无证人员上岗作业，进一步加强对生产现场的安全管理。 </a:t>
            </a:r>
          </a:p>
          <a:p>
            <a:pPr algn="l">
              <a:lnSpc>
                <a:spcPct val="150000"/>
              </a:lnSpc>
              <a:buClrTx/>
              <a:buSzTx/>
              <a:buFontTx/>
              <a:defRPr/>
            </a:pPr>
            <a:r>
              <a:rPr lang="zh-CN" altLang="en-US" sz="1800" b="1" noProof="0" dirty="0">
                <a:ln>
                  <a:noFill/>
                </a:ln>
                <a:effectLst/>
                <a:uLnTx/>
                <a:uFillTx/>
                <a:latin typeface="微软雅黑" panose="020B0503020204020204" pitchFamily="34" charset="-122"/>
                <a:ea typeface="微软雅黑" panose="020B0503020204020204" pitchFamily="34" charset="-122"/>
                <a:sym typeface="+mn-ea"/>
              </a:rPr>
              <a:t>③要进一步加大安全生产投入，完善安全生产设备设施，加强对企业内部供电线路和电气设备的安全管理，达到行业标准要求。</a:t>
            </a:r>
          </a:p>
          <a:p>
            <a:pPr algn="l">
              <a:lnSpc>
                <a:spcPct val="150000"/>
              </a:lnSpc>
              <a:buClrTx/>
              <a:buSzTx/>
              <a:buFontTx/>
              <a:defRPr/>
            </a:pPr>
            <a:r>
              <a:rPr lang="zh-CN" altLang="en-US" sz="1800" b="1" noProof="0" dirty="0">
                <a:ln>
                  <a:noFill/>
                </a:ln>
                <a:effectLst/>
                <a:uLnTx/>
                <a:uFillTx/>
                <a:latin typeface="微软雅黑" panose="020B0503020204020204" pitchFamily="34" charset="-122"/>
                <a:ea typeface="微软雅黑" panose="020B0503020204020204" pitchFamily="34" charset="-122"/>
                <a:sym typeface="+mn-ea"/>
              </a:rPr>
              <a:t>④要加强安全教育培训工作，严格执行教育培训制度，严格职工的三级教育。针对本起事故，严格按照“四不放过”，对全体员工进行一次安全生产培训和警示教育。加强日常安全生产教育，全面提高员工安全生产意识和操作技能，加强作业人员对危险因素和事故隐患的辨识能力。</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4"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p:cNvSpPr txBox="1"/>
          <p:nvPr/>
        </p:nvSpPr>
        <p:spPr>
          <a:xfrm>
            <a:off x="165100" y="811848"/>
            <a:ext cx="9899650" cy="521970"/>
          </a:xfrm>
          <a:prstGeom prst="rect">
            <a:avLst/>
          </a:prstGeom>
          <a:noFill/>
        </p:spPr>
        <p:txBody>
          <a:bodyPr>
            <a:spAutoFit/>
          </a:bodyPr>
          <a:lstStyle/>
          <a:p>
            <a:pPr marR="0" defTabSz="914400">
              <a:buClrTx/>
              <a:buSzTx/>
              <a:buFontTx/>
              <a:buNone/>
              <a:defRPr/>
            </a:pPr>
            <a:r>
              <a:rPr lang="zh-CN" sz="2800" b="1" noProof="0" dirty="0">
                <a:ln>
                  <a:noFill/>
                </a:ln>
                <a:solidFill>
                  <a:srgbClr val="FF0000"/>
                </a:solidFill>
                <a:effectLst/>
                <a:uLnTx/>
                <a:uFillTx/>
                <a:latin typeface="微软雅黑" panose="020B0503020204020204" pitchFamily="34" charset="-122"/>
                <a:ea typeface="微软雅黑" panose="020B0503020204020204" pitchFamily="34" charset="-122"/>
                <a:sym typeface="+mn-ea"/>
              </a:rPr>
              <a:t>涉及安全生产管理人员不履职导致的事故案例</a:t>
            </a:r>
          </a:p>
        </p:txBody>
      </p:sp>
      <p:sp>
        <p:nvSpPr>
          <p:cNvPr id="36" name="矩形 35"/>
          <p:cNvSpPr/>
          <p:nvPr/>
        </p:nvSpPr>
        <p:spPr>
          <a:xfrm>
            <a:off x="119063" y="1296988"/>
            <a:ext cx="9504363"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7" name="矩形 36"/>
          <p:cNvSpPr/>
          <p:nvPr/>
        </p:nvSpPr>
        <p:spPr>
          <a:xfrm flipV="1">
            <a:off x="119063" y="1370013"/>
            <a:ext cx="936625"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4" name="文本框 3"/>
          <p:cNvSpPr txBox="1"/>
          <p:nvPr/>
        </p:nvSpPr>
        <p:spPr>
          <a:xfrm>
            <a:off x="119380" y="1330325"/>
            <a:ext cx="10093960" cy="4523105"/>
          </a:xfrm>
          <a:prstGeom prst="rect">
            <a:avLst/>
          </a:prstGeom>
          <a:noFill/>
          <a:ln w="9525">
            <a:noFill/>
          </a:ln>
        </p:spPr>
        <p:txBody>
          <a:bodyPr wrap="square">
            <a:spAutoFit/>
          </a:bodyPr>
          <a:lstStyle/>
          <a:p>
            <a:pPr algn="l">
              <a:lnSpc>
                <a:spcPct val="150000"/>
              </a:lnSpc>
              <a:buClrTx/>
              <a:buSzTx/>
              <a:buFontTx/>
              <a:defRPr/>
            </a:pPr>
            <a:r>
              <a:rPr lang="zh-CN" altLang="en-US" sz="2400" b="1" noProof="0" dirty="0">
                <a:ln>
                  <a:noFill/>
                </a:ln>
                <a:effectLst/>
                <a:uLnTx/>
                <a:uFillTx/>
                <a:latin typeface="微软雅黑" panose="020B0503020204020204" pitchFamily="34" charset="-122"/>
                <a:ea typeface="微软雅黑" panose="020B0503020204020204" pitchFamily="34" charset="-122"/>
                <a:sym typeface="+mn-ea"/>
              </a:rPr>
              <a:t>4）上海静安区11.15教师公寓特别重大火灾事故</a:t>
            </a:r>
          </a:p>
          <a:p>
            <a:pPr algn="l">
              <a:lnSpc>
                <a:spcPct val="150000"/>
              </a:lnSpc>
              <a:buClrTx/>
              <a:buSzTx/>
              <a:buFontTx/>
              <a:defRPr/>
            </a:pPr>
            <a:r>
              <a:rPr lang="zh-CN" altLang="en-US" sz="2400" noProof="0" dirty="0">
                <a:ln>
                  <a:noFill/>
                </a:ln>
                <a:effectLst/>
                <a:uLnTx/>
                <a:uFillTx/>
                <a:latin typeface="微软雅黑" panose="020B0503020204020204" pitchFamily="34" charset="-122"/>
                <a:ea typeface="微软雅黑" panose="020B0503020204020204" pitchFamily="34" charset="-122"/>
                <a:sym typeface="+mn-ea"/>
              </a:rPr>
              <a:t>（1）事故基本情况</a:t>
            </a:r>
          </a:p>
          <a:p>
            <a:pPr algn="l">
              <a:lnSpc>
                <a:spcPct val="150000"/>
              </a:lnSpc>
              <a:buClrTx/>
              <a:buSzTx/>
              <a:buFontTx/>
              <a:defRPr/>
            </a:pPr>
            <a:r>
              <a:rPr lang="zh-CN" altLang="en-US" sz="2400" noProof="0" dirty="0">
                <a:ln>
                  <a:noFill/>
                </a:ln>
                <a:effectLst/>
                <a:uLnTx/>
                <a:uFillTx/>
                <a:latin typeface="微软雅黑" panose="020B0503020204020204" pitchFamily="34" charset="-122"/>
                <a:ea typeface="微软雅黑" panose="020B0503020204020204" pitchFamily="34" charset="-122"/>
                <a:sym typeface="+mn-ea"/>
              </a:rPr>
              <a:t>上海市静安区胶州路728号公寓大楼所在的胶州路教师公寓小区于2010年9月24日开始实施节能综合改造项目施工，</a:t>
            </a:r>
            <a:r>
              <a:rPr lang="zh-CN" altLang="en-US" sz="2400" b="1" noProof="0" dirty="0">
                <a:ln>
                  <a:noFill/>
                </a:ln>
                <a:effectLst/>
                <a:uLnTx/>
                <a:uFillTx/>
                <a:latin typeface="微软雅黑" panose="020B0503020204020204" pitchFamily="34" charset="-122"/>
                <a:ea typeface="微软雅黑" panose="020B0503020204020204" pitchFamily="34" charset="-122"/>
                <a:sym typeface="+mn-ea"/>
              </a:rPr>
              <a:t>建设单位为上海市静安区建设和交通委员会，总承包单位为上海市静安区建设总公司，设计单位为上海静安置业设计有限公司，监理单位为上海市静安建设工程监理有限公司。</a:t>
            </a:r>
            <a:r>
              <a:rPr lang="zh-CN" altLang="en-US" sz="2400" noProof="0" dirty="0">
                <a:ln>
                  <a:noFill/>
                </a:ln>
                <a:solidFill>
                  <a:srgbClr val="0070C0"/>
                </a:solidFill>
                <a:effectLst/>
                <a:uLnTx/>
                <a:uFillTx/>
                <a:latin typeface="微软雅黑" panose="020B0503020204020204" pitchFamily="34" charset="-122"/>
                <a:ea typeface="微软雅黑" panose="020B0503020204020204" pitchFamily="34" charset="-122"/>
                <a:sym typeface="+mn-ea"/>
              </a:rPr>
              <a:t>施工内容主要包括外立面搭设脚手架、外墙喷涂聚氨酯硬泡体保温材料、更换外窗等。</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4"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p:cNvSpPr txBox="1"/>
          <p:nvPr/>
        </p:nvSpPr>
        <p:spPr>
          <a:xfrm>
            <a:off x="165100" y="811848"/>
            <a:ext cx="9899650" cy="521970"/>
          </a:xfrm>
          <a:prstGeom prst="rect">
            <a:avLst/>
          </a:prstGeom>
          <a:noFill/>
        </p:spPr>
        <p:txBody>
          <a:bodyPr>
            <a:spAutoFit/>
          </a:bodyPr>
          <a:lstStyle/>
          <a:p>
            <a:pPr marR="0" defTabSz="914400">
              <a:buClrTx/>
              <a:buSzTx/>
              <a:buFontTx/>
              <a:buNone/>
              <a:defRPr/>
            </a:pPr>
            <a:r>
              <a:rPr lang="zh-CN" sz="2800" b="1" noProof="0" dirty="0">
                <a:ln>
                  <a:noFill/>
                </a:ln>
                <a:solidFill>
                  <a:srgbClr val="FF0000"/>
                </a:solidFill>
                <a:effectLst/>
                <a:uLnTx/>
                <a:uFillTx/>
                <a:latin typeface="微软雅黑" panose="020B0503020204020204" pitchFamily="34" charset="-122"/>
                <a:ea typeface="微软雅黑" panose="020B0503020204020204" pitchFamily="34" charset="-122"/>
                <a:sym typeface="+mn-ea"/>
              </a:rPr>
              <a:t>涉及安全生产管理人员不履职导致的事故案例</a:t>
            </a:r>
          </a:p>
        </p:txBody>
      </p:sp>
      <p:sp>
        <p:nvSpPr>
          <p:cNvPr id="36" name="矩形 35"/>
          <p:cNvSpPr/>
          <p:nvPr/>
        </p:nvSpPr>
        <p:spPr>
          <a:xfrm>
            <a:off x="119063" y="1296988"/>
            <a:ext cx="9504363"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7" name="矩形 36"/>
          <p:cNvSpPr/>
          <p:nvPr/>
        </p:nvSpPr>
        <p:spPr>
          <a:xfrm flipV="1">
            <a:off x="119063" y="1370013"/>
            <a:ext cx="936625"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3" name="文本框 12"/>
          <p:cNvSpPr txBox="1"/>
          <p:nvPr/>
        </p:nvSpPr>
        <p:spPr>
          <a:xfrm>
            <a:off x="4349115" y="2342833"/>
            <a:ext cx="1418590" cy="321945"/>
          </a:xfrm>
          <a:prstGeom prst="rect">
            <a:avLst/>
          </a:prstGeom>
          <a:solidFill>
            <a:srgbClr val="FFC000"/>
          </a:solidFill>
        </p:spPr>
        <p:txBody>
          <a:bodyPr wrap="square" rtlCol="0" anchor="ctr" anchorCtr="1">
            <a:spAutoFit/>
          </a:bodyPr>
          <a:lstStyle/>
          <a:p>
            <a:pPr algn="ctr"/>
            <a:r>
              <a:rPr lang="zh-CN" altLang="en-US" sz="1500" b="1" spc="100">
                <a:solidFill>
                  <a:schemeClr val="bg1"/>
                </a:solidFill>
                <a:uFillTx/>
                <a:latin typeface="微软雅黑" panose="020B0503020204020204" pitchFamily="34" charset="-122"/>
                <a:ea typeface="微软雅黑" panose="020B0503020204020204" pitchFamily="34" charset="-122"/>
              </a:rPr>
              <a:t>个体业主支某</a:t>
            </a:r>
          </a:p>
        </p:txBody>
      </p:sp>
      <p:sp>
        <p:nvSpPr>
          <p:cNvPr id="10" name="文本框 9"/>
          <p:cNvSpPr txBox="1"/>
          <p:nvPr/>
        </p:nvSpPr>
        <p:spPr>
          <a:xfrm>
            <a:off x="4349295" y="3808413"/>
            <a:ext cx="1418410" cy="783590"/>
          </a:xfrm>
          <a:prstGeom prst="rect">
            <a:avLst/>
          </a:prstGeom>
          <a:solidFill>
            <a:srgbClr val="FFC000"/>
          </a:solidFill>
        </p:spPr>
        <p:txBody>
          <a:bodyPr wrap="square" rtlCol="0" anchor="ctr" anchorCtr="1">
            <a:spAutoFit/>
          </a:bodyPr>
          <a:lstStyle/>
          <a:p>
            <a:pPr algn="ctr"/>
            <a:r>
              <a:rPr lang="zh-CN" altLang="en-US" sz="1500" b="1" spc="100">
                <a:solidFill>
                  <a:schemeClr val="bg1"/>
                </a:solidFill>
                <a:uFillTx/>
                <a:latin typeface="微软雅黑" panose="020B0503020204020204" pitchFamily="34" charset="-122"/>
                <a:ea typeface="微软雅黑" panose="020B0503020204020204" pitchFamily="34" charset="-122"/>
              </a:rPr>
              <a:t>分包方</a:t>
            </a:r>
          </a:p>
          <a:p>
            <a:pPr algn="ctr"/>
            <a:r>
              <a:rPr lang="zh-CN" altLang="en-US" sz="1500" b="1" spc="100">
                <a:solidFill>
                  <a:schemeClr val="bg1"/>
                </a:solidFill>
                <a:uFillTx/>
                <a:latin typeface="微软雅黑" panose="020B0503020204020204" pitchFamily="34" charset="-122"/>
                <a:ea typeface="微软雅黑" panose="020B0503020204020204" pitchFamily="34" charset="-122"/>
              </a:rPr>
              <a:t>上海佳艺建筑装饰工程公司</a:t>
            </a:r>
          </a:p>
        </p:txBody>
      </p:sp>
      <p:sp>
        <p:nvSpPr>
          <p:cNvPr id="6" name="文本框 5"/>
          <p:cNvSpPr txBox="1"/>
          <p:nvPr/>
        </p:nvSpPr>
        <p:spPr>
          <a:xfrm>
            <a:off x="1391285" y="3924935"/>
            <a:ext cx="836930" cy="553085"/>
          </a:xfrm>
          <a:prstGeom prst="rect">
            <a:avLst/>
          </a:prstGeom>
          <a:solidFill>
            <a:srgbClr val="16B6C2"/>
          </a:solidFill>
        </p:spPr>
        <p:txBody>
          <a:bodyPr wrap="square" rtlCol="0" anchor="ctr" anchorCtr="1">
            <a:spAutoFit/>
          </a:bodyPr>
          <a:lstStyle/>
          <a:p>
            <a:pPr algn="ctr"/>
            <a:r>
              <a:rPr lang="zh-CN" altLang="en-US" sz="1500" b="1" spc="100">
                <a:solidFill>
                  <a:schemeClr val="bg1"/>
                </a:solidFill>
                <a:uFillTx/>
                <a:latin typeface="微软雅黑" panose="020B0503020204020204" pitchFamily="34" charset="-122"/>
                <a:ea typeface="微软雅黑" panose="020B0503020204020204" pitchFamily="34" charset="-122"/>
              </a:rPr>
              <a:t>静安区建交委</a:t>
            </a:r>
          </a:p>
        </p:txBody>
      </p:sp>
      <p:sp>
        <p:nvSpPr>
          <p:cNvPr id="8" name="文本框 7"/>
          <p:cNvSpPr txBox="1"/>
          <p:nvPr/>
        </p:nvSpPr>
        <p:spPr>
          <a:xfrm>
            <a:off x="2544445" y="3808730"/>
            <a:ext cx="1480820" cy="783590"/>
          </a:xfrm>
          <a:prstGeom prst="rect">
            <a:avLst/>
          </a:prstGeom>
          <a:solidFill>
            <a:srgbClr val="DB1951"/>
          </a:solidFill>
        </p:spPr>
        <p:txBody>
          <a:bodyPr wrap="square" rtlCol="0">
            <a:spAutoFit/>
          </a:bodyPr>
          <a:lstStyle/>
          <a:p>
            <a:pPr algn="ctr"/>
            <a:r>
              <a:rPr lang="zh-CN" altLang="en-US" sz="1500" b="1" spc="100">
                <a:solidFill>
                  <a:schemeClr val="bg1"/>
                </a:solidFill>
                <a:uFillTx/>
                <a:latin typeface="微软雅黑" panose="020B0503020204020204" pitchFamily="34" charset="-122"/>
                <a:ea typeface="微软雅黑" panose="020B0503020204020204" pitchFamily="34" charset="-122"/>
              </a:rPr>
              <a:t>工程总包方</a:t>
            </a:r>
          </a:p>
          <a:p>
            <a:pPr algn="ctr"/>
            <a:r>
              <a:rPr lang="zh-CN" altLang="en-US" sz="1500" b="1" spc="100">
                <a:solidFill>
                  <a:schemeClr val="bg1"/>
                </a:solidFill>
                <a:uFillTx/>
                <a:latin typeface="微软雅黑" panose="020B0503020204020204" pitchFamily="34" charset="-122"/>
                <a:ea typeface="微软雅黑" panose="020B0503020204020204" pitchFamily="34" charset="-122"/>
              </a:rPr>
              <a:t>上海市静安区建设总公司</a:t>
            </a:r>
          </a:p>
        </p:txBody>
      </p:sp>
      <p:sp>
        <p:nvSpPr>
          <p:cNvPr id="22" name="文本框 21"/>
          <p:cNvSpPr txBox="1"/>
          <p:nvPr/>
        </p:nvSpPr>
        <p:spPr>
          <a:xfrm>
            <a:off x="6144260" y="3284855"/>
            <a:ext cx="2941320" cy="553085"/>
          </a:xfrm>
          <a:prstGeom prst="rect">
            <a:avLst/>
          </a:prstGeom>
          <a:solidFill>
            <a:srgbClr val="DB1951"/>
          </a:solidFill>
        </p:spPr>
        <p:txBody>
          <a:bodyPr wrap="square" rtlCol="0" anchor="ctr" anchorCtr="1">
            <a:spAutoFit/>
          </a:bodyPr>
          <a:lstStyle/>
          <a:p>
            <a:pPr algn="ctr"/>
            <a:r>
              <a:rPr lang="zh-CN" altLang="en-US" sz="1500" b="1" spc="100">
                <a:solidFill>
                  <a:schemeClr val="bg1"/>
                </a:solidFill>
                <a:uFillTx/>
                <a:latin typeface="微软雅黑" panose="020B0503020204020204" pitchFamily="34" charset="-122"/>
                <a:ea typeface="微软雅黑" panose="020B0503020204020204" pitchFamily="34" charset="-122"/>
              </a:rPr>
              <a:t>脚手架搭设作业：</a:t>
            </a:r>
          </a:p>
          <a:p>
            <a:pPr algn="ctr"/>
            <a:r>
              <a:rPr lang="zh-CN" altLang="en-US" sz="1500" b="1" spc="100">
                <a:solidFill>
                  <a:schemeClr val="bg1"/>
                </a:solidFill>
                <a:uFillTx/>
                <a:latin typeface="微软雅黑" panose="020B0503020204020204" pitchFamily="34" charset="-122"/>
                <a:ea typeface="微软雅黑" panose="020B0503020204020204" pitchFamily="34" charset="-122"/>
              </a:rPr>
              <a:t>上海迪姆物业管理有限公司</a:t>
            </a:r>
          </a:p>
        </p:txBody>
      </p:sp>
      <p:sp>
        <p:nvSpPr>
          <p:cNvPr id="23" name="文本框 22"/>
          <p:cNvSpPr txBox="1"/>
          <p:nvPr/>
        </p:nvSpPr>
        <p:spPr>
          <a:xfrm>
            <a:off x="6145530" y="3921760"/>
            <a:ext cx="2940685" cy="553085"/>
          </a:xfrm>
          <a:prstGeom prst="rect">
            <a:avLst/>
          </a:prstGeom>
          <a:solidFill>
            <a:srgbClr val="DB1951"/>
          </a:solidFill>
        </p:spPr>
        <p:txBody>
          <a:bodyPr wrap="square" rtlCol="0" anchor="ctr" anchorCtr="1">
            <a:spAutoFit/>
          </a:bodyPr>
          <a:lstStyle/>
          <a:p>
            <a:pPr algn="ctr"/>
            <a:r>
              <a:rPr lang="zh-CN" altLang="en-US" sz="1500" b="1" spc="100">
                <a:solidFill>
                  <a:schemeClr val="bg1"/>
                </a:solidFill>
                <a:uFillTx/>
                <a:latin typeface="微软雅黑" panose="020B0503020204020204" pitchFamily="34" charset="-122"/>
                <a:ea typeface="微软雅黑" panose="020B0503020204020204" pitchFamily="34" charset="-122"/>
              </a:rPr>
              <a:t>节能工程、保温工程作业：</a:t>
            </a:r>
          </a:p>
          <a:p>
            <a:pPr algn="ctr"/>
            <a:r>
              <a:rPr lang="zh-CN" altLang="en-US" sz="1500" b="1" spc="100">
                <a:solidFill>
                  <a:schemeClr val="bg1"/>
                </a:solidFill>
                <a:uFillTx/>
                <a:latin typeface="微软雅黑" panose="020B0503020204020204" pitchFamily="34" charset="-122"/>
                <a:ea typeface="微软雅黑" panose="020B0503020204020204" pitchFamily="34" charset="-122"/>
              </a:rPr>
              <a:t>正捷节能工程有限公司</a:t>
            </a:r>
          </a:p>
        </p:txBody>
      </p:sp>
      <p:sp>
        <p:nvSpPr>
          <p:cNvPr id="24" name="文本框 23"/>
          <p:cNvSpPr txBox="1"/>
          <p:nvPr/>
        </p:nvSpPr>
        <p:spPr>
          <a:xfrm>
            <a:off x="6144260" y="4563110"/>
            <a:ext cx="2941955" cy="553085"/>
          </a:xfrm>
          <a:prstGeom prst="rect">
            <a:avLst/>
          </a:prstGeom>
          <a:solidFill>
            <a:srgbClr val="DB1951"/>
          </a:solidFill>
        </p:spPr>
        <p:txBody>
          <a:bodyPr wrap="square" rtlCol="0">
            <a:spAutoFit/>
          </a:bodyPr>
          <a:lstStyle/>
          <a:p>
            <a:pPr algn="ctr"/>
            <a:r>
              <a:rPr lang="zh-CN" altLang="en-US" sz="1500" b="1" spc="100">
                <a:solidFill>
                  <a:schemeClr val="bg1"/>
                </a:solidFill>
                <a:uFillTx/>
                <a:latin typeface="微软雅黑" panose="020B0503020204020204" pitchFamily="34" charset="-122"/>
                <a:ea typeface="微软雅黑" panose="020B0503020204020204" pitchFamily="34" charset="-122"/>
              </a:rPr>
              <a:t>铝窗作业：</a:t>
            </a:r>
          </a:p>
          <a:p>
            <a:pPr algn="ctr"/>
            <a:r>
              <a:rPr lang="zh-CN" altLang="en-US" sz="1500" b="1" spc="100">
                <a:solidFill>
                  <a:schemeClr val="bg1"/>
                </a:solidFill>
                <a:uFillTx/>
                <a:latin typeface="微软雅黑" panose="020B0503020204020204" pitchFamily="34" charset="-122"/>
                <a:ea typeface="微软雅黑" panose="020B0503020204020204" pitchFamily="34" charset="-122"/>
              </a:rPr>
              <a:t>中航铝门窗有限公司</a:t>
            </a:r>
          </a:p>
        </p:txBody>
      </p:sp>
      <p:sp>
        <p:nvSpPr>
          <p:cNvPr id="18" name="文本框 17"/>
          <p:cNvSpPr txBox="1"/>
          <p:nvPr/>
        </p:nvSpPr>
        <p:spPr>
          <a:xfrm>
            <a:off x="6144260" y="1904365"/>
            <a:ext cx="1417955" cy="553085"/>
          </a:xfrm>
          <a:prstGeom prst="rect">
            <a:avLst/>
          </a:prstGeom>
          <a:solidFill>
            <a:srgbClr val="DB1951"/>
          </a:solidFill>
        </p:spPr>
        <p:txBody>
          <a:bodyPr wrap="square" rtlCol="0" anchor="ctr" anchorCtr="1">
            <a:spAutoFit/>
          </a:bodyPr>
          <a:lstStyle/>
          <a:p>
            <a:pPr algn="ctr"/>
            <a:r>
              <a:rPr lang="zh-CN" altLang="en-US" sz="1500" b="1" spc="100">
                <a:solidFill>
                  <a:schemeClr val="bg1"/>
                </a:solidFill>
                <a:uFillTx/>
                <a:latin typeface="微软雅黑" panose="020B0503020204020204" pitchFamily="34" charset="-122"/>
                <a:ea typeface="微软雅黑" panose="020B0503020204020204" pitchFamily="34" charset="-122"/>
              </a:rPr>
              <a:t>包工头郝某</a:t>
            </a:r>
          </a:p>
          <a:p>
            <a:pPr algn="ctr"/>
            <a:r>
              <a:rPr lang="zh-CN" altLang="en-US" sz="1500" b="1" spc="100">
                <a:solidFill>
                  <a:schemeClr val="bg1"/>
                </a:solidFill>
                <a:uFillTx/>
                <a:latin typeface="微软雅黑" panose="020B0503020204020204" pitchFamily="34" charset="-122"/>
                <a:ea typeface="微软雅黑" panose="020B0503020204020204" pitchFamily="34" charset="-122"/>
              </a:rPr>
              <a:t>负责搭脚手架</a:t>
            </a:r>
          </a:p>
        </p:txBody>
      </p:sp>
      <p:sp>
        <p:nvSpPr>
          <p:cNvPr id="19" name="文本框 18"/>
          <p:cNvSpPr txBox="1"/>
          <p:nvPr/>
        </p:nvSpPr>
        <p:spPr>
          <a:xfrm>
            <a:off x="6144260" y="2550795"/>
            <a:ext cx="1418590" cy="553085"/>
          </a:xfrm>
          <a:prstGeom prst="rect">
            <a:avLst/>
          </a:prstGeom>
          <a:solidFill>
            <a:srgbClr val="DB1951"/>
          </a:solidFill>
        </p:spPr>
        <p:txBody>
          <a:bodyPr wrap="square" rtlCol="0" anchor="ctr" anchorCtr="1">
            <a:spAutoFit/>
          </a:bodyPr>
          <a:lstStyle/>
          <a:p>
            <a:pPr algn="ctr"/>
            <a:r>
              <a:rPr lang="zh-CN" altLang="en-US" sz="1500" b="1" spc="100">
                <a:solidFill>
                  <a:schemeClr val="bg1"/>
                </a:solidFill>
                <a:uFillTx/>
                <a:latin typeface="微软雅黑" panose="020B0503020204020204" pitchFamily="34" charset="-122"/>
                <a:ea typeface="微软雅黑" panose="020B0503020204020204" pitchFamily="34" charset="-122"/>
              </a:rPr>
              <a:t>包工头沈某</a:t>
            </a:r>
          </a:p>
          <a:p>
            <a:pPr algn="ctr"/>
            <a:r>
              <a:rPr lang="zh-CN" altLang="en-US" sz="1500" b="1" spc="100">
                <a:solidFill>
                  <a:schemeClr val="bg1"/>
                </a:solidFill>
                <a:uFillTx/>
                <a:latin typeface="微软雅黑" panose="020B0503020204020204" pitchFamily="34" charset="-122"/>
                <a:ea typeface="微软雅黑" panose="020B0503020204020204" pitchFamily="34" charset="-122"/>
              </a:rPr>
              <a:t>负责电焊</a:t>
            </a:r>
          </a:p>
        </p:txBody>
      </p:sp>
      <p:sp>
        <p:nvSpPr>
          <p:cNvPr id="25" name="文本框 24"/>
          <p:cNvSpPr txBox="1"/>
          <p:nvPr/>
        </p:nvSpPr>
        <p:spPr>
          <a:xfrm>
            <a:off x="7866380" y="2550795"/>
            <a:ext cx="1219200" cy="553085"/>
          </a:xfrm>
          <a:prstGeom prst="rect">
            <a:avLst/>
          </a:prstGeom>
          <a:solidFill>
            <a:srgbClr val="484398"/>
          </a:solidFill>
        </p:spPr>
        <p:txBody>
          <a:bodyPr wrap="square" rtlCol="0" anchor="ctr" anchorCtr="1">
            <a:spAutoFit/>
          </a:bodyPr>
          <a:lstStyle/>
          <a:p>
            <a:pPr algn="ctr"/>
            <a:r>
              <a:rPr lang="zh-CN" altLang="en-US" sz="1500" b="1" spc="100">
                <a:solidFill>
                  <a:schemeClr val="bg1"/>
                </a:solidFill>
                <a:uFillTx/>
                <a:latin typeface="微软雅黑" panose="020B0503020204020204" pitchFamily="34" charset="-122"/>
                <a:ea typeface="微软雅黑" panose="020B0503020204020204" pitchFamily="34" charset="-122"/>
              </a:rPr>
              <a:t>无操作资质的电焊工</a:t>
            </a:r>
          </a:p>
        </p:txBody>
      </p:sp>
      <p:sp>
        <p:nvSpPr>
          <p:cNvPr id="50" name="文本框 49"/>
          <p:cNvSpPr txBox="1"/>
          <p:nvPr/>
        </p:nvSpPr>
        <p:spPr>
          <a:xfrm>
            <a:off x="5105400" y="2984183"/>
            <a:ext cx="989330" cy="491490"/>
          </a:xfrm>
          <a:prstGeom prst="rect">
            <a:avLst/>
          </a:prstGeom>
          <a:solidFill>
            <a:srgbClr val="16B6C2"/>
          </a:solidFill>
        </p:spPr>
        <p:txBody>
          <a:bodyPr wrap="square" rtlCol="0" anchor="ctr" anchorCtr="1">
            <a:spAutoFit/>
          </a:bodyPr>
          <a:lstStyle/>
          <a:p>
            <a:pPr algn="l"/>
            <a:r>
              <a:rPr lang="zh-CN" altLang="en-US" sz="1300" b="1" spc="100">
                <a:solidFill>
                  <a:schemeClr val="bg1"/>
                </a:solidFill>
                <a:uFillTx/>
                <a:latin typeface="微软雅黑" panose="020B0503020204020204" pitchFamily="34" charset="-122"/>
                <a:ea typeface="微软雅黑" panose="020B0503020204020204" pitchFamily="34" charset="-122"/>
              </a:rPr>
              <a:t>（公司人员转包）</a:t>
            </a:r>
          </a:p>
        </p:txBody>
      </p:sp>
      <p:sp>
        <p:nvSpPr>
          <p:cNvPr id="51" name="文本框 50"/>
          <p:cNvSpPr txBox="1"/>
          <p:nvPr/>
        </p:nvSpPr>
        <p:spPr>
          <a:xfrm>
            <a:off x="3689985" y="4702175"/>
            <a:ext cx="1333500" cy="891540"/>
          </a:xfrm>
          <a:prstGeom prst="rect">
            <a:avLst/>
          </a:prstGeom>
          <a:solidFill>
            <a:srgbClr val="16B6C2"/>
          </a:solidFill>
        </p:spPr>
        <p:txBody>
          <a:bodyPr wrap="square" rtlCol="0" anchor="ctr" anchorCtr="1">
            <a:spAutoFit/>
          </a:bodyPr>
          <a:lstStyle/>
          <a:p>
            <a:pPr algn="just"/>
            <a:r>
              <a:rPr lang="zh-CN" altLang="en-US" sz="1300" b="1" spc="100">
                <a:solidFill>
                  <a:schemeClr val="bg1"/>
                </a:solidFill>
                <a:uFillTx/>
                <a:latin typeface="微软雅黑" panose="020B0503020204020204" pitchFamily="34" charset="-122"/>
                <a:ea typeface="微软雅黑" panose="020B0503020204020204" pitchFamily="34" charset="-122"/>
              </a:rPr>
              <a:t>（佳艺为总承包商静安建设总公司全资子公司之一）</a:t>
            </a:r>
          </a:p>
        </p:txBody>
      </p:sp>
      <p:sp>
        <p:nvSpPr>
          <p:cNvPr id="52" name="文本框 51"/>
          <p:cNvSpPr txBox="1"/>
          <p:nvPr/>
        </p:nvSpPr>
        <p:spPr>
          <a:xfrm>
            <a:off x="3139440" y="5730240"/>
            <a:ext cx="3844925" cy="553085"/>
          </a:xfrm>
          <a:prstGeom prst="rect">
            <a:avLst/>
          </a:prstGeom>
          <a:solidFill>
            <a:srgbClr val="FFC000"/>
          </a:solidFill>
        </p:spPr>
        <p:txBody>
          <a:bodyPr wrap="square" rtlCol="0" anchor="ctr" anchorCtr="1">
            <a:spAutoFit/>
          </a:bodyPr>
          <a:lstStyle/>
          <a:p>
            <a:pPr algn="ctr"/>
            <a:r>
              <a:rPr lang="zh-CN" altLang="en-US" sz="1500" b="1" spc="100">
                <a:solidFill>
                  <a:schemeClr val="bg1"/>
                </a:solidFill>
                <a:uFillTx/>
                <a:latin typeface="微软雅黑" panose="020B0503020204020204" pitchFamily="34" charset="-122"/>
                <a:ea typeface="微软雅黑" panose="020B0503020204020204" pitchFamily="34" charset="-122"/>
              </a:rPr>
              <a:t>监理：上海市静安建设工程监理有限公司</a:t>
            </a:r>
          </a:p>
          <a:p>
            <a:pPr algn="ctr"/>
            <a:r>
              <a:rPr lang="zh-CN" altLang="en-US" sz="1500" b="1" spc="100">
                <a:solidFill>
                  <a:schemeClr val="bg1"/>
                </a:solidFill>
                <a:uFillTx/>
                <a:latin typeface="微软雅黑" panose="020B0503020204020204" pitchFamily="34" charset="-122"/>
                <a:ea typeface="微软雅黑" panose="020B0503020204020204" pitchFamily="34" charset="-122"/>
              </a:rPr>
              <a:t>设计：上海静安置业设计有限公司</a:t>
            </a:r>
          </a:p>
        </p:txBody>
      </p:sp>
      <p:sp>
        <p:nvSpPr>
          <p:cNvPr id="54" name="文本框 53"/>
          <p:cNvSpPr txBox="1"/>
          <p:nvPr/>
        </p:nvSpPr>
        <p:spPr>
          <a:xfrm>
            <a:off x="7703820" y="5391785"/>
            <a:ext cx="1263015" cy="922020"/>
          </a:xfrm>
          <a:prstGeom prst="rect">
            <a:avLst/>
          </a:prstGeom>
          <a:noFill/>
          <a:extLst>
            <a:ext uri="{909E8E84-426E-40DD-AFC4-6F175D3DCCD1}">
              <a14:hiddenFill xmlns:a14="http://schemas.microsoft.com/office/drawing/2010/main" xmlns="">
                <a:solidFill>
                  <a:srgbClr val="16B6C2"/>
                </a:solidFill>
              </a14:hiddenFill>
            </a:ext>
          </a:extLst>
        </p:spPr>
        <p:txBody>
          <a:bodyPr wrap="square" rtlCol="0" anchor="ctr" anchorCtr="1">
            <a:spAutoFit/>
          </a:bodyPr>
          <a:lstStyle/>
          <a:p>
            <a:pPr algn="l"/>
            <a:r>
              <a:rPr lang="zh-CN" altLang="en-US" b="1" spc="100">
                <a:solidFill>
                  <a:schemeClr val="tx1">
                    <a:lumMod val="85000"/>
                    <a:lumOff val="15000"/>
                  </a:schemeClr>
                </a:solidFill>
                <a:uFillTx/>
                <a:latin typeface="微软雅黑" panose="020B0503020204020204" pitchFamily="34" charset="-122"/>
                <a:ea typeface="微软雅黑" panose="020B0503020204020204" pitchFamily="34" charset="-122"/>
              </a:rPr>
              <a:t>改造工程被层层转包示意图</a:t>
            </a:r>
          </a:p>
        </p:txBody>
      </p:sp>
      <p:cxnSp>
        <p:nvCxnSpPr>
          <p:cNvPr id="7" name="直接连接符 6"/>
          <p:cNvCxnSpPr/>
          <p:nvPr/>
        </p:nvCxnSpPr>
        <p:spPr>
          <a:xfrm flipV="1">
            <a:off x="2298700" y="4192270"/>
            <a:ext cx="179705" cy="3810"/>
          </a:xfrm>
          <a:prstGeom prst="line">
            <a:avLst/>
          </a:prstGeom>
          <a:ln w="28575">
            <a:solidFill>
              <a:srgbClr val="D9D9D9"/>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9" name="肘形连接符 8"/>
          <p:cNvCxnSpPr/>
          <p:nvPr/>
        </p:nvCxnSpPr>
        <p:spPr>
          <a:xfrm flipV="1">
            <a:off x="5869305" y="2186940"/>
            <a:ext cx="180001" cy="252002"/>
          </a:xfrm>
          <a:prstGeom prst="bentConnector3">
            <a:avLst>
              <a:gd name="adj1" fmla="val 49035"/>
            </a:avLst>
          </a:prstGeom>
          <a:ln w="28575" cmpd="sng">
            <a:solidFill>
              <a:srgbClr val="D9D9D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4098290" y="4188460"/>
            <a:ext cx="179705" cy="3810"/>
          </a:xfrm>
          <a:prstGeom prst="line">
            <a:avLst/>
          </a:prstGeom>
          <a:ln w="28575">
            <a:solidFill>
              <a:srgbClr val="D9D9D9"/>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7629525" y="2825750"/>
            <a:ext cx="179705" cy="3810"/>
          </a:xfrm>
          <a:prstGeom prst="line">
            <a:avLst/>
          </a:prstGeom>
          <a:ln w="28575">
            <a:solidFill>
              <a:srgbClr val="D9D9D9"/>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肘形连接符 19"/>
          <p:cNvCxnSpPr/>
          <p:nvPr/>
        </p:nvCxnSpPr>
        <p:spPr>
          <a:xfrm>
            <a:off x="5869305" y="2577465"/>
            <a:ext cx="180001" cy="252002"/>
          </a:xfrm>
          <a:prstGeom prst="bentConnector3">
            <a:avLst>
              <a:gd name="adj1" fmla="val 49035"/>
            </a:avLst>
          </a:prstGeom>
          <a:ln w="28575" cmpd="sng">
            <a:solidFill>
              <a:srgbClr val="D9D9D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8" name="肘形连接符 27"/>
          <p:cNvCxnSpPr/>
          <p:nvPr/>
        </p:nvCxnSpPr>
        <p:spPr>
          <a:xfrm flipV="1">
            <a:off x="5869305" y="3566795"/>
            <a:ext cx="180001" cy="468003"/>
          </a:xfrm>
          <a:prstGeom prst="bentConnector3">
            <a:avLst>
              <a:gd name="adj1" fmla="val 49035"/>
            </a:avLst>
          </a:prstGeom>
          <a:ln w="28575" cmpd="sng">
            <a:solidFill>
              <a:srgbClr val="D9D9D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5869305" y="4184650"/>
            <a:ext cx="179705" cy="3810"/>
          </a:xfrm>
          <a:prstGeom prst="line">
            <a:avLst/>
          </a:prstGeom>
          <a:ln w="28575">
            <a:solidFill>
              <a:srgbClr val="D9D9D9"/>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3" name="肘形连接符 32"/>
          <p:cNvCxnSpPr/>
          <p:nvPr/>
        </p:nvCxnSpPr>
        <p:spPr>
          <a:xfrm flipH="1" flipV="1">
            <a:off x="5869305" y="4358640"/>
            <a:ext cx="180001" cy="468003"/>
          </a:xfrm>
          <a:prstGeom prst="bentConnector3">
            <a:avLst>
              <a:gd name="adj1" fmla="val 49035"/>
            </a:avLst>
          </a:prstGeom>
          <a:ln w="28575" cmpd="sng">
            <a:solidFill>
              <a:srgbClr val="D9D9D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5057140" y="2726055"/>
            <a:ext cx="3175" cy="1008007"/>
          </a:xfrm>
          <a:prstGeom prst="line">
            <a:avLst/>
          </a:prstGeom>
          <a:ln w="28575">
            <a:solidFill>
              <a:srgbClr val="D9D9D9"/>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5060315" y="4652645"/>
            <a:ext cx="3175" cy="1008007"/>
          </a:xfrm>
          <a:prstGeom prst="line">
            <a:avLst/>
          </a:prstGeom>
          <a:ln w="28575">
            <a:solidFill>
              <a:srgbClr val="D9D9D9"/>
            </a:solidFill>
            <a:headEnd type="oval"/>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p:cNvSpPr txBox="1"/>
          <p:nvPr/>
        </p:nvSpPr>
        <p:spPr>
          <a:xfrm>
            <a:off x="165100" y="811848"/>
            <a:ext cx="9899650" cy="521970"/>
          </a:xfrm>
          <a:prstGeom prst="rect">
            <a:avLst/>
          </a:prstGeom>
          <a:noFill/>
        </p:spPr>
        <p:txBody>
          <a:bodyPr>
            <a:spAutoFit/>
          </a:bodyPr>
          <a:lstStyle/>
          <a:p>
            <a:pPr marR="0" defTabSz="914400">
              <a:buClrTx/>
              <a:buSzTx/>
              <a:buFontTx/>
              <a:buNone/>
              <a:defRPr/>
            </a:pPr>
            <a:r>
              <a:rPr lang="zh-CN" sz="2800" b="1" noProof="0" dirty="0">
                <a:ln>
                  <a:noFill/>
                </a:ln>
                <a:solidFill>
                  <a:srgbClr val="FF0000"/>
                </a:solidFill>
                <a:effectLst/>
                <a:uLnTx/>
                <a:uFillTx/>
                <a:latin typeface="微软雅黑" panose="020B0503020204020204" pitchFamily="34" charset="-122"/>
                <a:ea typeface="微软雅黑" panose="020B0503020204020204" pitchFamily="34" charset="-122"/>
                <a:sym typeface="+mn-ea"/>
              </a:rPr>
              <a:t>涉及安全生产管理人员不履职导致的事故案例</a:t>
            </a:r>
          </a:p>
        </p:txBody>
      </p:sp>
      <p:sp>
        <p:nvSpPr>
          <p:cNvPr id="36" name="矩形 35"/>
          <p:cNvSpPr/>
          <p:nvPr/>
        </p:nvSpPr>
        <p:spPr>
          <a:xfrm>
            <a:off x="119063" y="1296988"/>
            <a:ext cx="9504363"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7" name="矩形 36"/>
          <p:cNvSpPr/>
          <p:nvPr/>
        </p:nvSpPr>
        <p:spPr>
          <a:xfrm flipV="1">
            <a:off x="119063" y="1370013"/>
            <a:ext cx="936625"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4" name="文本框 3"/>
          <p:cNvSpPr txBox="1"/>
          <p:nvPr/>
        </p:nvSpPr>
        <p:spPr>
          <a:xfrm>
            <a:off x="119380" y="1330325"/>
            <a:ext cx="4820285" cy="4431030"/>
          </a:xfrm>
          <a:prstGeom prst="rect">
            <a:avLst/>
          </a:prstGeom>
          <a:noFill/>
          <a:ln w="9525">
            <a:noFill/>
          </a:ln>
        </p:spPr>
        <p:txBody>
          <a:bodyPr wrap="square">
            <a:spAutoFit/>
          </a:bodyPr>
          <a:lstStyle/>
          <a:p>
            <a:pPr algn="l">
              <a:lnSpc>
                <a:spcPct val="150000"/>
              </a:lnSpc>
              <a:buClrTx/>
              <a:buSzTx/>
              <a:buFontTx/>
              <a:defRPr/>
            </a:pPr>
            <a:r>
              <a:rPr lang="zh-CN" altLang="en-US" sz="2400" b="1" noProof="0" dirty="0">
                <a:ln>
                  <a:noFill/>
                </a:ln>
                <a:effectLst/>
                <a:uLnTx/>
                <a:uFillTx/>
                <a:latin typeface="微软雅黑" panose="020B0503020204020204" pitchFamily="34" charset="-122"/>
                <a:ea typeface="微软雅黑" panose="020B0503020204020204" pitchFamily="34" charset="-122"/>
                <a:sym typeface="+mn-ea"/>
              </a:rPr>
              <a:t>4）上海静安区11.15教师公寓特别重大火灾事故</a:t>
            </a:r>
          </a:p>
          <a:p>
            <a:pPr algn="l">
              <a:lnSpc>
                <a:spcPct val="150000"/>
              </a:lnSpc>
              <a:buClrTx/>
              <a:buSzTx/>
              <a:buFontTx/>
              <a:defRPr/>
            </a:pPr>
            <a:r>
              <a:rPr lang="zh-CN" altLang="en-US" sz="2000" b="1"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（1）事故基本情况</a:t>
            </a:r>
          </a:p>
          <a:p>
            <a:pPr algn="l">
              <a:lnSpc>
                <a:spcPct val="150000"/>
              </a:lnSpc>
              <a:buClrTx/>
              <a:buSzTx/>
              <a:buFontTx/>
              <a:defRPr/>
            </a:pPr>
            <a:r>
              <a:rPr lang="zh-CN" altLang="en-US" sz="2000" b="1"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2010年11月15日14时14分，电焊工吴国略和工人王永亮在加固胶州路728号公寓大楼10层脚手架的悬挑支架过程中，违规进行电焊作业引发火灾，造成58人死亡、71人受伤，建筑物过火面积12000平方米。</a:t>
            </a:r>
          </a:p>
        </p:txBody>
      </p:sp>
      <p:grpSp>
        <p:nvGrpSpPr>
          <p:cNvPr id="11" name="组合 10"/>
          <p:cNvGrpSpPr/>
          <p:nvPr/>
        </p:nvGrpSpPr>
        <p:grpSpPr>
          <a:xfrm>
            <a:off x="5095240" y="1407160"/>
            <a:ext cx="6024880" cy="4354195"/>
            <a:chOff x="2847" y="851"/>
            <a:chExt cx="10751" cy="7088"/>
          </a:xfrm>
        </p:grpSpPr>
        <p:pic>
          <p:nvPicPr>
            <p:cNvPr id="72708" name="Picture 4"/>
            <p:cNvPicPr>
              <a:picLocks noChangeAspect="1"/>
            </p:cNvPicPr>
            <p:nvPr/>
          </p:nvPicPr>
          <p:blipFill>
            <a:blip r:embed="rId3"/>
            <a:stretch>
              <a:fillRect/>
            </a:stretch>
          </p:blipFill>
          <p:spPr>
            <a:xfrm>
              <a:off x="2847" y="851"/>
              <a:ext cx="5250" cy="7088"/>
            </a:xfrm>
            <a:prstGeom prst="rect">
              <a:avLst/>
            </a:prstGeom>
            <a:noFill/>
            <a:ln w="9525">
              <a:noFill/>
            </a:ln>
          </p:spPr>
        </p:pic>
        <p:pic>
          <p:nvPicPr>
            <p:cNvPr id="72709" name="Picture 5"/>
            <p:cNvPicPr>
              <a:picLocks noChangeAspect="1"/>
            </p:cNvPicPr>
            <p:nvPr/>
          </p:nvPicPr>
          <p:blipFill>
            <a:blip r:embed="rId4"/>
            <a:stretch>
              <a:fillRect/>
            </a:stretch>
          </p:blipFill>
          <p:spPr>
            <a:xfrm>
              <a:off x="8335" y="858"/>
              <a:ext cx="5263" cy="7005"/>
            </a:xfrm>
            <a:prstGeom prst="rect">
              <a:avLst/>
            </a:prstGeom>
            <a:noFill/>
            <a:ln w="9525">
              <a:noFill/>
            </a:ln>
          </p:spPr>
        </p:pic>
      </p:grpSp>
      <p:pic>
        <p:nvPicPr>
          <p:cNvPr id="7171" name="Picture 4" descr="上海静安大火4"/>
          <p:cNvPicPr>
            <a:picLocks noChangeAspect="1"/>
          </p:cNvPicPr>
          <p:nvPr/>
        </p:nvPicPr>
        <p:blipFill>
          <a:blip r:embed="rId5"/>
          <a:srcRect/>
          <a:stretch>
            <a:fillRect/>
          </a:stretch>
        </p:blipFill>
        <p:spPr>
          <a:xfrm>
            <a:off x="5668645" y="1823720"/>
            <a:ext cx="4845685" cy="3521075"/>
          </a:xfrm>
          <a:prstGeom prst="rect">
            <a:avLst/>
          </a:prstGeom>
          <a:noFill/>
          <a:ln w="9525">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7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4"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p:cNvSpPr txBox="1"/>
          <p:nvPr/>
        </p:nvSpPr>
        <p:spPr>
          <a:xfrm>
            <a:off x="165100" y="811848"/>
            <a:ext cx="9899650" cy="521970"/>
          </a:xfrm>
          <a:prstGeom prst="rect">
            <a:avLst/>
          </a:prstGeom>
          <a:noFill/>
        </p:spPr>
        <p:txBody>
          <a:bodyPr>
            <a:spAutoFit/>
          </a:bodyPr>
          <a:lstStyle/>
          <a:p>
            <a:pPr marR="0" defTabSz="914400">
              <a:buClrTx/>
              <a:buSzTx/>
              <a:buFontTx/>
              <a:buNone/>
              <a:defRPr/>
            </a:pPr>
            <a:r>
              <a:rPr lang="zh-CN" sz="2800" b="1" noProof="0" dirty="0">
                <a:ln>
                  <a:noFill/>
                </a:ln>
                <a:solidFill>
                  <a:srgbClr val="FF0000"/>
                </a:solidFill>
                <a:effectLst/>
                <a:uLnTx/>
                <a:uFillTx/>
                <a:latin typeface="微软雅黑" panose="020B0503020204020204" pitchFamily="34" charset="-122"/>
                <a:ea typeface="微软雅黑" panose="020B0503020204020204" pitchFamily="34" charset="-122"/>
                <a:sym typeface="+mn-ea"/>
              </a:rPr>
              <a:t>涉及安全生产管理人员不履职导致的事故案例</a:t>
            </a:r>
          </a:p>
        </p:txBody>
      </p:sp>
      <p:sp>
        <p:nvSpPr>
          <p:cNvPr id="36" name="矩形 35"/>
          <p:cNvSpPr/>
          <p:nvPr/>
        </p:nvSpPr>
        <p:spPr>
          <a:xfrm>
            <a:off x="119063" y="1296988"/>
            <a:ext cx="9504363"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7" name="矩形 36"/>
          <p:cNvSpPr/>
          <p:nvPr/>
        </p:nvSpPr>
        <p:spPr>
          <a:xfrm flipV="1">
            <a:off x="119063" y="1370013"/>
            <a:ext cx="936625"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4" name="文本框 3"/>
          <p:cNvSpPr txBox="1"/>
          <p:nvPr/>
        </p:nvSpPr>
        <p:spPr>
          <a:xfrm>
            <a:off x="119380" y="1330325"/>
            <a:ext cx="11739245" cy="5307965"/>
          </a:xfrm>
          <a:prstGeom prst="rect">
            <a:avLst/>
          </a:prstGeom>
          <a:noFill/>
          <a:ln w="9525">
            <a:noFill/>
          </a:ln>
        </p:spPr>
        <p:txBody>
          <a:bodyPr wrap="square">
            <a:spAutoFit/>
          </a:bodyPr>
          <a:lstStyle/>
          <a:p>
            <a:pPr algn="l">
              <a:lnSpc>
                <a:spcPct val="150000"/>
              </a:lnSpc>
              <a:buClrTx/>
              <a:buSzTx/>
              <a:buFontTx/>
              <a:defRPr/>
            </a:pPr>
            <a:r>
              <a:rPr lang="zh-CN" altLang="en-US" sz="2400" b="1" noProof="0" dirty="0">
                <a:ln>
                  <a:noFill/>
                </a:ln>
                <a:effectLst/>
                <a:uLnTx/>
                <a:uFillTx/>
                <a:latin typeface="微软雅黑" panose="020B0503020204020204" pitchFamily="34" charset="-122"/>
                <a:ea typeface="微软雅黑" panose="020B0503020204020204" pitchFamily="34" charset="-122"/>
                <a:sym typeface="+mn-ea"/>
              </a:rPr>
              <a:t>4）上海静安区11.15教师公寓特别重大火灾事故</a:t>
            </a:r>
          </a:p>
          <a:p>
            <a:pPr algn="l">
              <a:lnSpc>
                <a:spcPct val="150000"/>
              </a:lnSpc>
              <a:buClrTx/>
              <a:buSzTx/>
              <a:buFontTx/>
              <a:defRPr/>
            </a:pPr>
            <a:r>
              <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（2）事故原因分析</a:t>
            </a:r>
          </a:p>
          <a:p>
            <a:pPr algn="l">
              <a:lnSpc>
                <a:spcPct val="150000"/>
              </a:lnSpc>
              <a:buClrTx/>
              <a:buSzTx/>
              <a:buFontTx/>
              <a:defRPr/>
            </a:pPr>
            <a:r>
              <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①直接原因</a:t>
            </a:r>
          </a:p>
          <a:p>
            <a:pPr algn="l">
              <a:lnSpc>
                <a:spcPct val="150000"/>
              </a:lnSpc>
              <a:buClrTx/>
              <a:buSzTx/>
              <a:buFontTx/>
              <a:defRPr/>
            </a:pPr>
            <a:r>
              <a:rPr lang="zh-CN" altLang="en-US" sz="22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A.焊接人员无证上岗，且违规操作，同时未采取有效防护措施，导致焊接熔化物溅到楼下不远处的聚氨酯硬泡保温材料上，聚氨酯硬泡迅速燃烧，引燃楼体表面可燃物大火迅速蔓延至整栋大楼。</a:t>
            </a:r>
          </a:p>
          <a:p>
            <a:pPr algn="l">
              <a:lnSpc>
                <a:spcPct val="150000"/>
              </a:lnSpc>
              <a:buClrTx/>
              <a:buSzTx/>
              <a:buFontTx/>
              <a:defRPr/>
            </a:pPr>
            <a:r>
              <a:rPr lang="zh-CN" altLang="en-US" sz="2200" noProof="0" dirty="0">
                <a:ln>
                  <a:noFill/>
                </a:ln>
                <a:solidFill>
                  <a:srgbClr val="002060"/>
                </a:solidFill>
                <a:effectLst/>
                <a:uLnTx/>
                <a:uFillTx/>
                <a:latin typeface="微软雅黑" panose="020B0503020204020204" pitchFamily="34" charset="-122"/>
                <a:ea typeface="微软雅黑" panose="020B0503020204020204" pitchFamily="34" charset="-122"/>
                <a:sym typeface="+mn-ea"/>
              </a:rPr>
              <a:t>焊接人员未向业主单位或者施工单位出示特种作业焊接的操作资格证，同时</a:t>
            </a:r>
            <a:r>
              <a:rPr lang="zh-CN" altLang="en-US" sz="2200" b="1" noProof="0" dirty="0">
                <a:ln>
                  <a:noFill/>
                </a:ln>
                <a:solidFill>
                  <a:srgbClr val="002060"/>
                </a:solidFill>
                <a:effectLst/>
                <a:uLnTx/>
                <a:uFillTx/>
                <a:latin typeface="微软雅黑" panose="020B0503020204020204" pitchFamily="34" charset="-122"/>
                <a:ea typeface="微软雅黑" panose="020B0503020204020204" pitchFamily="34" charset="-122"/>
                <a:sym typeface="+mn-ea"/>
              </a:rPr>
              <a:t>业主单位或者施工单位也未向焊接人员要求特种作业焊接的操作资格证，焊接时未能按照焊工安全操作规程采取防护或隔离措施</a:t>
            </a:r>
            <a:r>
              <a:rPr lang="zh-CN" altLang="en-US" sz="22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，焊工安全操作规程规定：在工作中，不论是站立还是仰卧都在垫放绝缘体；严禁在易燃品或者易爆品周围焊接，必须焊接时，必须超过5米区域外方可操作。</a:t>
            </a:r>
            <a:endParaRPr lang="zh-CN" altLang="en-US" sz="2200" noProof="0" dirty="0">
              <a:ln>
                <a:noFill/>
              </a:ln>
              <a:solidFill>
                <a:srgbClr val="0070C0"/>
              </a:solidFill>
              <a:effectLst/>
              <a:uLnTx/>
              <a:uFillTx/>
              <a:latin typeface="微软雅黑" panose="020B0503020204020204" pitchFamily="34" charset="-122"/>
              <a:ea typeface="微软雅黑" panose="020B0503020204020204" pitchFamily="34" charset="-122"/>
              <a:sym typeface="+mn-ea"/>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4"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p:cNvSpPr txBox="1"/>
          <p:nvPr/>
        </p:nvSpPr>
        <p:spPr>
          <a:xfrm>
            <a:off x="165100" y="811848"/>
            <a:ext cx="9899650" cy="521970"/>
          </a:xfrm>
          <a:prstGeom prst="rect">
            <a:avLst/>
          </a:prstGeom>
          <a:noFill/>
        </p:spPr>
        <p:txBody>
          <a:bodyPr>
            <a:spAutoFit/>
          </a:bodyPr>
          <a:lstStyle/>
          <a:p>
            <a:pPr marR="0" defTabSz="914400">
              <a:buClrTx/>
              <a:buSzTx/>
              <a:buFontTx/>
              <a:buNone/>
              <a:defRPr/>
            </a:pPr>
            <a:r>
              <a:rPr lang="zh-CN" sz="2800" b="1" noProof="0" dirty="0">
                <a:ln>
                  <a:noFill/>
                </a:ln>
                <a:solidFill>
                  <a:srgbClr val="FF0000"/>
                </a:solidFill>
                <a:effectLst/>
                <a:uLnTx/>
                <a:uFillTx/>
                <a:latin typeface="微软雅黑" panose="020B0503020204020204" pitchFamily="34" charset="-122"/>
                <a:ea typeface="微软雅黑" panose="020B0503020204020204" pitchFamily="34" charset="-122"/>
                <a:sym typeface="+mn-ea"/>
              </a:rPr>
              <a:t>涉及安全生产管理人员不履职导致的事故案例</a:t>
            </a:r>
          </a:p>
        </p:txBody>
      </p:sp>
      <p:sp>
        <p:nvSpPr>
          <p:cNvPr id="36" name="矩形 35"/>
          <p:cNvSpPr/>
          <p:nvPr/>
        </p:nvSpPr>
        <p:spPr>
          <a:xfrm>
            <a:off x="119063" y="1296988"/>
            <a:ext cx="9504363"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7" name="矩形 36"/>
          <p:cNvSpPr/>
          <p:nvPr/>
        </p:nvSpPr>
        <p:spPr>
          <a:xfrm flipV="1">
            <a:off x="119063" y="1370013"/>
            <a:ext cx="936625"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4" name="文本框 3"/>
          <p:cNvSpPr txBox="1"/>
          <p:nvPr/>
        </p:nvSpPr>
        <p:spPr>
          <a:xfrm>
            <a:off x="119380" y="1330325"/>
            <a:ext cx="10135870" cy="5307965"/>
          </a:xfrm>
          <a:prstGeom prst="rect">
            <a:avLst/>
          </a:prstGeom>
          <a:noFill/>
          <a:ln w="9525">
            <a:noFill/>
          </a:ln>
        </p:spPr>
        <p:txBody>
          <a:bodyPr wrap="square">
            <a:spAutoFit/>
          </a:bodyPr>
          <a:lstStyle/>
          <a:p>
            <a:pPr algn="l">
              <a:lnSpc>
                <a:spcPct val="150000"/>
              </a:lnSpc>
              <a:buClrTx/>
              <a:buSzTx/>
              <a:buFontTx/>
              <a:defRPr/>
            </a:pPr>
            <a:r>
              <a:rPr lang="zh-CN" altLang="en-US" sz="2400" b="1" noProof="0" dirty="0">
                <a:ln>
                  <a:noFill/>
                </a:ln>
                <a:effectLst/>
                <a:uLnTx/>
                <a:uFillTx/>
                <a:latin typeface="微软雅黑" panose="020B0503020204020204" pitchFamily="34" charset="-122"/>
                <a:ea typeface="微软雅黑" panose="020B0503020204020204" pitchFamily="34" charset="-122"/>
                <a:sym typeface="+mn-ea"/>
              </a:rPr>
              <a:t>4）上海静安区11.15教师公寓特别重大火灾事故</a:t>
            </a:r>
          </a:p>
          <a:p>
            <a:pPr algn="l">
              <a:lnSpc>
                <a:spcPct val="150000"/>
              </a:lnSpc>
              <a:buClrTx/>
              <a:buSzTx/>
              <a:buFontTx/>
              <a:defRPr/>
            </a:pPr>
            <a:r>
              <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（2）事故原因分析</a:t>
            </a:r>
          </a:p>
          <a:p>
            <a:pPr algn="l">
              <a:lnSpc>
                <a:spcPct val="150000"/>
              </a:lnSpc>
              <a:buClrTx/>
              <a:buSzTx/>
              <a:buFontTx/>
              <a:defRPr/>
            </a:pPr>
            <a:r>
              <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①直接原因</a:t>
            </a:r>
          </a:p>
          <a:p>
            <a:pPr algn="l">
              <a:lnSpc>
                <a:spcPct val="150000"/>
              </a:lnSpc>
              <a:buClrTx/>
              <a:buSzTx/>
              <a:buFontTx/>
              <a:defRPr/>
            </a:pPr>
            <a:r>
              <a:rPr lang="zh-CN" altLang="en-US" sz="22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B.工程中所采用的聚氨酯硬泡保温材料不合格或部分不合格。</a:t>
            </a:r>
          </a:p>
          <a:p>
            <a:pPr algn="l">
              <a:lnSpc>
                <a:spcPct val="150000"/>
              </a:lnSpc>
              <a:buClrTx/>
              <a:buSzTx/>
              <a:buFontTx/>
              <a:defRPr/>
            </a:pPr>
            <a:r>
              <a:rPr lang="zh-CN" altLang="en-US" sz="22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硬泡聚氨酯是新一代的建筑节能保温材料，导热系数是目前建筑保温材料中最低的，是实现我国建筑节能目标的理想保温材料。按照我国建筑外墙保温的相关标准要求，用于建筑节能工程的保温材料的燃烧性能要求是不低于B2级。而按照标准，B2级别的燃烧性能要求应具有的性能之一就是不能被焊渣引燃。很明显，该被引燃的聚氨酯硬泡保温材料硬泡不合格。</a:t>
            </a:r>
          </a:p>
          <a:p>
            <a:pPr algn="l">
              <a:lnSpc>
                <a:spcPct val="150000"/>
              </a:lnSpc>
              <a:buClrTx/>
              <a:buSzTx/>
              <a:buFontTx/>
              <a:defRPr/>
            </a:pPr>
            <a:endParaRPr lang="zh-CN" altLang="en-US" sz="2200" noProof="0" dirty="0">
              <a:ln>
                <a:noFill/>
              </a:ln>
              <a:solidFill>
                <a:srgbClr val="0070C0"/>
              </a:solidFill>
              <a:effectLst/>
              <a:uLnTx/>
              <a:uFillTx/>
              <a:latin typeface="微软雅黑" panose="020B0503020204020204" pitchFamily="34" charset="-122"/>
              <a:ea typeface="微软雅黑" panose="020B0503020204020204" pitchFamily="34" charset="-122"/>
              <a:sym typeface="+mn-ea"/>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4"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p:cNvSpPr txBox="1"/>
          <p:nvPr/>
        </p:nvSpPr>
        <p:spPr>
          <a:xfrm>
            <a:off x="165100" y="811848"/>
            <a:ext cx="9899650" cy="521970"/>
          </a:xfrm>
          <a:prstGeom prst="rect">
            <a:avLst/>
          </a:prstGeom>
          <a:noFill/>
        </p:spPr>
        <p:txBody>
          <a:bodyPr>
            <a:spAutoFit/>
          </a:bodyPr>
          <a:lstStyle/>
          <a:p>
            <a:pPr marR="0" defTabSz="914400">
              <a:buClrTx/>
              <a:buSzTx/>
              <a:buFontTx/>
              <a:buNone/>
              <a:defRPr/>
            </a:pPr>
            <a:r>
              <a:rPr lang="zh-CN" sz="2800" b="1" noProof="0" dirty="0">
                <a:ln>
                  <a:noFill/>
                </a:ln>
                <a:solidFill>
                  <a:srgbClr val="FF0000"/>
                </a:solidFill>
                <a:effectLst/>
                <a:uLnTx/>
                <a:uFillTx/>
                <a:latin typeface="微软雅黑" panose="020B0503020204020204" pitchFamily="34" charset="-122"/>
                <a:ea typeface="微软雅黑" panose="020B0503020204020204" pitchFamily="34" charset="-122"/>
                <a:sym typeface="+mn-ea"/>
              </a:rPr>
              <a:t>涉及安全生产管理人员不履职导致的事故案例</a:t>
            </a:r>
          </a:p>
        </p:txBody>
      </p:sp>
      <p:sp>
        <p:nvSpPr>
          <p:cNvPr id="36" name="矩形 35"/>
          <p:cNvSpPr/>
          <p:nvPr/>
        </p:nvSpPr>
        <p:spPr>
          <a:xfrm>
            <a:off x="119063" y="1296988"/>
            <a:ext cx="9504363"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7" name="矩形 36"/>
          <p:cNvSpPr/>
          <p:nvPr/>
        </p:nvSpPr>
        <p:spPr>
          <a:xfrm flipV="1">
            <a:off x="119063" y="1370013"/>
            <a:ext cx="936625"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4" name="文本框 3"/>
          <p:cNvSpPr txBox="1"/>
          <p:nvPr/>
        </p:nvSpPr>
        <p:spPr>
          <a:xfrm>
            <a:off x="119380" y="1330325"/>
            <a:ext cx="10376535" cy="5307965"/>
          </a:xfrm>
          <a:prstGeom prst="rect">
            <a:avLst/>
          </a:prstGeom>
          <a:noFill/>
          <a:ln w="9525">
            <a:noFill/>
          </a:ln>
        </p:spPr>
        <p:txBody>
          <a:bodyPr wrap="square">
            <a:spAutoFit/>
          </a:bodyPr>
          <a:lstStyle/>
          <a:p>
            <a:pPr algn="l">
              <a:lnSpc>
                <a:spcPct val="150000"/>
              </a:lnSpc>
              <a:buClrTx/>
              <a:buSzTx/>
              <a:buFontTx/>
              <a:defRPr/>
            </a:pPr>
            <a:r>
              <a:rPr lang="zh-CN" altLang="en-US" sz="2400" b="1" noProof="0" dirty="0">
                <a:ln>
                  <a:noFill/>
                </a:ln>
                <a:effectLst/>
                <a:uLnTx/>
                <a:uFillTx/>
                <a:latin typeface="微软雅黑" panose="020B0503020204020204" pitchFamily="34" charset="-122"/>
                <a:ea typeface="微软雅黑" panose="020B0503020204020204" pitchFamily="34" charset="-122"/>
                <a:sym typeface="+mn-ea"/>
              </a:rPr>
              <a:t>4）上海静安区11.15教师公寓特别重大火灾事故</a:t>
            </a:r>
          </a:p>
          <a:p>
            <a:pPr algn="l">
              <a:lnSpc>
                <a:spcPct val="150000"/>
              </a:lnSpc>
              <a:buClrTx/>
              <a:buSzTx/>
              <a:buFontTx/>
              <a:defRPr/>
            </a:pPr>
            <a:r>
              <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（2）事故原因分析</a:t>
            </a:r>
          </a:p>
          <a:p>
            <a:pPr algn="l">
              <a:lnSpc>
                <a:spcPct val="150000"/>
              </a:lnSpc>
              <a:buClrTx/>
              <a:buSzTx/>
              <a:buFontTx/>
              <a:defRPr/>
            </a:pPr>
            <a:r>
              <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②间接原因</a:t>
            </a:r>
          </a:p>
          <a:p>
            <a:pPr algn="l">
              <a:lnSpc>
                <a:spcPct val="150000"/>
              </a:lnSpc>
              <a:buClrTx/>
              <a:buSzTx/>
              <a:buFontTx/>
              <a:defRPr/>
            </a:pPr>
            <a:r>
              <a:rPr lang="zh-CN" altLang="en-US" sz="22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A.</a:t>
            </a:r>
            <a:r>
              <a:rPr lang="zh-CN" altLang="en-US" sz="2200" noProof="0" dirty="0">
                <a:ln>
                  <a:noFill/>
                </a:ln>
                <a:solidFill>
                  <a:srgbClr val="0070C0"/>
                </a:solidFill>
                <a:effectLst/>
                <a:uLnTx/>
                <a:uFillTx/>
                <a:latin typeface="微软雅黑" panose="020B0503020204020204" pitchFamily="34" charset="-122"/>
                <a:ea typeface="微软雅黑" panose="020B0503020204020204" pitchFamily="34" charset="-122"/>
                <a:sym typeface="+mn-ea"/>
              </a:rPr>
              <a:t>装修工程违法违规，层层多次分包</a:t>
            </a:r>
            <a:r>
              <a:rPr lang="zh-CN" altLang="en-US" sz="22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，导致</a:t>
            </a:r>
            <a:r>
              <a:rPr lang="zh-CN" altLang="en-US" sz="2200" noProof="0" dirty="0">
                <a:ln>
                  <a:noFill/>
                </a:ln>
                <a:solidFill>
                  <a:srgbClr val="0070C0"/>
                </a:solidFill>
                <a:effectLst/>
                <a:uLnTx/>
                <a:uFillTx/>
                <a:latin typeface="微软雅黑" panose="020B0503020204020204" pitchFamily="34" charset="-122"/>
                <a:ea typeface="微软雅黑" panose="020B0503020204020204" pitchFamily="34" charset="-122"/>
                <a:sym typeface="+mn-ea"/>
              </a:rPr>
              <a:t>安全责任落实不到位</a:t>
            </a:r>
            <a:r>
              <a:rPr lang="zh-CN" altLang="en-US" sz="22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a:t>
            </a:r>
          </a:p>
          <a:p>
            <a:pPr algn="l">
              <a:lnSpc>
                <a:spcPct val="150000"/>
              </a:lnSpc>
              <a:buClrTx/>
              <a:buSzTx/>
              <a:buFontTx/>
              <a:defRPr/>
            </a:pPr>
            <a:r>
              <a:rPr lang="zh-CN" altLang="en-US" sz="22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发生事故的大楼外墙节能保温改造由上海静安建设总公司总承包，总承包方又将全部工程分包给上海佳艺建筑装饰工程公司，上海佳艺建筑装饰工程公司又将工程进一步分包，脚手架搭设作业分包给上海迪姆物业管理有限公司施工，节能工程、保温工程和铝窗作业，通过政府采购程序分别选择正捷节能工程有限公司和中航铝门窗有限公司进行施工。上海迪姆物业管理有限公司将脚手架工程又分包给其他公司、施工队等；正捷节能工程有限公司将保温材料又分包给三家其他单位。</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4"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p:cNvSpPr txBox="1"/>
          <p:nvPr/>
        </p:nvSpPr>
        <p:spPr>
          <a:xfrm>
            <a:off x="165100" y="811848"/>
            <a:ext cx="9899650" cy="521970"/>
          </a:xfrm>
          <a:prstGeom prst="rect">
            <a:avLst/>
          </a:prstGeom>
          <a:noFill/>
        </p:spPr>
        <p:txBody>
          <a:bodyPr>
            <a:spAutoFit/>
          </a:bodyPr>
          <a:lstStyle/>
          <a:p>
            <a:pPr marR="0" defTabSz="914400">
              <a:buClrTx/>
              <a:buSzTx/>
              <a:buFontTx/>
              <a:buNone/>
              <a:defRPr/>
            </a:pPr>
            <a:r>
              <a:rPr lang="zh-CN" sz="2800" b="1" noProof="0" dirty="0">
                <a:ln>
                  <a:noFill/>
                </a:ln>
                <a:solidFill>
                  <a:srgbClr val="FF0000"/>
                </a:solidFill>
                <a:effectLst/>
                <a:uLnTx/>
                <a:uFillTx/>
                <a:latin typeface="微软雅黑" panose="020B0503020204020204" pitchFamily="34" charset="-122"/>
                <a:ea typeface="微软雅黑" panose="020B0503020204020204" pitchFamily="34" charset="-122"/>
                <a:sym typeface="+mn-ea"/>
              </a:rPr>
              <a:t>涉及安全生产管理人员不履职导致的事故案例</a:t>
            </a:r>
          </a:p>
        </p:txBody>
      </p:sp>
      <p:sp>
        <p:nvSpPr>
          <p:cNvPr id="36" name="矩形 35"/>
          <p:cNvSpPr/>
          <p:nvPr/>
        </p:nvSpPr>
        <p:spPr>
          <a:xfrm>
            <a:off x="119063" y="1296988"/>
            <a:ext cx="9504363"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7" name="矩形 36"/>
          <p:cNvSpPr/>
          <p:nvPr/>
        </p:nvSpPr>
        <p:spPr>
          <a:xfrm flipV="1">
            <a:off x="119063" y="1370013"/>
            <a:ext cx="936625"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4" name="文本框 3"/>
          <p:cNvSpPr txBox="1"/>
          <p:nvPr/>
        </p:nvSpPr>
        <p:spPr>
          <a:xfrm>
            <a:off x="119380" y="1330325"/>
            <a:ext cx="10376535" cy="5307965"/>
          </a:xfrm>
          <a:prstGeom prst="rect">
            <a:avLst/>
          </a:prstGeom>
          <a:noFill/>
          <a:ln w="9525">
            <a:noFill/>
          </a:ln>
        </p:spPr>
        <p:txBody>
          <a:bodyPr wrap="square">
            <a:spAutoFit/>
          </a:bodyPr>
          <a:lstStyle/>
          <a:p>
            <a:pPr algn="l">
              <a:lnSpc>
                <a:spcPct val="150000"/>
              </a:lnSpc>
              <a:buClrTx/>
              <a:buSzTx/>
              <a:buFontTx/>
              <a:defRPr/>
            </a:pPr>
            <a:r>
              <a:rPr lang="zh-CN" altLang="en-US" sz="2400" b="1" noProof="0" dirty="0">
                <a:ln>
                  <a:noFill/>
                </a:ln>
                <a:effectLst/>
                <a:uLnTx/>
                <a:uFillTx/>
                <a:latin typeface="微软雅黑" panose="020B0503020204020204" pitchFamily="34" charset="-122"/>
                <a:ea typeface="微软雅黑" panose="020B0503020204020204" pitchFamily="34" charset="-122"/>
                <a:sym typeface="+mn-ea"/>
              </a:rPr>
              <a:t>4）上海静安区11.15教师公寓特别重大火灾事故</a:t>
            </a:r>
          </a:p>
          <a:p>
            <a:pPr algn="l">
              <a:lnSpc>
                <a:spcPct val="150000"/>
              </a:lnSpc>
              <a:buClrTx/>
              <a:buSzTx/>
              <a:buFontTx/>
              <a:defRPr/>
            </a:pPr>
            <a:r>
              <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（2）事故原因分析</a:t>
            </a:r>
          </a:p>
          <a:p>
            <a:pPr algn="l">
              <a:lnSpc>
                <a:spcPct val="150000"/>
              </a:lnSpc>
              <a:buClrTx/>
              <a:buSzTx/>
              <a:buFontTx/>
              <a:defRPr/>
            </a:pPr>
            <a:r>
              <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②间接原因</a:t>
            </a:r>
          </a:p>
          <a:p>
            <a:pPr algn="l">
              <a:lnSpc>
                <a:spcPct val="150000"/>
              </a:lnSpc>
              <a:buClrTx/>
              <a:buSzTx/>
              <a:buFontTx/>
              <a:defRPr/>
            </a:pPr>
            <a:r>
              <a:rPr lang="zh-CN" altLang="en-US" sz="2200" noProof="0" dirty="0">
                <a:ln>
                  <a:noFill/>
                </a:ln>
                <a:effectLst/>
                <a:uLnTx/>
                <a:uFillTx/>
                <a:latin typeface="微软雅黑" panose="020B0503020204020204" pitchFamily="34" charset="-122"/>
                <a:ea typeface="微软雅黑" panose="020B0503020204020204" pitchFamily="34" charset="-122"/>
                <a:sym typeface="+mn-ea"/>
              </a:rPr>
              <a:t>B.</a:t>
            </a:r>
            <a:r>
              <a:rPr lang="zh-CN" altLang="en-US" sz="2200" noProof="0" dirty="0">
                <a:ln>
                  <a:noFill/>
                </a:ln>
                <a:solidFill>
                  <a:srgbClr val="0070C0"/>
                </a:solidFill>
                <a:effectLst/>
                <a:uLnTx/>
                <a:uFillTx/>
                <a:latin typeface="微软雅黑" panose="020B0503020204020204" pitchFamily="34" charset="-122"/>
                <a:ea typeface="微软雅黑" panose="020B0503020204020204" pitchFamily="34" charset="-122"/>
                <a:sym typeface="+mn-ea"/>
              </a:rPr>
              <a:t>施工作业现场管理混乱</a:t>
            </a:r>
            <a:r>
              <a:rPr lang="zh-CN" altLang="en-US" sz="2200" noProof="0" dirty="0">
                <a:ln>
                  <a:noFill/>
                </a:ln>
                <a:effectLst/>
                <a:uLnTx/>
                <a:uFillTx/>
                <a:latin typeface="微软雅黑" panose="020B0503020204020204" pitchFamily="34" charset="-122"/>
                <a:ea typeface="微软雅黑" panose="020B0503020204020204" pitchFamily="34" charset="-122"/>
                <a:sym typeface="+mn-ea"/>
              </a:rPr>
              <a:t>，存在明显的抢工期、抢进度、突击施工的行为。</a:t>
            </a:r>
          </a:p>
          <a:p>
            <a:pPr algn="l">
              <a:lnSpc>
                <a:spcPct val="150000"/>
              </a:lnSpc>
              <a:buClrTx/>
              <a:buSzTx/>
              <a:buFontTx/>
              <a:defRPr/>
            </a:pPr>
            <a:r>
              <a:rPr lang="zh-CN" altLang="en-US" sz="2200" noProof="0" dirty="0">
                <a:ln>
                  <a:noFill/>
                </a:ln>
                <a:effectLst/>
                <a:uLnTx/>
                <a:uFillTx/>
                <a:latin typeface="微软雅黑" panose="020B0503020204020204" pitchFamily="34" charset="-122"/>
                <a:ea typeface="微软雅黑" panose="020B0503020204020204" pitchFamily="34" charset="-122"/>
                <a:sym typeface="+mn-ea"/>
              </a:rPr>
              <a:t>C.</a:t>
            </a:r>
            <a:r>
              <a:rPr lang="zh-CN" altLang="en-US" sz="2200" noProof="0" dirty="0">
                <a:ln>
                  <a:noFill/>
                </a:ln>
                <a:solidFill>
                  <a:srgbClr val="0070C0"/>
                </a:solidFill>
                <a:effectLst/>
                <a:uLnTx/>
                <a:uFillTx/>
                <a:latin typeface="微软雅黑" panose="020B0503020204020204" pitchFamily="34" charset="-122"/>
                <a:ea typeface="微软雅黑" panose="020B0503020204020204" pitchFamily="34" charset="-122"/>
                <a:sym typeface="+mn-ea"/>
              </a:rPr>
              <a:t>事故现场安全措施不落实</a:t>
            </a:r>
            <a:r>
              <a:rPr lang="zh-CN" altLang="en-US" sz="2200" noProof="0" dirty="0">
                <a:ln>
                  <a:noFill/>
                </a:ln>
                <a:effectLst/>
                <a:uLnTx/>
                <a:uFillTx/>
                <a:latin typeface="微软雅黑" panose="020B0503020204020204" pitchFamily="34" charset="-122"/>
                <a:ea typeface="微软雅黑" panose="020B0503020204020204" pitchFamily="34" charset="-122"/>
                <a:sym typeface="+mn-ea"/>
              </a:rPr>
              <a:t>，违规使用大量尼龙网、毛竹片等易燃材料，导致大火迅速蔓延。</a:t>
            </a:r>
          </a:p>
          <a:p>
            <a:pPr algn="l">
              <a:lnSpc>
                <a:spcPct val="150000"/>
              </a:lnSpc>
              <a:buClrTx/>
              <a:buSzTx/>
              <a:buFontTx/>
              <a:defRPr/>
            </a:pPr>
            <a:r>
              <a:rPr lang="zh-CN" altLang="en-US" sz="2200" noProof="0" dirty="0">
                <a:ln>
                  <a:noFill/>
                </a:ln>
                <a:effectLst/>
                <a:uLnTx/>
                <a:uFillTx/>
                <a:latin typeface="微软雅黑" panose="020B0503020204020204" pitchFamily="34" charset="-122"/>
                <a:ea typeface="微软雅黑" panose="020B0503020204020204" pitchFamily="34" charset="-122"/>
                <a:sym typeface="+mn-ea"/>
              </a:rPr>
              <a:t>D.监理单位、施工单位、建设单位存在隶属或者利害关系。</a:t>
            </a:r>
          </a:p>
          <a:p>
            <a:pPr algn="l">
              <a:lnSpc>
                <a:spcPct val="150000"/>
              </a:lnSpc>
              <a:buClrTx/>
              <a:buSzTx/>
              <a:buFontTx/>
              <a:defRPr/>
            </a:pPr>
            <a:r>
              <a:rPr lang="zh-CN" altLang="en-US" sz="2200" noProof="0" dirty="0">
                <a:ln>
                  <a:noFill/>
                </a:ln>
                <a:effectLst/>
                <a:uLnTx/>
                <a:uFillTx/>
                <a:latin typeface="微软雅黑" panose="020B0503020204020204" pitchFamily="34" charset="-122"/>
                <a:ea typeface="微软雅黑" panose="020B0503020204020204" pitchFamily="34" charset="-122"/>
                <a:sym typeface="+mn-ea"/>
              </a:rPr>
              <a:t>E.有关部门监管不力，导致以上四种情况“多次分包多家作业、现场管理混乱、事故现场违规选用材料、建设主体单位存在利害关系”的出现。</a:t>
            </a:r>
          </a:p>
          <a:p>
            <a:pPr algn="l">
              <a:lnSpc>
                <a:spcPct val="150000"/>
              </a:lnSpc>
              <a:buClrTx/>
              <a:buSzTx/>
              <a:buFontTx/>
              <a:defRPr/>
            </a:pPr>
            <a:r>
              <a:rPr lang="zh-CN" altLang="en-US" sz="2200" noProof="0" dirty="0">
                <a:ln>
                  <a:noFill/>
                </a:ln>
                <a:effectLst/>
                <a:uLnTx/>
                <a:uFillTx/>
                <a:latin typeface="微软雅黑" panose="020B0503020204020204" pitchFamily="34" charset="-122"/>
                <a:ea typeface="微软雅黑" panose="020B0503020204020204" pitchFamily="34" charset="-122"/>
                <a:sym typeface="+mn-ea"/>
              </a:rPr>
              <a:t>定性：</a:t>
            </a:r>
            <a:r>
              <a:rPr lang="zh-CN" altLang="en-US" sz="2200" b="1" noProof="0" dirty="0">
                <a:ln>
                  <a:noFill/>
                </a:ln>
                <a:effectLst/>
                <a:uLnTx/>
                <a:uFillTx/>
                <a:latin typeface="微软雅黑" panose="020B0503020204020204" pitchFamily="34" charset="-122"/>
                <a:ea typeface="微软雅黑" panose="020B0503020204020204" pitchFamily="34" charset="-122"/>
                <a:sym typeface="+mn-ea"/>
              </a:rPr>
              <a:t>这是一起因违法违规生产建设行为所导致的特别重大责任事故。</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p:cNvSpPr txBox="1"/>
          <p:nvPr/>
        </p:nvSpPr>
        <p:spPr>
          <a:xfrm>
            <a:off x="165100" y="811848"/>
            <a:ext cx="9899650" cy="521970"/>
          </a:xfrm>
          <a:prstGeom prst="rect">
            <a:avLst/>
          </a:prstGeom>
          <a:noFill/>
        </p:spPr>
        <p:txBody>
          <a:bodyPr>
            <a:spAutoFit/>
          </a:bodyPr>
          <a:lstStyle/>
          <a:p>
            <a:pPr marR="0" algn="ctr" defTabSz="914400">
              <a:buClrTx/>
              <a:buSzTx/>
              <a:buFontTx/>
              <a:buNone/>
              <a:defRPr/>
            </a:pPr>
            <a:r>
              <a:rPr kumimoji="0" lang="zh-CN" sz="2800" kern="1200" cap="none" spc="0" normalizeH="0" baseline="0" noProof="0" dirty="0">
                <a:solidFill>
                  <a:schemeClr val="tx1">
                    <a:lumMod val="85000"/>
                    <a:lumOff val="15000"/>
                  </a:schemeClr>
                </a:solidFill>
                <a:latin typeface="微软雅黑" panose="020B0503020204020204" pitchFamily="34" charset="-122"/>
                <a:ea typeface="微软雅黑" panose="020B0503020204020204" pitchFamily="34" charset="-122"/>
                <a:cs typeface="+mn-cs"/>
              </a:rPr>
              <a:t>海因里希的事故因果连锁论</a:t>
            </a:r>
          </a:p>
        </p:txBody>
      </p:sp>
      <p:sp>
        <p:nvSpPr>
          <p:cNvPr id="36" name="矩形 35"/>
          <p:cNvSpPr/>
          <p:nvPr/>
        </p:nvSpPr>
        <p:spPr>
          <a:xfrm>
            <a:off x="119063" y="1296988"/>
            <a:ext cx="9504363"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7" name="矩形 36"/>
          <p:cNvSpPr/>
          <p:nvPr/>
        </p:nvSpPr>
        <p:spPr>
          <a:xfrm flipV="1">
            <a:off x="119063" y="1370013"/>
            <a:ext cx="936625"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19458" name="文本占位符 600066" descr="骨牌"/>
          <p:cNvPicPr>
            <a:picLocks noGrp="1" noChangeAspect="1"/>
          </p:cNvPicPr>
          <p:nvPr/>
        </p:nvPicPr>
        <p:blipFill>
          <a:blip r:embed="rId3"/>
          <a:stretch>
            <a:fillRect/>
          </a:stretch>
        </p:blipFill>
        <p:spPr>
          <a:xfrm>
            <a:off x="1112520" y="1545590"/>
            <a:ext cx="7518400" cy="5271770"/>
          </a:xfrm>
          <a:prstGeom prst="rect">
            <a:avLst/>
          </a:prstGeom>
          <a:noFill/>
          <a:ln w="9525">
            <a:noFill/>
          </a:ln>
        </p:spPr>
      </p:pic>
    </p:spTree>
  </p:cSld>
  <p:clrMapOvr>
    <a:masterClrMapping/>
  </p:clrMapOvr>
  <p:transition spd="slow">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p:cNvSpPr txBox="1"/>
          <p:nvPr/>
        </p:nvSpPr>
        <p:spPr>
          <a:xfrm>
            <a:off x="165100" y="811848"/>
            <a:ext cx="9899650" cy="521970"/>
          </a:xfrm>
          <a:prstGeom prst="rect">
            <a:avLst/>
          </a:prstGeom>
          <a:noFill/>
        </p:spPr>
        <p:txBody>
          <a:bodyPr>
            <a:spAutoFit/>
          </a:bodyPr>
          <a:lstStyle/>
          <a:p>
            <a:pPr marR="0" defTabSz="914400">
              <a:buClrTx/>
              <a:buSzTx/>
              <a:buFontTx/>
              <a:buNone/>
              <a:defRPr/>
            </a:pPr>
            <a:r>
              <a:rPr lang="zh-CN" sz="2800" b="1" noProof="0" dirty="0">
                <a:ln>
                  <a:noFill/>
                </a:ln>
                <a:solidFill>
                  <a:srgbClr val="FF0000"/>
                </a:solidFill>
                <a:effectLst/>
                <a:uLnTx/>
                <a:uFillTx/>
                <a:latin typeface="微软雅黑" panose="020B0503020204020204" pitchFamily="34" charset="-122"/>
                <a:ea typeface="微软雅黑" panose="020B0503020204020204" pitchFamily="34" charset="-122"/>
                <a:sym typeface="+mn-ea"/>
              </a:rPr>
              <a:t>涉及安全生产管理人员不履职导致的事故案例</a:t>
            </a:r>
          </a:p>
        </p:txBody>
      </p:sp>
      <p:sp>
        <p:nvSpPr>
          <p:cNvPr id="36" name="矩形 35"/>
          <p:cNvSpPr/>
          <p:nvPr/>
        </p:nvSpPr>
        <p:spPr>
          <a:xfrm>
            <a:off x="119063" y="1296988"/>
            <a:ext cx="9504363"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7" name="矩形 36"/>
          <p:cNvSpPr/>
          <p:nvPr/>
        </p:nvSpPr>
        <p:spPr>
          <a:xfrm flipV="1">
            <a:off x="119063" y="1370013"/>
            <a:ext cx="936625"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4" name="文本框 3"/>
          <p:cNvSpPr txBox="1"/>
          <p:nvPr/>
        </p:nvSpPr>
        <p:spPr>
          <a:xfrm>
            <a:off x="119380" y="1330325"/>
            <a:ext cx="9944735" cy="3969385"/>
          </a:xfrm>
          <a:prstGeom prst="rect">
            <a:avLst/>
          </a:prstGeom>
          <a:noFill/>
          <a:ln w="9525">
            <a:noFill/>
          </a:ln>
        </p:spPr>
        <p:txBody>
          <a:bodyPr wrap="square">
            <a:spAutoFit/>
          </a:bodyPr>
          <a:lstStyle/>
          <a:p>
            <a:pPr algn="l">
              <a:lnSpc>
                <a:spcPct val="150000"/>
              </a:lnSpc>
              <a:buClrTx/>
              <a:buSzTx/>
              <a:buFontTx/>
              <a:defRPr/>
            </a:pPr>
            <a:r>
              <a:rPr lang="zh-CN" altLang="en-US" sz="2400" b="1" noProof="0" dirty="0">
                <a:ln>
                  <a:noFill/>
                </a:ln>
                <a:effectLst/>
                <a:uLnTx/>
                <a:uFillTx/>
                <a:latin typeface="微软雅黑" panose="020B0503020204020204" pitchFamily="34" charset="-122"/>
                <a:ea typeface="微软雅黑" panose="020B0503020204020204" pitchFamily="34" charset="-122"/>
                <a:sym typeface="+mn-ea"/>
              </a:rPr>
              <a:t>4）上海静安区11.15教师公寓特别重大火灾事故</a:t>
            </a:r>
          </a:p>
          <a:p>
            <a:pPr algn="l">
              <a:lnSpc>
                <a:spcPct val="150000"/>
              </a:lnSpc>
              <a:buClrTx/>
              <a:buSzTx/>
              <a:buFontTx/>
              <a:defRPr/>
            </a:pPr>
            <a:r>
              <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（3）对事故有关责任人员及单位依法依纪进行了严肃处理</a:t>
            </a:r>
          </a:p>
          <a:p>
            <a:pPr algn="l">
              <a:lnSpc>
                <a:spcPct val="150000"/>
              </a:lnSpc>
              <a:buClrTx/>
              <a:buSzTx/>
              <a:buFontTx/>
              <a:defRPr/>
            </a:pPr>
            <a:r>
              <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根据国务院批复的意见，依照有关规定，对</a:t>
            </a:r>
            <a:r>
              <a:rPr lang="zh-CN" altLang="en-US" sz="2400"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54名事故责任人</a:t>
            </a:r>
            <a:r>
              <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作出严肃处理，其中</a:t>
            </a:r>
            <a:r>
              <a:rPr lang="zh-CN" altLang="en-US" sz="2400"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26名责任人被移送司法机关依法追究刑事责任</a:t>
            </a:r>
            <a:r>
              <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，28名责任人受到党纪、政纪处分。同时，责成上海市人民政府和市长韩正分别向国务院作出深刻检查。由上海市安全生产监督管理局对事故相关单位按法律规定的上限给予经济处罚。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4"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p:cNvSpPr txBox="1"/>
          <p:nvPr/>
        </p:nvSpPr>
        <p:spPr>
          <a:xfrm>
            <a:off x="165100" y="811848"/>
            <a:ext cx="9899650" cy="521970"/>
          </a:xfrm>
          <a:prstGeom prst="rect">
            <a:avLst/>
          </a:prstGeom>
          <a:noFill/>
        </p:spPr>
        <p:txBody>
          <a:bodyPr>
            <a:spAutoFit/>
          </a:bodyPr>
          <a:lstStyle/>
          <a:p>
            <a:pPr marR="0" defTabSz="914400">
              <a:buClrTx/>
              <a:buSzTx/>
              <a:buFontTx/>
              <a:buNone/>
              <a:defRPr/>
            </a:pPr>
            <a:r>
              <a:rPr lang="zh-CN" sz="2800" b="1" noProof="0" dirty="0">
                <a:ln>
                  <a:noFill/>
                </a:ln>
                <a:solidFill>
                  <a:srgbClr val="FF0000"/>
                </a:solidFill>
                <a:effectLst/>
                <a:uLnTx/>
                <a:uFillTx/>
                <a:latin typeface="微软雅黑" panose="020B0503020204020204" pitchFamily="34" charset="-122"/>
                <a:ea typeface="微软雅黑" panose="020B0503020204020204" pitchFamily="34" charset="-122"/>
                <a:sym typeface="+mn-ea"/>
              </a:rPr>
              <a:t>涉及安全生产管理人员不履职导致的事故案例</a:t>
            </a:r>
          </a:p>
        </p:txBody>
      </p:sp>
      <p:sp>
        <p:nvSpPr>
          <p:cNvPr id="36" name="矩形 35"/>
          <p:cNvSpPr/>
          <p:nvPr/>
        </p:nvSpPr>
        <p:spPr>
          <a:xfrm>
            <a:off x="119063" y="1296988"/>
            <a:ext cx="9504363"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7" name="矩形 36"/>
          <p:cNvSpPr/>
          <p:nvPr/>
        </p:nvSpPr>
        <p:spPr>
          <a:xfrm flipV="1">
            <a:off x="119063" y="1370013"/>
            <a:ext cx="936625"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4" name="文本框 3"/>
          <p:cNvSpPr txBox="1"/>
          <p:nvPr/>
        </p:nvSpPr>
        <p:spPr>
          <a:xfrm>
            <a:off x="119380" y="1330325"/>
            <a:ext cx="10213975" cy="4892675"/>
          </a:xfrm>
          <a:prstGeom prst="rect">
            <a:avLst/>
          </a:prstGeom>
          <a:noFill/>
          <a:ln w="9525">
            <a:noFill/>
          </a:ln>
        </p:spPr>
        <p:txBody>
          <a:bodyPr wrap="square">
            <a:spAutoFit/>
          </a:bodyPr>
          <a:lstStyle/>
          <a:p>
            <a:pPr algn="l">
              <a:lnSpc>
                <a:spcPct val="150000"/>
              </a:lnSpc>
              <a:buClrTx/>
              <a:buSzTx/>
              <a:buFontTx/>
              <a:defRPr/>
            </a:pPr>
            <a:r>
              <a:rPr lang="zh-CN" altLang="en-US" sz="2400" b="1" noProof="0" dirty="0">
                <a:ln>
                  <a:noFill/>
                </a:ln>
                <a:effectLst/>
                <a:uLnTx/>
                <a:uFillTx/>
                <a:latin typeface="微软雅黑" panose="020B0503020204020204" pitchFamily="34" charset="-122"/>
                <a:ea typeface="微软雅黑" panose="020B0503020204020204" pitchFamily="34" charset="-122"/>
                <a:sym typeface="+mn-ea"/>
              </a:rPr>
              <a:t>4）上海静安区11.15教师公寓特别重大火灾事故</a:t>
            </a:r>
          </a:p>
          <a:p>
            <a:pPr algn="l">
              <a:lnSpc>
                <a:spcPct val="150000"/>
              </a:lnSpc>
              <a:buClrTx/>
              <a:buSzTx/>
              <a:buFontTx/>
              <a:defRPr/>
            </a:pPr>
            <a:r>
              <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（3）对事故有关责任人员及单位依法依纪进行了严肃处理</a:t>
            </a:r>
          </a:p>
          <a:p>
            <a:pPr algn="l">
              <a:lnSpc>
                <a:spcPct val="150000"/>
              </a:lnSpc>
              <a:buClrTx/>
              <a:buSzTx/>
              <a:buFontTx/>
              <a:defRPr/>
            </a:pPr>
            <a:r>
              <a:rPr lang="zh-CN" altLang="en-US" sz="2000"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①监管单位涉嫌违法人员</a:t>
            </a:r>
          </a:p>
          <a:p>
            <a:pPr algn="l">
              <a:lnSpc>
                <a:spcPct val="150000"/>
              </a:lnSpc>
              <a:buClrTx/>
              <a:buSzTx/>
              <a:buFontTx/>
              <a:defRPr/>
            </a:pPr>
            <a:r>
              <a:rPr lang="zh-CN" altLang="en-US" sz="20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1.高伟忠，上海市静安区建设和交通委员会(以下简称静安区建交委)主任、党工委副书记，因涉嫌滥用职权罪被依法批准逮捕。</a:t>
            </a:r>
          </a:p>
          <a:p>
            <a:pPr algn="l">
              <a:lnSpc>
                <a:spcPct val="150000"/>
              </a:lnSpc>
              <a:buClrTx/>
              <a:buSzTx/>
              <a:buFontTx/>
              <a:defRPr/>
            </a:pPr>
            <a:r>
              <a:rPr lang="zh-CN" altLang="en-US" sz="20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2.姚亚明，中共党员，上海市静安区建交委副主任，因涉嫌玩忽职守罪被依法批准逮捕。</a:t>
            </a:r>
          </a:p>
          <a:p>
            <a:pPr algn="l">
              <a:lnSpc>
                <a:spcPct val="150000"/>
              </a:lnSpc>
              <a:buClrTx/>
              <a:buSzTx/>
              <a:buFontTx/>
              <a:defRPr/>
            </a:pPr>
            <a:r>
              <a:rPr lang="zh-CN" altLang="en-US" sz="20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3.周建民，中共党员，上海市静安区建交委综合管理科科长，因涉嫌受贿罪被依法批准逮捕。</a:t>
            </a:r>
          </a:p>
          <a:p>
            <a:pPr algn="l">
              <a:lnSpc>
                <a:spcPct val="150000"/>
              </a:lnSpc>
              <a:buClrTx/>
              <a:buSzTx/>
              <a:buFontTx/>
              <a:defRPr/>
            </a:pPr>
            <a:r>
              <a:rPr lang="zh-CN" altLang="en-US" sz="20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4.张权，中共党员，上海市静安区建交委建筑建材业市场管理办公室副主任，因涉嫌受贿罪被依法批准逮捕。</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4"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p:cNvSpPr txBox="1"/>
          <p:nvPr/>
        </p:nvSpPr>
        <p:spPr>
          <a:xfrm>
            <a:off x="165100" y="811848"/>
            <a:ext cx="9899650" cy="521970"/>
          </a:xfrm>
          <a:prstGeom prst="rect">
            <a:avLst/>
          </a:prstGeom>
          <a:noFill/>
        </p:spPr>
        <p:txBody>
          <a:bodyPr>
            <a:spAutoFit/>
          </a:bodyPr>
          <a:lstStyle/>
          <a:p>
            <a:pPr marR="0" defTabSz="914400">
              <a:buClrTx/>
              <a:buSzTx/>
              <a:buFontTx/>
              <a:buNone/>
              <a:defRPr/>
            </a:pPr>
            <a:r>
              <a:rPr lang="zh-CN" sz="2800" b="1" noProof="0" dirty="0">
                <a:ln>
                  <a:noFill/>
                </a:ln>
                <a:solidFill>
                  <a:srgbClr val="FF0000"/>
                </a:solidFill>
                <a:effectLst/>
                <a:uLnTx/>
                <a:uFillTx/>
                <a:latin typeface="微软雅黑" panose="020B0503020204020204" pitchFamily="34" charset="-122"/>
                <a:ea typeface="微软雅黑" panose="020B0503020204020204" pitchFamily="34" charset="-122"/>
                <a:sym typeface="+mn-ea"/>
              </a:rPr>
              <a:t>涉及安全生产管理人员不履职导致的事故案例</a:t>
            </a:r>
          </a:p>
        </p:txBody>
      </p:sp>
      <p:sp>
        <p:nvSpPr>
          <p:cNvPr id="36" name="矩形 35"/>
          <p:cNvSpPr/>
          <p:nvPr/>
        </p:nvSpPr>
        <p:spPr>
          <a:xfrm>
            <a:off x="119063" y="1296988"/>
            <a:ext cx="9504363"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7" name="矩形 36"/>
          <p:cNvSpPr/>
          <p:nvPr/>
        </p:nvSpPr>
        <p:spPr>
          <a:xfrm flipV="1">
            <a:off x="119063" y="1370013"/>
            <a:ext cx="936625"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4" name="文本框 3"/>
          <p:cNvSpPr txBox="1"/>
          <p:nvPr/>
        </p:nvSpPr>
        <p:spPr>
          <a:xfrm>
            <a:off x="119380" y="1190625"/>
            <a:ext cx="10254615" cy="5815965"/>
          </a:xfrm>
          <a:prstGeom prst="rect">
            <a:avLst/>
          </a:prstGeom>
          <a:noFill/>
          <a:ln w="9525">
            <a:noFill/>
          </a:ln>
        </p:spPr>
        <p:txBody>
          <a:bodyPr wrap="square">
            <a:spAutoFit/>
          </a:bodyPr>
          <a:lstStyle/>
          <a:p>
            <a:pPr algn="l">
              <a:lnSpc>
                <a:spcPct val="150000"/>
              </a:lnSpc>
              <a:buClrTx/>
              <a:buSzTx/>
              <a:buFontTx/>
              <a:defRPr/>
            </a:pPr>
            <a:r>
              <a:rPr lang="zh-CN" altLang="en-US" sz="2400" b="1" noProof="0" dirty="0">
                <a:ln>
                  <a:noFill/>
                </a:ln>
                <a:effectLst/>
                <a:uLnTx/>
                <a:uFillTx/>
                <a:latin typeface="微软雅黑" panose="020B0503020204020204" pitchFamily="34" charset="-122"/>
                <a:ea typeface="微软雅黑" panose="020B0503020204020204" pitchFamily="34" charset="-122"/>
                <a:sym typeface="+mn-ea"/>
              </a:rPr>
              <a:t>4）上海静安区11.15教师公寓特别重大火灾事故</a:t>
            </a:r>
          </a:p>
          <a:p>
            <a:pPr algn="l">
              <a:lnSpc>
                <a:spcPct val="150000"/>
              </a:lnSpc>
              <a:buClrTx/>
              <a:buSzTx/>
              <a:buFontTx/>
              <a:defRPr/>
            </a:pPr>
            <a:r>
              <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（3）对事故有关责任人员及单位依法依纪进行了严肃处理</a:t>
            </a:r>
          </a:p>
          <a:p>
            <a:pPr algn="l">
              <a:lnSpc>
                <a:spcPct val="150000"/>
              </a:lnSpc>
              <a:buClrTx/>
              <a:buSzTx/>
              <a:buFontTx/>
              <a:defRPr/>
            </a:pPr>
            <a:r>
              <a:rPr lang="zh-CN" altLang="en-US" sz="2000"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②总包单位涉嫌违法人员</a:t>
            </a:r>
            <a:endParaRPr lang="zh-CN" altLang="en-US" sz="20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endParaRPr>
          </a:p>
          <a:p>
            <a:pPr algn="l">
              <a:lnSpc>
                <a:spcPct val="150000"/>
              </a:lnSpc>
              <a:buClrTx/>
              <a:buSzTx/>
              <a:buFontTx/>
              <a:defRPr/>
            </a:pPr>
            <a:r>
              <a:rPr lang="zh-CN" altLang="en-US" sz="20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5.董放，中共党员，上海市静安区建设总公司法定代表人、总经理，因涉嫌重大责任事故罪被依法批准逮捕。</a:t>
            </a:r>
          </a:p>
          <a:p>
            <a:pPr algn="l">
              <a:lnSpc>
                <a:spcPct val="150000"/>
              </a:lnSpc>
              <a:buClrTx/>
              <a:buSzTx/>
              <a:buFontTx/>
              <a:defRPr/>
            </a:pPr>
            <a:r>
              <a:rPr lang="zh-CN" altLang="en-US" sz="20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6.瞿幼棣，中共党员，上海市静安区建设总公司副总经理，因涉嫌重大责任事故罪被依法批准逮捕。</a:t>
            </a:r>
          </a:p>
          <a:p>
            <a:pPr algn="l">
              <a:lnSpc>
                <a:spcPct val="150000"/>
              </a:lnSpc>
              <a:buClrTx/>
              <a:buSzTx/>
              <a:buFontTx/>
              <a:defRPr/>
            </a:pPr>
            <a:r>
              <a:rPr lang="zh-CN" altLang="en-US" sz="20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7.周峥，中共党员，上海市静安区建设总公司副总经理、</a:t>
            </a:r>
            <a:r>
              <a:rPr lang="zh-CN" altLang="en-US" sz="2000" noProof="0" dirty="0">
                <a:ln>
                  <a:noFill/>
                </a:ln>
                <a:solidFill>
                  <a:srgbClr val="0070C0"/>
                </a:solidFill>
                <a:effectLst/>
                <a:uLnTx/>
                <a:uFillTx/>
                <a:latin typeface="微软雅黑" panose="020B0503020204020204" pitchFamily="34" charset="-122"/>
                <a:ea typeface="微软雅黑" panose="020B0503020204020204" pitchFamily="34" charset="-122"/>
                <a:sym typeface="+mn-ea"/>
              </a:rPr>
              <a:t>安全总监，因涉嫌重大责任事故罪被依法批准逮捕</a:t>
            </a:r>
            <a:r>
              <a:rPr lang="zh-CN" altLang="en-US" sz="20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a:t>
            </a:r>
          </a:p>
          <a:p>
            <a:pPr algn="l">
              <a:lnSpc>
                <a:spcPct val="150000"/>
              </a:lnSpc>
              <a:buClrTx/>
              <a:buSzTx/>
              <a:buFontTx/>
              <a:defRPr/>
            </a:pPr>
            <a:r>
              <a:rPr lang="zh-CN" altLang="en-US" sz="20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8.范玮民，上海市静安区建设总公司项目经理，因涉嫌重大责任事故罪被依法批准逮捕。</a:t>
            </a:r>
          </a:p>
          <a:p>
            <a:pPr algn="l">
              <a:lnSpc>
                <a:spcPct val="150000"/>
              </a:lnSpc>
              <a:buClrTx/>
              <a:buSzTx/>
              <a:buFontTx/>
              <a:defRPr/>
            </a:pPr>
            <a:r>
              <a:rPr lang="zh-CN" altLang="en-US" sz="20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9.曹磊，中共党员，上海市静安区建设总公司</a:t>
            </a:r>
            <a:r>
              <a:rPr lang="zh-CN" altLang="en-US" sz="2000" b="1" noProof="0" dirty="0">
                <a:ln>
                  <a:noFill/>
                </a:ln>
                <a:solidFill>
                  <a:srgbClr val="0070C0"/>
                </a:solidFill>
                <a:effectLst/>
                <a:uLnTx/>
                <a:uFillTx/>
                <a:latin typeface="微软雅黑" panose="020B0503020204020204" pitchFamily="34" charset="-122"/>
                <a:ea typeface="微软雅黑" panose="020B0503020204020204" pitchFamily="34" charset="-122"/>
                <a:sym typeface="+mn-ea"/>
              </a:rPr>
              <a:t>项目安全员，因涉嫌重大责任事故罪被依法批准逮捕。</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4"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p:cNvSpPr txBox="1"/>
          <p:nvPr/>
        </p:nvSpPr>
        <p:spPr>
          <a:xfrm>
            <a:off x="165100" y="811848"/>
            <a:ext cx="9899650" cy="521970"/>
          </a:xfrm>
          <a:prstGeom prst="rect">
            <a:avLst/>
          </a:prstGeom>
          <a:noFill/>
        </p:spPr>
        <p:txBody>
          <a:bodyPr>
            <a:spAutoFit/>
          </a:bodyPr>
          <a:lstStyle/>
          <a:p>
            <a:pPr marR="0" defTabSz="914400">
              <a:buClrTx/>
              <a:buSzTx/>
              <a:buFontTx/>
              <a:buNone/>
              <a:defRPr/>
            </a:pPr>
            <a:r>
              <a:rPr lang="zh-CN" sz="2800" b="1" noProof="0" dirty="0">
                <a:ln>
                  <a:noFill/>
                </a:ln>
                <a:solidFill>
                  <a:srgbClr val="FF0000"/>
                </a:solidFill>
                <a:effectLst/>
                <a:uLnTx/>
                <a:uFillTx/>
                <a:latin typeface="微软雅黑" panose="020B0503020204020204" pitchFamily="34" charset="-122"/>
                <a:ea typeface="微软雅黑" panose="020B0503020204020204" pitchFamily="34" charset="-122"/>
                <a:sym typeface="+mn-ea"/>
              </a:rPr>
              <a:t>涉及安全生产管理人员不履职导致的事故案例</a:t>
            </a:r>
          </a:p>
        </p:txBody>
      </p:sp>
      <p:sp>
        <p:nvSpPr>
          <p:cNvPr id="36" name="矩形 35"/>
          <p:cNvSpPr/>
          <p:nvPr/>
        </p:nvSpPr>
        <p:spPr>
          <a:xfrm>
            <a:off x="119063" y="1296988"/>
            <a:ext cx="9504363"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7" name="矩形 36"/>
          <p:cNvSpPr/>
          <p:nvPr/>
        </p:nvSpPr>
        <p:spPr>
          <a:xfrm flipV="1">
            <a:off x="119063" y="1370013"/>
            <a:ext cx="936625"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4" name="文本框 3"/>
          <p:cNvSpPr txBox="1"/>
          <p:nvPr/>
        </p:nvSpPr>
        <p:spPr>
          <a:xfrm>
            <a:off x="119380" y="1190625"/>
            <a:ext cx="11744960" cy="5354320"/>
          </a:xfrm>
          <a:prstGeom prst="rect">
            <a:avLst/>
          </a:prstGeom>
          <a:noFill/>
          <a:ln w="9525">
            <a:noFill/>
          </a:ln>
        </p:spPr>
        <p:txBody>
          <a:bodyPr wrap="square">
            <a:spAutoFit/>
          </a:bodyPr>
          <a:lstStyle/>
          <a:p>
            <a:pPr algn="l">
              <a:lnSpc>
                <a:spcPct val="150000"/>
              </a:lnSpc>
              <a:buClrTx/>
              <a:buSzTx/>
              <a:buFontTx/>
              <a:defRPr/>
            </a:pPr>
            <a:r>
              <a:rPr lang="zh-CN" altLang="en-US" sz="2400" b="1" noProof="0" dirty="0">
                <a:ln>
                  <a:noFill/>
                </a:ln>
                <a:effectLst/>
                <a:uLnTx/>
                <a:uFillTx/>
                <a:latin typeface="微软雅黑" panose="020B0503020204020204" pitchFamily="34" charset="-122"/>
                <a:ea typeface="微软雅黑" panose="020B0503020204020204" pitchFamily="34" charset="-122"/>
                <a:sym typeface="+mn-ea"/>
              </a:rPr>
              <a:t>4）上海静安区11.15教师公寓特别重大火灾事故</a:t>
            </a:r>
          </a:p>
          <a:p>
            <a:pPr algn="l">
              <a:lnSpc>
                <a:spcPct val="150000"/>
              </a:lnSpc>
              <a:buClrTx/>
              <a:buSzTx/>
              <a:buFontTx/>
              <a:defRPr/>
            </a:pPr>
            <a:r>
              <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（3）对事故有关责任人员及单位依法依纪进行了严肃处理</a:t>
            </a:r>
          </a:p>
          <a:p>
            <a:pPr algn="l">
              <a:lnSpc>
                <a:spcPct val="150000"/>
              </a:lnSpc>
              <a:buClrTx/>
              <a:buSzTx/>
              <a:buFontTx/>
              <a:defRPr/>
            </a:pPr>
            <a:r>
              <a:rPr lang="zh-CN" altLang="en-US" sz="2000"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③转包单位涉嫌违法人员</a:t>
            </a:r>
          </a:p>
          <a:p>
            <a:pPr algn="l">
              <a:lnSpc>
                <a:spcPct val="150000"/>
              </a:lnSpc>
              <a:buClrTx/>
              <a:buSzTx/>
              <a:buFontTx/>
              <a:defRPr/>
            </a:pPr>
            <a:r>
              <a:rPr lang="zh-CN" altLang="en-US" sz="20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10.黄佩信，上海佳艺建筑装饰工程公司(以下简称佳艺公司)法定代表人、总经理，因涉嫌重大责任事故罪被依法批准逮捕。</a:t>
            </a:r>
          </a:p>
          <a:p>
            <a:pPr algn="l">
              <a:lnSpc>
                <a:spcPct val="150000"/>
              </a:lnSpc>
              <a:buClrTx/>
              <a:buSzTx/>
              <a:buFontTx/>
              <a:defRPr/>
            </a:pPr>
            <a:r>
              <a:rPr lang="zh-CN" altLang="en-US" sz="20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11.马义镑，中共党员，佳艺公司副总经理，因涉嫌重大责任事故罪被依法批准逮捕。</a:t>
            </a:r>
          </a:p>
          <a:p>
            <a:pPr algn="l">
              <a:lnSpc>
                <a:spcPct val="150000"/>
              </a:lnSpc>
              <a:buClrTx/>
              <a:buSzTx/>
              <a:buFontTx/>
              <a:defRPr/>
            </a:pPr>
            <a:r>
              <a:rPr lang="zh-CN" altLang="en-US" sz="20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12.沈大同，佳艺公司项目经理，因涉嫌重大责任事故罪被依法批准逮捕。</a:t>
            </a:r>
          </a:p>
          <a:p>
            <a:pPr algn="l">
              <a:lnSpc>
                <a:spcPct val="150000"/>
              </a:lnSpc>
              <a:buClrTx/>
              <a:buSzTx/>
              <a:buFontTx/>
              <a:defRPr/>
            </a:pPr>
            <a:r>
              <a:rPr lang="zh-CN" altLang="en-US" sz="20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13.陶忱，佳艺公司</a:t>
            </a:r>
            <a:r>
              <a:rPr lang="zh-CN" altLang="en-US" sz="2000" noProof="0" dirty="0">
                <a:ln>
                  <a:noFill/>
                </a:ln>
                <a:solidFill>
                  <a:srgbClr val="0070C0"/>
                </a:solidFill>
                <a:effectLst/>
                <a:uLnTx/>
                <a:uFillTx/>
                <a:latin typeface="微软雅黑" panose="020B0503020204020204" pitchFamily="34" charset="-122"/>
                <a:ea typeface="微软雅黑" panose="020B0503020204020204" pitchFamily="34" charset="-122"/>
                <a:sym typeface="+mn-ea"/>
              </a:rPr>
              <a:t>项目安全员，因涉嫌重大责任事故罪被依法批准逮捕。</a:t>
            </a:r>
            <a:endParaRPr lang="zh-CN" altLang="en-US" sz="20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endParaRPr>
          </a:p>
          <a:p>
            <a:pPr algn="l">
              <a:lnSpc>
                <a:spcPct val="150000"/>
              </a:lnSpc>
              <a:buClrTx/>
              <a:buSzTx/>
              <a:buFontTx/>
              <a:defRPr/>
            </a:pPr>
            <a:r>
              <a:rPr lang="zh-CN" altLang="en-US" sz="2000"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④监理单位涉嫌违法人员</a:t>
            </a:r>
            <a:endParaRPr lang="zh-CN" altLang="en-US" sz="20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endParaRPr>
          </a:p>
          <a:p>
            <a:pPr algn="l">
              <a:lnSpc>
                <a:spcPct val="150000"/>
              </a:lnSpc>
              <a:buClrTx/>
              <a:buSzTx/>
              <a:buFontTx/>
              <a:defRPr/>
            </a:pPr>
            <a:r>
              <a:rPr lang="zh-CN" altLang="en-US" sz="20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14.张永新，上海市静安建设工程监理有限公司总监理工程师，因涉嫌重大责任事故罪被依法批准逮捕。</a:t>
            </a:r>
          </a:p>
          <a:p>
            <a:pPr algn="l">
              <a:lnSpc>
                <a:spcPct val="150000"/>
              </a:lnSpc>
              <a:buClrTx/>
              <a:buSzTx/>
              <a:buFontTx/>
              <a:defRPr/>
            </a:pPr>
            <a:r>
              <a:rPr lang="zh-CN" altLang="en-US" sz="20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15.卫平儒，上海市静安建设工程监理有限公司</a:t>
            </a:r>
            <a:r>
              <a:rPr lang="zh-CN" altLang="en-US" sz="2000" b="1" noProof="0" dirty="0">
                <a:ln>
                  <a:noFill/>
                </a:ln>
                <a:solidFill>
                  <a:srgbClr val="002060"/>
                </a:solidFill>
                <a:effectLst/>
                <a:uLnTx/>
                <a:uFillTx/>
                <a:latin typeface="微软雅黑" panose="020B0503020204020204" pitchFamily="34" charset="-122"/>
                <a:ea typeface="微软雅黑" panose="020B0503020204020204" pitchFamily="34" charset="-122"/>
                <a:sym typeface="+mn-ea"/>
              </a:rPr>
              <a:t>安全监理员，因涉嫌重大责任事故罪被依法批准逮捕。</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4"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p:cNvSpPr txBox="1"/>
          <p:nvPr/>
        </p:nvSpPr>
        <p:spPr>
          <a:xfrm>
            <a:off x="165100" y="811848"/>
            <a:ext cx="9899650" cy="521970"/>
          </a:xfrm>
          <a:prstGeom prst="rect">
            <a:avLst/>
          </a:prstGeom>
          <a:noFill/>
        </p:spPr>
        <p:txBody>
          <a:bodyPr>
            <a:spAutoFit/>
          </a:bodyPr>
          <a:lstStyle/>
          <a:p>
            <a:pPr marR="0" defTabSz="914400">
              <a:buClrTx/>
              <a:buSzTx/>
              <a:buFontTx/>
              <a:buNone/>
              <a:defRPr/>
            </a:pPr>
            <a:r>
              <a:rPr lang="zh-CN" sz="2800" b="1" noProof="0" dirty="0">
                <a:ln>
                  <a:noFill/>
                </a:ln>
                <a:solidFill>
                  <a:srgbClr val="FF0000"/>
                </a:solidFill>
                <a:effectLst/>
                <a:uLnTx/>
                <a:uFillTx/>
                <a:latin typeface="微软雅黑" panose="020B0503020204020204" pitchFamily="34" charset="-122"/>
                <a:ea typeface="微软雅黑" panose="020B0503020204020204" pitchFamily="34" charset="-122"/>
                <a:sym typeface="+mn-ea"/>
              </a:rPr>
              <a:t>涉及安全生产管理人员不履职导致的事故案例</a:t>
            </a:r>
          </a:p>
        </p:txBody>
      </p:sp>
      <p:sp>
        <p:nvSpPr>
          <p:cNvPr id="36" name="矩形 35"/>
          <p:cNvSpPr/>
          <p:nvPr/>
        </p:nvSpPr>
        <p:spPr>
          <a:xfrm>
            <a:off x="119063" y="1296988"/>
            <a:ext cx="9504363"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7" name="矩形 36"/>
          <p:cNvSpPr/>
          <p:nvPr/>
        </p:nvSpPr>
        <p:spPr>
          <a:xfrm flipV="1">
            <a:off x="119063" y="1370013"/>
            <a:ext cx="936625"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4" name="文本框 3"/>
          <p:cNvSpPr txBox="1"/>
          <p:nvPr/>
        </p:nvSpPr>
        <p:spPr>
          <a:xfrm>
            <a:off x="119380" y="1190625"/>
            <a:ext cx="11744960" cy="5354320"/>
          </a:xfrm>
          <a:prstGeom prst="rect">
            <a:avLst/>
          </a:prstGeom>
          <a:noFill/>
          <a:ln w="9525">
            <a:noFill/>
          </a:ln>
        </p:spPr>
        <p:txBody>
          <a:bodyPr wrap="square">
            <a:spAutoFit/>
          </a:bodyPr>
          <a:lstStyle/>
          <a:p>
            <a:pPr algn="l">
              <a:lnSpc>
                <a:spcPct val="150000"/>
              </a:lnSpc>
              <a:buClrTx/>
              <a:buSzTx/>
              <a:buFontTx/>
              <a:defRPr/>
            </a:pPr>
            <a:r>
              <a:rPr lang="zh-CN" altLang="en-US" sz="2400" b="1" noProof="0" dirty="0">
                <a:ln>
                  <a:noFill/>
                </a:ln>
                <a:effectLst/>
                <a:uLnTx/>
                <a:uFillTx/>
                <a:latin typeface="微软雅黑" panose="020B0503020204020204" pitchFamily="34" charset="-122"/>
                <a:ea typeface="微软雅黑" panose="020B0503020204020204" pitchFamily="34" charset="-122"/>
                <a:sym typeface="+mn-ea"/>
              </a:rPr>
              <a:t>4）上海静安区11.15教师公寓特别重大火灾事故</a:t>
            </a:r>
          </a:p>
          <a:p>
            <a:pPr algn="l">
              <a:lnSpc>
                <a:spcPct val="150000"/>
              </a:lnSpc>
              <a:buClrTx/>
              <a:buSzTx/>
              <a:buFontTx/>
              <a:defRPr/>
            </a:pPr>
            <a:r>
              <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（3）对事故有关责任人员及单位依法依纪进行了严肃处理</a:t>
            </a:r>
          </a:p>
          <a:p>
            <a:pPr algn="l">
              <a:lnSpc>
                <a:spcPct val="150000"/>
              </a:lnSpc>
              <a:buClrTx/>
              <a:buSzTx/>
              <a:buFontTx/>
              <a:defRPr/>
            </a:pPr>
            <a:r>
              <a:rPr lang="zh-CN" altLang="en-US" sz="2000"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⑤出借资质单位涉嫌违法人员</a:t>
            </a:r>
          </a:p>
          <a:p>
            <a:pPr algn="l">
              <a:lnSpc>
                <a:spcPct val="150000"/>
              </a:lnSpc>
              <a:buClrTx/>
              <a:buSzTx/>
              <a:buFontTx/>
              <a:defRPr/>
            </a:pPr>
            <a:r>
              <a:rPr lang="zh-CN" altLang="en-US" sz="20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16.劳卫星，上海迪姆物业管理有限公司法定代表人，因涉嫌重大责任事故罪被依法批准逮捕。</a:t>
            </a:r>
          </a:p>
          <a:p>
            <a:pPr algn="l">
              <a:lnSpc>
                <a:spcPct val="150000"/>
              </a:lnSpc>
              <a:buClrTx/>
              <a:buSzTx/>
              <a:buFontTx/>
              <a:defRPr/>
            </a:pPr>
            <a:r>
              <a:rPr lang="zh-CN" altLang="en-US" sz="20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17.支上邦，无固定职业人员，因涉嫌重大责任事故罪被依法批准逮捕。</a:t>
            </a:r>
          </a:p>
          <a:p>
            <a:pPr algn="l">
              <a:lnSpc>
                <a:spcPct val="150000"/>
              </a:lnSpc>
              <a:buClrTx/>
              <a:buSzTx/>
              <a:buFontTx/>
              <a:defRPr/>
            </a:pPr>
            <a:r>
              <a:rPr lang="zh-CN" altLang="en-US" sz="20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18.沈建丰，无固定职业人员，因涉嫌重大责任事故罪被依法批准逮捕。</a:t>
            </a:r>
          </a:p>
          <a:p>
            <a:pPr algn="l">
              <a:lnSpc>
                <a:spcPct val="150000"/>
              </a:lnSpc>
              <a:buClrTx/>
              <a:buSzTx/>
              <a:buFontTx/>
              <a:defRPr/>
            </a:pPr>
            <a:r>
              <a:rPr lang="zh-CN" altLang="en-US" sz="20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19.沈建新，无固定职业人员，因涉嫌重大责任事故罪被依法批准逮捕。</a:t>
            </a:r>
          </a:p>
          <a:p>
            <a:pPr algn="l">
              <a:lnSpc>
                <a:spcPct val="150000"/>
              </a:lnSpc>
              <a:buClrTx/>
              <a:buSzTx/>
              <a:buFontTx/>
              <a:defRPr/>
            </a:pPr>
            <a:r>
              <a:rPr lang="zh-CN" altLang="en-US" sz="2000"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⑥现场操作人员涉嫌违法人员</a:t>
            </a:r>
          </a:p>
          <a:p>
            <a:pPr algn="l">
              <a:lnSpc>
                <a:spcPct val="150000"/>
              </a:lnSpc>
              <a:buClrTx/>
              <a:buSzTx/>
              <a:buFontTx/>
              <a:defRPr/>
            </a:pPr>
            <a:r>
              <a:rPr lang="zh-CN" altLang="en-US" sz="20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20.马东启，教师公寓节能改造项目工地电焊班组负责人，因涉嫌重大责任事故罪被依法批准逮捕。</a:t>
            </a:r>
          </a:p>
          <a:p>
            <a:pPr algn="l">
              <a:lnSpc>
                <a:spcPct val="150000"/>
              </a:lnSpc>
              <a:buClrTx/>
              <a:buSzTx/>
              <a:buFontTx/>
              <a:defRPr/>
            </a:pPr>
            <a:r>
              <a:rPr lang="zh-CN" altLang="en-US" sz="20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21.吴国略，教师公寓节能改造项目工地现场电焊工人，因涉嫌重大责任事故罪被依法批准逮捕。</a:t>
            </a:r>
          </a:p>
          <a:p>
            <a:pPr algn="l">
              <a:lnSpc>
                <a:spcPct val="150000"/>
              </a:lnSpc>
              <a:buClrTx/>
              <a:buSzTx/>
              <a:buFontTx/>
              <a:defRPr/>
            </a:pPr>
            <a:r>
              <a:rPr lang="zh-CN" altLang="en-US" sz="20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22.王永亮，教师公寓节能改造项目工地现场工人，因涉嫌重大责任事故罪被依法批准逮捕。</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4"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p:cNvSpPr txBox="1"/>
          <p:nvPr/>
        </p:nvSpPr>
        <p:spPr>
          <a:xfrm>
            <a:off x="165100" y="811848"/>
            <a:ext cx="9899650" cy="521970"/>
          </a:xfrm>
          <a:prstGeom prst="rect">
            <a:avLst/>
          </a:prstGeom>
          <a:noFill/>
        </p:spPr>
        <p:txBody>
          <a:bodyPr>
            <a:spAutoFit/>
          </a:bodyPr>
          <a:lstStyle/>
          <a:p>
            <a:pPr marR="0" defTabSz="914400">
              <a:buClrTx/>
              <a:buSzTx/>
              <a:buFontTx/>
              <a:buNone/>
              <a:defRPr/>
            </a:pPr>
            <a:r>
              <a:rPr lang="zh-CN" sz="2800" b="1" noProof="0" dirty="0">
                <a:ln>
                  <a:noFill/>
                </a:ln>
                <a:solidFill>
                  <a:srgbClr val="FF0000"/>
                </a:solidFill>
                <a:effectLst/>
                <a:uLnTx/>
                <a:uFillTx/>
                <a:latin typeface="微软雅黑" panose="020B0503020204020204" pitchFamily="34" charset="-122"/>
                <a:ea typeface="微软雅黑" panose="020B0503020204020204" pitchFamily="34" charset="-122"/>
                <a:sym typeface="+mn-ea"/>
              </a:rPr>
              <a:t>涉及安全生产管理人员不履职导致的事故案例</a:t>
            </a:r>
          </a:p>
        </p:txBody>
      </p:sp>
      <p:sp>
        <p:nvSpPr>
          <p:cNvPr id="36" name="矩形 35"/>
          <p:cNvSpPr/>
          <p:nvPr/>
        </p:nvSpPr>
        <p:spPr>
          <a:xfrm>
            <a:off x="119063" y="1296988"/>
            <a:ext cx="9504363"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7" name="矩形 36"/>
          <p:cNvSpPr/>
          <p:nvPr/>
        </p:nvSpPr>
        <p:spPr>
          <a:xfrm flipV="1">
            <a:off x="119063" y="1370013"/>
            <a:ext cx="936625"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4" name="文本框 3"/>
          <p:cNvSpPr txBox="1"/>
          <p:nvPr/>
        </p:nvSpPr>
        <p:spPr>
          <a:xfrm>
            <a:off x="119380" y="1483995"/>
            <a:ext cx="9945370" cy="3969385"/>
          </a:xfrm>
          <a:prstGeom prst="rect">
            <a:avLst/>
          </a:prstGeom>
          <a:noFill/>
          <a:ln w="9525">
            <a:noFill/>
          </a:ln>
        </p:spPr>
        <p:txBody>
          <a:bodyPr wrap="square">
            <a:spAutoFit/>
          </a:bodyPr>
          <a:lstStyle/>
          <a:p>
            <a:pPr algn="l">
              <a:lnSpc>
                <a:spcPct val="150000"/>
              </a:lnSpc>
              <a:buClrTx/>
              <a:buSzTx/>
              <a:buFontTx/>
              <a:defRPr/>
            </a:pPr>
            <a:r>
              <a:rPr lang="zh-CN" altLang="en-US" sz="2400" b="1" noProof="0" dirty="0">
                <a:ln>
                  <a:noFill/>
                </a:ln>
                <a:effectLst/>
                <a:uLnTx/>
                <a:uFillTx/>
                <a:latin typeface="微软雅黑" panose="020B0503020204020204" pitchFamily="34" charset="-122"/>
                <a:ea typeface="微软雅黑" panose="020B0503020204020204" pitchFamily="34" charset="-122"/>
                <a:sym typeface="+mn-ea"/>
              </a:rPr>
              <a:t>4）上海静安区11.15教师公寓特别重大火灾事故</a:t>
            </a:r>
          </a:p>
          <a:p>
            <a:pPr algn="l">
              <a:lnSpc>
                <a:spcPct val="150000"/>
              </a:lnSpc>
              <a:buClrTx/>
              <a:buSzTx/>
              <a:buFontTx/>
              <a:defRPr/>
            </a:pPr>
            <a:r>
              <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（3）对事故有关责任人员及单位依法依纪进行了严肃处理</a:t>
            </a:r>
          </a:p>
          <a:p>
            <a:pPr algn="l">
              <a:lnSpc>
                <a:spcPct val="150000"/>
              </a:lnSpc>
              <a:buClrTx/>
              <a:buSzTx/>
              <a:buFontTx/>
              <a:defRPr/>
            </a:pPr>
            <a:r>
              <a:rPr lang="zh-CN" altLang="en-US" sz="2000"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⑦行贿人员涉嫌违法情况</a:t>
            </a:r>
          </a:p>
          <a:p>
            <a:pPr algn="l">
              <a:lnSpc>
                <a:spcPct val="150000"/>
              </a:lnSpc>
              <a:buClrTx/>
              <a:buSzTx/>
              <a:buFontTx/>
              <a:defRPr/>
            </a:pPr>
            <a:r>
              <a:rPr lang="zh-CN" altLang="en-US" sz="20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23.杨为民，自然人，承揽铝门窗施工业务，因涉嫌行贿罪被依法批准逮捕。</a:t>
            </a:r>
          </a:p>
          <a:p>
            <a:pPr algn="l">
              <a:lnSpc>
                <a:spcPct val="150000"/>
              </a:lnSpc>
              <a:buClrTx/>
              <a:buSzTx/>
              <a:buFontTx/>
              <a:defRPr/>
            </a:pPr>
            <a:r>
              <a:rPr lang="zh-CN" altLang="en-US" sz="20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24.张利，自然人，承揽外墙保温材料的供应和施工，因涉嫌行贿罪被依法批准逮捕。</a:t>
            </a:r>
          </a:p>
          <a:p>
            <a:pPr algn="l">
              <a:lnSpc>
                <a:spcPct val="150000"/>
              </a:lnSpc>
              <a:buClrTx/>
              <a:buSzTx/>
              <a:buFontTx/>
              <a:defRPr/>
            </a:pPr>
            <a:r>
              <a:rPr lang="zh-CN" altLang="en-US" sz="20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25.姜建东，上海烽权建筑装饰工程有限公司法定代表人，承揽大楼的内粉刷装修业务，因涉嫌行贿罪被依法批准逮捕。</a:t>
            </a:r>
          </a:p>
          <a:p>
            <a:pPr algn="l">
              <a:lnSpc>
                <a:spcPct val="150000"/>
              </a:lnSpc>
              <a:buClrTx/>
              <a:buSzTx/>
              <a:buFontTx/>
              <a:defRPr/>
            </a:pPr>
            <a:r>
              <a:rPr lang="zh-CN" altLang="en-US" sz="20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26.冯伟，上海市金山区添益建材经营部经理，因涉嫌行贿罪被依法批准逮捕。</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4"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6"/>
          <p:cNvSpPr>
            <a:spLocks noChangeArrowheads="1"/>
          </p:cNvSpPr>
          <p:nvPr/>
        </p:nvSpPr>
        <p:spPr bwMode="auto">
          <a:xfrm>
            <a:off x="4808538" y="782638"/>
            <a:ext cx="2366963" cy="714375"/>
          </a:xfrm>
          <a:prstGeom prst="roundRect">
            <a:avLst>
              <a:gd name="adj" fmla="val 16667"/>
            </a:avLst>
          </a:prstGeom>
          <a:noFill/>
        </p:spPr>
        <p:txBody>
          <a:bodyPr>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36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目   录</a:t>
            </a:r>
          </a:p>
        </p:txBody>
      </p:sp>
      <p:sp>
        <p:nvSpPr>
          <p:cNvPr id="6" name="矩形 5"/>
          <p:cNvSpPr/>
          <p:nvPr/>
        </p:nvSpPr>
        <p:spPr>
          <a:xfrm rot="5400000">
            <a:off x="5958681" y="694531"/>
            <a:ext cx="71438" cy="1511300"/>
          </a:xfrm>
          <a:prstGeom prst="rect">
            <a:avLst/>
          </a:prstGeom>
          <a:solidFill>
            <a:srgbClr val="9D1D1A"/>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9" name="TextBox 16"/>
          <p:cNvSpPr>
            <a:spLocks noChangeArrowheads="1"/>
          </p:cNvSpPr>
          <p:nvPr/>
        </p:nvSpPr>
        <p:spPr bwMode="auto">
          <a:xfrm>
            <a:off x="4806950" y="1436688"/>
            <a:ext cx="2366963" cy="407988"/>
          </a:xfrm>
          <a:prstGeom prst="roundRect">
            <a:avLst>
              <a:gd name="adj" fmla="val 16667"/>
            </a:avLst>
          </a:prstGeom>
          <a:noFill/>
        </p:spPr>
        <p:txBody>
          <a:bodyPr>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CONTENT</a:t>
            </a:r>
            <a:endParaRPr kumimoji="0"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0" name="矩形: 圆角 9"/>
          <p:cNvSpPr/>
          <p:nvPr/>
        </p:nvSpPr>
        <p:spPr>
          <a:xfrm>
            <a:off x="2663825" y="2093595"/>
            <a:ext cx="7272338" cy="714375"/>
          </a:xfrm>
          <a:prstGeom prst="roundRect">
            <a:avLst>
              <a:gd name="adj" fmla="val 8075"/>
            </a:avLst>
          </a:prstGeom>
          <a:solidFill>
            <a:srgbClr val="C62422"/>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8438" name="文本框 10"/>
          <p:cNvSpPr txBox="1"/>
          <p:nvPr/>
        </p:nvSpPr>
        <p:spPr>
          <a:xfrm>
            <a:off x="3395663" y="2165033"/>
            <a:ext cx="5543550" cy="583565"/>
          </a:xfrm>
          <a:prstGeom prst="rect">
            <a:avLst/>
          </a:prstGeom>
          <a:noFill/>
          <a:ln w="9525">
            <a:noFill/>
          </a:ln>
        </p:spPr>
        <p:txBody>
          <a:bodyPr>
            <a:spAutoFit/>
          </a:bodyPr>
          <a:lstStyle/>
          <a:p>
            <a:r>
              <a:rPr lang="zh-CN" altLang="en-US" sz="3200" dirty="0">
                <a:solidFill>
                  <a:schemeClr val="bg1"/>
                </a:solidFill>
                <a:latin typeface="微软雅黑" panose="020B0503020204020204" pitchFamily="34" charset="-122"/>
                <a:ea typeface="微软雅黑" panose="020B0503020204020204" pitchFamily="34" charset="-122"/>
              </a:rPr>
              <a:t>事故预防基本概念</a:t>
            </a:r>
            <a:endParaRPr lang="en-US" altLang="zh-CN" sz="3200" dirty="0">
              <a:solidFill>
                <a:schemeClr val="bg1"/>
              </a:solidFill>
              <a:latin typeface="微软雅黑" panose="020B0503020204020204" pitchFamily="34" charset="-122"/>
              <a:ea typeface="微软雅黑" panose="020B0503020204020204" pitchFamily="34" charset="-122"/>
            </a:endParaRPr>
          </a:p>
        </p:txBody>
      </p:sp>
      <p:sp>
        <p:nvSpPr>
          <p:cNvPr id="16" name="平行四边形 15"/>
          <p:cNvSpPr/>
          <p:nvPr/>
        </p:nvSpPr>
        <p:spPr>
          <a:xfrm>
            <a:off x="2016125" y="2011045"/>
            <a:ext cx="1223963" cy="796925"/>
          </a:xfrm>
          <a:prstGeom prst="parallelogram">
            <a:avLst>
              <a:gd name="adj" fmla="val 49471"/>
            </a:avLst>
          </a:prstGeom>
          <a:solidFill>
            <a:srgbClr val="EFEFEF"/>
          </a:solidFill>
          <a:ln w="3175">
            <a:solidFill>
              <a:srgbClr val="C00000"/>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8442" name="文本框 16"/>
          <p:cNvSpPr txBox="1"/>
          <p:nvPr/>
        </p:nvSpPr>
        <p:spPr>
          <a:xfrm>
            <a:off x="2317750" y="2141220"/>
            <a:ext cx="792163" cy="585788"/>
          </a:xfrm>
          <a:prstGeom prst="rect">
            <a:avLst/>
          </a:prstGeom>
          <a:noFill/>
          <a:ln w="9525">
            <a:noFill/>
          </a:ln>
        </p:spPr>
        <p:txBody>
          <a:bodyPr>
            <a:spAutoFit/>
          </a:bodyPr>
          <a:lstStyle/>
          <a:p>
            <a:r>
              <a:rPr lang="en-US" altLang="zh-CN" sz="3200" dirty="0">
                <a:solidFill>
                  <a:srgbClr val="B51E23"/>
                </a:solidFill>
                <a:latin typeface="微软雅黑" panose="020B0503020204020204" pitchFamily="34" charset="-122"/>
                <a:ea typeface="微软雅黑" panose="020B0503020204020204" pitchFamily="34" charset="-122"/>
              </a:rPr>
              <a:t>01</a:t>
            </a:r>
          </a:p>
        </p:txBody>
      </p:sp>
      <p:grpSp>
        <p:nvGrpSpPr>
          <p:cNvPr id="2" name="组合 1"/>
          <p:cNvGrpSpPr/>
          <p:nvPr/>
        </p:nvGrpSpPr>
        <p:grpSpPr>
          <a:xfrm>
            <a:off x="1982788" y="3303905"/>
            <a:ext cx="7953375" cy="796925"/>
            <a:chOff x="1982788" y="3667125"/>
            <a:chExt cx="7953375" cy="796925"/>
          </a:xfrm>
        </p:grpSpPr>
        <p:sp>
          <p:nvSpPr>
            <p:cNvPr id="12" name="矩形: 圆角 11"/>
            <p:cNvSpPr/>
            <p:nvPr/>
          </p:nvSpPr>
          <p:spPr>
            <a:xfrm>
              <a:off x="2663825" y="3748088"/>
              <a:ext cx="7272338" cy="715962"/>
            </a:xfrm>
            <a:prstGeom prst="roundRect">
              <a:avLst>
                <a:gd name="adj" fmla="val 8075"/>
              </a:avLst>
            </a:prstGeom>
            <a:solidFill>
              <a:srgbClr val="C62422"/>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8447" name="文本框 1"/>
            <p:cNvSpPr txBox="1"/>
            <p:nvPr/>
          </p:nvSpPr>
          <p:spPr>
            <a:xfrm>
              <a:off x="3240088" y="3844925"/>
              <a:ext cx="5975350" cy="583565"/>
            </a:xfrm>
            <a:prstGeom prst="rect">
              <a:avLst/>
            </a:prstGeom>
            <a:noFill/>
            <a:ln w="9525">
              <a:noFill/>
            </a:ln>
          </p:spPr>
          <p:txBody>
            <a:bodyPr>
              <a:spAutoFit/>
            </a:bodyPr>
            <a:lstStyle/>
            <a:p>
              <a:r>
                <a:rPr lang="zh-CN" altLang="en-US" sz="3200" dirty="0">
                  <a:solidFill>
                    <a:schemeClr val="bg1"/>
                  </a:solidFill>
                  <a:latin typeface="微软雅黑" panose="020B0503020204020204" pitchFamily="34" charset="-122"/>
                  <a:ea typeface="微软雅黑" panose="020B0503020204020204" pitchFamily="34" charset="-122"/>
                </a:rPr>
                <a:t>安全管理概述</a:t>
              </a:r>
            </a:p>
          </p:txBody>
        </p:sp>
        <p:sp>
          <p:nvSpPr>
            <p:cNvPr id="18" name="平行四边形 17"/>
            <p:cNvSpPr/>
            <p:nvPr/>
          </p:nvSpPr>
          <p:spPr>
            <a:xfrm>
              <a:off x="1982788" y="3667125"/>
              <a:ext cx="1223962" cy="796925"/>
            </a:xfrm>
            <a:prstGeom prst="parallelogram">
              <a:avLst>
                <a:gd name="adj" fmla="val 49471"/>
              </a:avLst>
            </a:prstGeom>
            <a:solidFill>
              <a:srgbClr val="EFEFEF"/>
            </a:solidFill>
            <a:ln w="3175">
              <a:solidFill>
                <a:srgbClr val="C00000"/>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8449" name="文本框 18"/>
            <p:cNvSpPr txBox="1"/>
            <p:nvPr/>
          </p:nvSpPr>
          <p:spPr>
            <a:xfrm>
              <a:off x="2286000" y="3797300"/>
              <a:ext cx="792163" cy="584200"/>
            </a:xfrm>
            <a:prstGeom prst="rect">
              <a:avLst/>
            </a:prstGeom>
            <a:noFill/>
            <a:ln w="9525">
              <a:noFill/>
            </a:ln>
          </p:spPr>
          <p:txBody>
            <a:bodyPr>
              <a:spAutoFit/>
            </a:bodyPr>
            <a:lstStyle/>
            <a:p>
              <a:r>
                <a:rPr lang="en-US" altLang="zh-CN" sz="3200" dirty="0">
                  <a:solidFill>
                    <a:srgbClr val="B51E23"/>
                  </a:solidFill>
                  <a:latin typeface="微软雅黑" panose="020B0503020204020204" pitchFamily="34" charset="-122"/>
                  <a:ea typeface="微软雅黑" panose="020B0503020204020204" pitchFamily="34" charset="-122"/>
                </a:rPr>
                <a:t>02</a:t>
              </a:r>
            </a:p>
          </p:txBody>
        </p:sp>
      </p:grpSp>
      <p:grpSp>
        <p:nvGrpSpPr>
          <p:cNvPr id="11" name="组合 10"/>
          <p:cNvGrpSpPr/>
          <p:nvPr/>
        </p:nvGrpSpPr>
        <p:grpSpPr>
          <a:xfrm>
            <a:off x="1941195" y="4516755"/>
            <a:ext cx="7953375" cy="797560"/>
            <a:chOff x="3057" y="7113"/>
            <a:chExt cx="12525" cy="1256"/>
          </a:xfrm>
        </p:grpSpPr>
        <p:sp>
          <p:nvSpPr>
            <p:cNvPr id="15" name="矩形: 圆角 14"/>
            <p:cNvSpPr/>
            <p:nvPr/>
          </p:nvSpPr>
          <p:spPr>
            <a:xfrm>
              <a:off x="4129" y="7241"/>
              <a:ext cx="11453" cy="1128"/>
            </a:xfrm>
            <a:prstGeom prst="roundRect">
              <a:avLst>
                <a:gd name="adj" fmla="val 8075"/>
              </a:avLst>
            </a:prstGeom>
            <a:solidFill>
              <a:srgbClr val="C62422"/>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8440" name="文本框 12"/>
            <p:cNvSpPr txBox="1"/>
            <p:nvPr/>
          </p:nvSpPr>
          <p:spPr>
            <a:xfrm>
              <a:off x="5120" y="7363"/>
              <a:ext cx="10462" cy="919"/>
            </a:xfrm>
            <a:prstGeom prst="rect">
              <a:avLst/>
            </a:prstGeom>
            <a:noFill/>
            <a:ln w="9525">
              <a:noFill/>
            </a:ln>
          </p:spPr>
          <p:txBody>
            <a:bodyPr wrap="square">
              <a:spAutoFit/>
            </a:bodyPr>
            <a:lstStyle/>
            <a:p>
              <a:r>
                <a:rPr lang="zh-CN" altLang="en-US" sz="3200" dirty="0">
                  <a:solidFill>
                    <a:schemeClr val="bg1"/>
                  </a:solidFill>
                  <a:latin typeface="微软雅黑" panose="020B0503020204020204" pitchFamily="34" charset="-122"/>
                  <a:ea typeface="微软雅黑" panose="020B0503020204020204" pitchFamily="34" charset="-122"/>
                </a:rPr>
                <a:t>安全生产管理人员法定职责</a:t>
              </a:r>
            </a:p>
          </p:txBody>
        </p:sp>
        <p:sp>
          <p:nvSpPr>
            <p:cNvPr id="20" name="平行四边形 19"/>
            <p:cNvSpPr/>
            <p:nvPr/>
          </p:nvSpPr>
          <p:spPr>
            <a:xfrm>
              <a:off x="3057" y="7113"/>
              <a:ext cx="1928" cy="1255"/>
            </a:xfrm>
            <a:prstGeom prst="parallelogram">
              <a:avLst>
                <a:gd name="adj" fmla="val 49471"/>
              </a:avLst>
            </a:prstGeom>
            <a:solidFill>
              <a:srgbClr val="EFEFEF"/>
            </a:solidFill>
            <a:ln w="3175">
              <a:solidFill>
                <a:srgbClr val="C00000"/>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8445" name="文本框 20"/>
            <p:cNvSpPr txBox="1"/>
            <p:nvPr/>
          </p:nvSpPr>
          <p:spPr>
            <a:xfrm>
              <a:off x="3534" y="7318"/>
              <a:ext cx="1248" cy="920"/>
            </a:xfrm>
            <a:prstGeom prst="rect">
              <a:avLst/>
            </a:prstGeom>
            <a:noFill/>
            <a:ln w="9525">
              <a:noFill/>
            </a:ln>
          </p:spPr>
          <p:txBody>
            <a:bodyPr>
              <a:spAutoFit/>
            </a:bodyPr>
            <a:lstStyle/>
            <a:p>
              <a:r>
                <a:rPr lang="en-US" altLang="zh-CN" sz="3200" dirty="0">
                  <a:solidFill>
                    <a:srgbClr val="B51E23"/>
                  </a:solidFill>
                  <a:latin typeface="微软雅黑" panose="020B0503020204020204" pitchFamily="34" charset="-122"/>
                  <a:ea typeface="微软雅黑" panose="020B0503020204020204" pitchFamily="34" charset="-122"/>
                </a:rPr>
                <a:t>03</a:t>
              </a:r>
            </a:p>
          </p:txBody>
        </p:sp>
      </p:grpSp>
      <p:grpSp>
        <p:nvGrpSpPr>
          <p:cNvPr id="13" name="组合 12"/>
          <p:cNvGrpSpPr/>
          <p:nvPr/>
        </p:nvGrpSpPr>
        <p:grpSpPr>
          <a:xfrm>
            <a:off x="1744345" y="5737860"/>
            <a:ext cx="7952740" cy="797560"/>
            <a:chOff x="2747" y="9036"/>
            <a:chExt cx="12524" cy="1256"/>
          </a:xfrm>
        </p:grpSpPr>
        <p:sp>
          <p:nvSpPr>
            <p:cNvPr id="4" name="矩形: 圆角 14"/>
            <p:cNvSpPr/>
            <p:nvPr/>
          </p:nvSpPr>
          <p:spPr>
            <a:xfrm>
              <a:off x="3819" y="9164"/>
              <a:ext cx="11453" cy="1128"/>
            </a:xfrm>
            <a:prstGeom prst="roundRect">
              <a:avLst>
                <a:gd name="adj" fmla="val 8075"/>
              </a:avLst>
            </a:prstGeom>
            <a:solidFill>
              <a:srgbClr val="C62422"/>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5" name="文本框 12"/>
            <p:cNvSpPr txBox="1"/>
            <p:nvPr/>
          </p:nvSpPr>
          <p:spPr>
            <a:xfrm>
              <a:off x="4898" y="9308"/>
              <a:ext cx="10058" cy="919"/>
            </a:xfrm>
            <a:prstGeom prst="rect">
              <a:avLst/>
            </a:prstGeom>
            <a:noFill/>
            <a:ln w="9525">
              <a:noFill/>
            </a:ln>
          </p:spPr>
          <p:txBody>
            <a:bodyPr wrap="square">
              <a:spAutoFit/>
            </a:bodyPr>
            <a:lstStyle/>
            <a:p>
              <a:r>
                <a:rPr lang="zh-CN" altLang="en-US" sz="3200" dirty="0">
                  <a:solidFill>
                    <a:schemeClr val="bg1"/>
                  </a:solidFill>
                  <a:latin typeface="微软雅黑" panose="020B0503020204020204" pitchFamily="34" charset="-122"/>
                  <a:ea typeface="微软雅黑" panose="020B0503020204020204" pitchFamily="34" charset="-122"/>
                </a:rPr>
                <a:t>如何做好安全生产管理工作</a:t>
              </a:r>
            </a:p>
          </p:txBody>
        </p:sp>
        <p:sp>
          <p:nvSpPr>
            <p:cNvPr id="7" name="平行四边形 6"/>
            <p:cNvSpPr/>
            <p:nvPr/>
          </p:nvSpPr>
          <p:spPr>
            <a:xfrm>
              <a:off x="2747" y="9036"/>
              <a:ext cx="1928" cy="1255"/>
            </a:xfrm>
            <a:prstGeom prst="parallelogram">
              <a:avLst>
                <a:gd name="adj" fmla="val 49471"/>
              </a:avLst>
            </a:prstGeom>
            <a:solidFill>
              <a:srgbClr val="EFEFEF"/>
            </a:solidFill>
            <a:ln w="3175">
              <a:solidFill>
                <a:srgbClr val="C00000"/>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8" name="文本框 20"/>
            <p:cNvSpPr txBox="1"/>
            <p:nvPr/>
          </p:nvSpPr>
          <p:spPr>
            <a:xfrm>
              <a:off x="3224" y="9241"/>
              <a:ext cx="1248" cy="919"/>
            </a:xfrm>
            <a:prstGeom prst="rect">
              <a:avLst/>
            </a:prstGeom>
            <a:noFill/>
            <a:ln w="9525">
              <a:noFill/>
            </a:ln>
          </p:spPr>
          <p:txBody>
            <a:bodyPr>
              <a:spAutoFit/>
            </a:bodyPr>
            <a:lstStyle/>
            <a:p>
              <a:r>
                <a:rPr lang="en-US" altLang="zh-CN" sz="3200" dirty="0">
                  <a:solidFill>
                    <a:srgbClr val="B51E23"/>
                  </a:solidFill>
                  <a:latin typeface="微软雅黑" panose="020B0503020204020204" pitchFamily="34" charset="-122"/>
                  <a:ea typeface="微软雅黑" panose="020B0503020204020204" pitchFamily="34" charset="-122"/>
                </a:rPr>
                <a:t>04</a:t>
              </a: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13"/>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p:cNvSpPr txBox="1"/>
          <p:nvPr/>
        </p:nvSpPr>
        <p:spPr>
          <a:xfrm>
            <a:off x="165100" y="811848"/>
            <a:ext cx="9899650" cy="521970"/>
          </a:xfrm>
          <a:prstGeom prst="rect">
            <a:avLst/>
          </a:prstGeom>
          <a:noFill/>
        </p:spPr>
        <p:txBody>
          <a:bodyPr>
            <a:spAutoFit/>
          </a:bodyPr>
          <a:lstStyle/>
          <a:p>
            <a:pPr marR="0" defTabSz="914400">
              <a:buClrTx/>
              <a:buSzTx/>
              <a:buFontTx/>
              <a:buNone/>
              <a:defRPr/>
            </a:pPr>
            <a:r>
              <a:rPr lang="zh-CN" sz="2800" b="1" noProof="0" dirty="0">
                <a:ln>
                  <a:noFill/>
                </a:ln>
                <a:solidFill>
                  <a:srgbClr val="FF0000"/>
                </a:solidFill>
                <a:effectLst/>
                <a:uLnTx/>
                <a:uFillTx/>
                <a:latin typeface="微软雅黑" panose="020B0503020204020204" pitchFamily="34" charset="-122"/>
                <a:ea typeface="微软雅黑" panose="020B0503020204020204" pitchFamily="34" charset="-122"/>
                <a:sym typeface="+mn-ea"/>
              </a:rPr>
              <a:t>如何做好安全生产管理工作</a:t>
            </a:r>
          </a:p>
        </p:txBody>
      </p:sp>
      <p:sp>
        <p:nvSpPr>
          <p:cNvPr id="36" name="矩形 35"/>
          <p:cNvSpPr/>
          <p:nvPr/>
        </p:nvSpPr>
        <p:spPr>
          <a:xfrm>
            <a:off x="119063" y="1296988"/>
            <a:ext cx="9504363"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7" name="矩形 36"/>
          <p:cNvSpPr/>
          <p:nvPr/>
        </p:nvSpPr>
        <p:spPr>
          <a:xfrm flipV="1">
            <a:off x="119063" y="1370013"/>
            <a:ext cx="936625"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4" name="文本框 3"/>
          <p:cNvSpPr txBox="1"/>
          <p:nvPr/>
        </p:nvSpPr>
        <p:spPr>
          <a:xfrm>
            <a:off x="119380" y="1483995"/>
            <a:ext cx="9945370" cy="3969385"/>
          </a:xfrm>
          <a:prstGeom prst="rect">
            <a:avLst/>
          </a:prstGeom>
          <a:noFill/>
          <a:ln w="9525">
            <a:noFill/>
          </a:ln>
        </p:spPr>
        <p:txBody>
          <a:bodyPr wrap="square">
            <a:spAutoFit/>
          </a:bodyPr>
          <a:lstStyle/>
          <a:p>
            <a:pPr algn="l">
              <a:lnSpc>
                <a:spcPct val="150000"/>
              </a:lnSpc>
              <a:buClrTx/>
              <a:buSzTx/>
              <a:buFontTx/>
              <a:defRPr/>
            </a:pPr>
            <a:r>
              <a:rPr lang="zh-CN" altLang="en-US" sz="2400" b="1" noProof="0" dirty="0">
                <a:ln>
                  <a:noFill/>
                </a:ln>
                <a:effectLst/>
                <a:uLnTx/>
                <a:uFillTx/>
                <a:latin typeface="微软雅黑" panose="020B0503020204020204" pitchFamily="34" charset="-122"/>
                <a:ea typeface="微软雅黑" panose="020B0503020204020204" pitchFamily="34" charset="-122"/>
                <a:sym typeface="+mn-ea"/>
              </a:rPr>
              <a:t>（一）提升企业领导者及管理层的安全素质</a:t>
            </a:r>
          </a:p>
          <a:p>
            <a:pPr algn="l">
              <a:lnSpc>
                <a:spcPct val="150000"/>
              </a:lnSpc>
              <a:buClrTx/>
              <a:buSzTx/>
              <a:buFontTx/>
              <a:defRPr/>
            </a:pPr>
            <a:endParaRPr lang="zh-CN" altLang="en-US" sz="2400" b="1" noProof="0" dirty="0">
              <a:ln>
                <a:noFill/>
              </a:ln>
              <a:effectLst/>
              <a:uLnTx/>
              <a:uFillTx/>
              <a:latin typeface="微软雅黑" panose="020B0503020204020204" pitchFamily="34" charset="-122"/>
              <a:ea typeface="微软雅黑" panose="020B0503020204020204" pitchFamily="34" charset="-122"/>
              <a:sym typeface="+mn-ea"/>
            </a:endParaRPr>
          </a:p>
          <a:p>
            <a:pPr algn="l">
              <a:lnSpc>
                <a:spcPct val="150000"/>
              </a:lnSpc>
              <a:buClrTx/>
              <a:buSzTx/>
              <a:buFontTx/>
              <a:defRPr/>
            </a:pPr>
            <a:r>
              <a:rPr lang="zh-CN" altLang="en-US" sz="2400" b="1" noProof="0" dirty="0">
                <a:ln>
                  <a:noFill/>
                </a:ln>
                <a:effectLst/>
                <a:uLnTx/>
                <a:uFillTx/>
                <a:latin typeface="微软雅黑" panose="020B0503020204020204" pitchFamily="34" charset="-122"/>
                <a:ea typeface="微软雅黑" panose="020B0503020204020204" pitchFamily="34" charset="-122"/>
                <a:sym typeface="+mn-ea"/>
              </a:rPr>
              <a:t>（二）使企业中层管理者具备一定的安全知识和技能</a:t>
            </a:r>
          </a:p>
          <a:p>
            <a:pPr algn="l">
              <a:lnSpc>
                <a:spcPct val="150000"/>
              </a:lnSpc>
              <a:buClrTx/>
              <a:buSzTx/>
              <a:buFontTx/>
              <a:defRPr/>
            </a:pPr>
            <a:endParaRPr lang="zh-CN" altLang="en-US" sz="2400" b="1" noProof="0" dirty="0">
              <a:ln>
                <a:noFill/>
              </a:ln>
              <a:effectLst/>
              <a:uLnTx/>
              <a:uFillTx/>
              <a:latin typeface="微软雅黑" panose="020B0503020204020204" pitchFamily="34" charset="-122"/>
              <a:ea typeface="微软雅黑" panose="020B0503020204020204" pitchFamily="34" charset="-122"/>
              <a:sym typeface="+mn-ea"/>
            </a:endParaRPr>
          </a:p>
          <a:p>
            <a:pPr algn="l">
              <a:lnSpc>
                <a:spcPct val="150000"/>
              </a:lnSpc>
              <a:buClrTx/>
              <a:buSzTx/>
              <a:buFontTx/>
              <a:defRPr/>
            </a:pPr>
            <a:r>
              <a:rPr lang="zh-CN" altLang="en-US" sz="2400" b="1" noProof="0" dirty="0">
                <a:ln>
                  <a:noFill/>
                </a:ln>
                <a:effectLst/>
                <a:uLnTx/>
                <a:uFillTx/>
                <a:latin typeface="微软雅黑" panose="020B0503020204020204" pitchFamily="34" charset="-122"/>
                <a:ea typeface="微软雅黑" panose="020B0503020204020204" pitchFamily="34" charset="-122"/>
                <a:sym typeface="+mn-ea"/>
              </a:rPr>
              <a:t>（三）提高全员的安全意识</a:t>
            </a:r>
          </a:p>
          <a:p>
            <a:pPr algn="l">
              <a:lnSpc>
                <a:spcPct val="150000"/>
              </a:lnSpc>
              <a:buClrTx/>
              <a:buSzTx/>
              <a:buFontTx/>
              <a:defRPr/>
            </a:pPr>
            <a:endParaRPr lang="zh-CN" altLang="en-US" sz="2400" b="1" noProof="0" dirty="0">
              <a:ln>
                <a:noFill/>
              </a:ln>
              <a:effectLst/>
              <a:uLnTx/>
              <a:uFillTx/>
              <a:latin typeface="微软雅黑" panose="020B0503020204020204" pitchFamily="34" charset="-122"/>
              <a:ea typeface="微软雅黑" panose="020B0503020204020204" pitchFamily="34" charset="-122"/>
              <a:sym typeface="+mn-ea"/>
            </a:endParaRPr>
          </a:p>
          <a:p>
            <a:pPr algn="l">
              <a:lnSpc>
                <a:spcPct val="150000"/>
              </a:lnSpc>
              <a:buClrTx/>
              <a:buSzTx/>
              <a:buFontTx/>
              <a:defRPr/>
            </a:pPr>
            <a:r>
              <a:rPr lang="zh-CN" altLang="en-US" sz="2400" b="1" noProof="0" dirty="0">
                <a:ln>
                  <a:noFill/>
                </a:ln>
                <a:effectLst/>
                <a:uLnTx/>
                <a:uFillTx/>
                <a:latin typeface="微软雅黑" panose="020B0503020204020204" pitchFamily="34" charset="-122"/>
                <a:ea typeface="微软雅黑" panose="020B0503020204020204" pitchFamily="34" charset="-122"/>
                <a:sym typeface="+mn-ea"/>
              </a:rPr>
              <a:t>（四）做好基础安全生产管理工作</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4"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p:cNvSpPr txBox="1"/>
          <p:nvPr/>
        </p:nvSpPr>
        <p:spPr>
          <a:xfrm>
            <a:off x="165100" y="811848"/>
            <a:ext cx="9899650" cy="521970"/>
          </a:xfrm>
          <a:prstGeom prst="rect">
            <a:avLst/>
          </a:prstGeom>
          <a:noFill/>
        </p:spPr>
        <p:txBody>
          <a:bodyPr>
            <a:spAutoFit/>
          </a:bodyPr>
          <a:lstStyle/>
          <a:p>
            <a:pPr marR="0" defTabSz="914400">
              <a:buClrTx/>
              <a:buSzTx/>
              <a:buFontTx/>
              <a:buNone/>
              <a:defRPr/>
            </a:pPr>
            <a:r>
              <a:rPr lang="zh-CN" altLang="en-US" sz="2800" noProof="0" dirty="0">
                <a:ln>
                  <a:noFill/>
                </a:ln>
                <a:effectLst/>
                <a:uLnTx/>
                <a:uFillTx/>
                <a:latin typeface="微软雅黑" panose="020B0503020204020204" pitchFamily="34" charset="-122"/>
                <a:ea typeface="微软雅黑" panose="020B0503020204020204" pitchFamily="34" charset="-122"/>
                <a:sym typeface="+mn-ea"/>
              </a:rPr>
              <a:t>提升企业领导者及管理层的安全素质</a:t>
            </a:r>
            <a:endParaRPr lang="zh-CN" sz="2800" noProof="0" dirty="0">
              <a:ln>
                <a:noFill/>
              </a:ln>
              <a:solidFill>
                <a:srgbClr val="FF0000"/>
              </a:solidFill>
              <a:effectLst/>
              <a:uLnTx/>
              <a:uFillTx/>
              <a:latin typeface="微软雅黑" panose="020B0503020204020204" pitchFamily="34" charset="-122"/>
              <a:ea typeface="微软雅黑" panose="020B0503020204020204" pitchFamily="34" charset="-122"/>
              <a:sym typeface="+mn-ea"/>
            </a:endParaRPr>
          </a:p>
        </p:txBody>
      </p:sp>
      <p:sp>
        <p:nvSpPr>
          <p:cNvPr id="36" name="矩形 35"/>
          <p:cNvSpPr/>
          <p:nvPr/>
        </p:nvSpPr>
        <p:spPr>
          <a:xfrm>
            <a:off x="119063" y="1296988"/>
            <a:ext cx="9504363"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7" name="矩形 36"/>
          <p:cNvSpPr/>
          <p:nvPr/>
        </p:nvSpPr>
        <p:spPr>
          <a:xfrm flipV="1">
            <a:off x="119063" y="1370013"/>
            <a:ext cx="936625"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5" name="组合 4"/>
          <p:cNvGrpSpPr/>
          <p:nvPr/>
        </p:nvGrpSpPr>
        <p:grpSpPr>
          <a:xfrm>
            <a:off x="-4445" y="2004060"/>
            <a:ext cx="9624695" cy="1322070"/>
            <a:chOff x="-7" y="3156"/>
            <a:chExt cx="15157" cy="2082"/>
          </a:xfrm>
        </p:grpSpPr>
        <p:sp>
          <p:nvSpPr>
            <p:cNvPr id="25" name="文本框 24"/>
            <p:cNvSpPr txBox="1"/>
            <p:nvPr/>
          </p:nvSpPr>
          <p:spPr>
            <a:xfrm>
              <a:off x="3474" y="3156"/>
              <a:ext cx="11676" cy="2082"/>
            </a:xfrm>
            <a:prstGeom prst="rect">
              <a:avLst/>
            </a:prstGeom>
            <a:noFill/>
          </p:spPr>
          <p:txBody>
            <a:bodyPr wrap="square" rtlCol="0" anchor="t">
              <a:spAutoFit/>
            </a:bodyPr>
            <a:lstStyle/>
            <a:p>
              <a:pPr algn="just"/>
              <a:r>
                <a:rPr lang="zh-CN" altLang="en-US" sz="2000" b="1" dirty="0">
                  <a:solidFill>
                    <a:prstClr val="black"/>
                  </a:solidFill>
                  <a:latin typeface="微软雅黑" panose="020B0503020204020204" pitchFamily="34" charset="-122"/>
                  <a:ea typeface="微软雅黑" panose="020B0503020204020204" pitchFamily="34" charset="-122"/>
                  <a:sym typeface="+mn-ea"/>
                </a:rPr>
                <a:t>企业管理层主要是指企业中的中层和基层管理部门的领导及干部。他们既要服从企业决策层的管理，又要管理基层的生产和经营人员，起到承上启下的作用，是企业生产经营决策的忠实贯彻者和执行者。</a:t>
              </a:r>
              <a:r>
                <a:rPr lang="zh-CN" altLang="en-US" sz="2000" dirty="0">
                  <a:solidFill>
                    <a:prstClr val="black"/>
                  </a:solidFill>
                  <a:latin typeface="微软雅黑" panose="020B0503020204020204" pitchFamily="34" charset="-122"/>
                  <a:ea typeface="微软雅黑" panose="020B0503020204020204" pitchFamily="34" charset="-122"/>
                  <a:sym typeface="+mn-ea"/>
                </a:rPr>
                <a:t> </a:t>
              </a:r>
              <a:endParaRPr lang="zh-CN" altLang="en-US" sz="2000"/>
            </a:p>
          </p:txBody>
        </p:sp>
        <p:sp>
          <p:nvSpPr>
            <p:cNvPr id="92" name="Pentagon 39"/>
            <p:cNvSpPr/>
            <p:nvPr/>
          </p:nvSpPr>
          <p:spPr>
            <a:xfrm>
              <a:off x="-7" y="3518"/>
              <a:ext cx="3473" cy="1358"/>
            </a:xfrm>
            <a:prstGeom prst="homePlate">
              <a:avLst/>
            </a:prstGeom>
            <a:solidFill>
              <a:srgbClr val="16B6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5" dirty="0"/>
            </a:p>
          </p:txBody>
        </p:sp>
        <p:sp>
          <p:nvSpPr>
            <p:cNvPr id="30" name="文本框 29"/>
            <p:cNvSpPr txBox="1"/>
            <p:nvPr/>
          </p:nvSpPr>
          <p:spPr>
            <a:xfrm>
              <a:off x="1646" y="3674"/>
              <a:ext cx="753" cy="627"/>
            </a:xfrm>
            <a:prstGeom prst="rect">
              <a:avLst/>
            </a:prstGeom>
            <a:noFill/>
          </p:spPr>
          <p:txBody>
            <a:bodyPr wrap="square" rtlCol="0" anchor="t">
              <a:spAutoFit/>
            </a:bodyPr>
            <a:lstStyle/>
            <a:p>
              <a:pPr indent="0" algn="ctr" defTabSz="1218565" eaLnBrk="0" fontAlgn="base" hangingPunct="0">
                <a:spcBef>
                  <a:spcPct val="0"/>
                </a:spcBef>
                <a:spcAft>
                  <a:spcPct val="0"/>
                </a:spcAft>
                <a:buFont typeface="Arial" panose="020B0604020202020204" pitchFamily="34" charset="0"/>
                <a:buNone/>
              </a:pPr>
              <a:r>
                <a:rPr lang="en-US" altLang="zh-CN" sz="2000" b="1" dirty="0">
                  <a:solidFill>
                    <a:schemeClr val="bg1"/>
                  </a:solidFill>
                  <a:latin typeface="微软雅黑" panose="020B0503020204020204" pitchFamily="34" charset="-122"/>
                  <a:ea typeface="微软雅黑" panose="020B0503020204020204" pitchFamily="34" charset="-122"/>
                  <a:sym typeface="+mn-ea"/>
                </a:rPr>
                <a:t>1</a:t>
              </a:r>
            </a:p>
          </p:txBody>
        </p:sp>
      </p:grpSp>
      <p:grpSp>
        <p:nvGrpSpPr>
          <p:cNvPr id="6" name="组合 5"/>
          <p:cNvGrpSpPr/>
          <p:nvPr/>
        </p:nvGrpSpPr>
        <p:grpSpPr>
          <a:xfrm>
            <a:off x="-4445" y="3961130"/>
            <a:ext cx="9624060" cy="1013460"/>
            <a:chOff x="-7" y="6238"/>
            <a:chExt cx="15156" cy="1596"/>
          </a:xfrm>
        </p:grpSpPr>
        <p:sp>
          <p:nvSpPr>
            <p:cNvPr id="95" name="Pentagon 42"/>
            <p:cNvSpPr/>
            <p:nvPr/>
          </p:nvSpPr>
          <p:spPr>
            <a:xfrm>
              <a:off x="-7" y="6358"/>
              <a:ext cx="3474" cy="1358"/>
            </a:xfrm>
            <a:prstGeom prst="homePlate">
              <a:avLst/>
            </a:prstGeom>
            <a:solidFill>
              <a:srgbClr val="EAA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5" dirty="0"/>
            </a:p>
          </p:txBody>
        </p:sp>
        <p:sp>
          <p:nvSpPr>
            <p:cNvPr id="26" name="文本框 25"/>
            <p:cNvSpPr txBox="1"/>
            <p:nvPr/>
          </p:nvSpPr>
          <p:spPr>
            <a:xfrm>
              <a:off x="3475" y="6238"/>
              <a:ext cx="11675" cy="1597"/>
            </a:xfrm>
            <a:prstGeom prst="rect">
              <a:avLst/>
            </a:prstGeom>
            <a:noFill/>
          </p:spPr>
          <p:txBody>
            <a:bodyPr wrap="square" rtlCol="0" anchor="t">
              <a:spAutoFit/>
            </a:bodyPr>
            <a:lstStyle/>
            <a:p>
              <a:pPr algn="just"/>
              <a:r>
                <a:rPr lang="zh-CN" altLang="en-US" sz="2000" b="1" dirty="0">
                  <a:solidFill>
                    <a:prstClr val="black"/>
                  </a:solidFill>
                  <a:latin typeface="微软雅黑" panose="020B0503020204020204" pitchFamily="34" charset="-122"/>
                  <a:ea typeface="微软雅黑" panose="020B0503020204020204" pitchFamily="34" charset="-122"/>
                  <a:sym typeface="+mn-ea"/>
                </a:rPr>
                <a:t>中层管理者对企业安全生产管理的态度、投入程度等起着决定性的作用。企业的安全生产状况，与企业领导的安全认识有密切的关系。</a:t>
              </a:r>
            </a:p>
          </p:txBody>
        </p:sp>
        <p:sp>
          <p:nvSpPr>
            <p:cNvPr id="2" name="文本框 1"/>
            <p:cNvSpPr txBox="1"/>
            <p:nvPr/>
          </p:nvSpPr>
          <p:spPr>
            <a:xfrm>
              <a:off x="1646" y="6516"/>
              <a:ext cx="753" cy="627"/>
            </a:xfrm>
            <a:prstGeom prst="rect">
              <a:avLst/>
            </a:prstGeom>
            <a:noFill/>
          </p:spPr>
          <p:txBody>
            <a:bodyPr wrap="square" rtlCol="0" anchor="t">
              <a:spAutoFit/>
            </a:bodyPr>
            <a:lstStyle/>
            <a:p>
              <a:pPr indent="0" algn="ctr" defTabSz="1218565" eaLnBrk="0" fontAlgn="base" hangingPunct="0">
                <a:spcBef>
                  <a:spcPct val="0"/>
                </a:spcBef>
                <a:spcAft>
                  <a:spcPct val="0"/>
                </a:spcAft>
                <a:buFont typeface="Arial" panose="020B0604020202020204" pitchFamily="34" charset="0"/>
                <a:buNone/>
              </a:pPr>
              <a:r>
                <a:rPr lang="en-US" altLang="zh-CN" sz="2000" b="1" dirty="0">
                  <a:solidFill>
                    <a:schemeClr val="bg1"/>
                  </a:solidFill>
                  <a:latin typeface="微软雅黑" panose="020B0503020204020204" pitchFamily="34" charset="-122"/>
                  <a:ea typeface="微软雅黑" panose="020B0503020204020204" pitchFamily="34" charset="-122"/>
                  <a:sym typeface="+mn-ea"/>
                </a:rPr>
                <a:t>2</a:t>
              </a:r>
            </a:p>
          </p:txBody>
        </p:sp>
      </p:grpSp>
      <p:grpSp>
        <p:nvGrpSpPr>
          <p:cNvPr id="7" name="组合 6"/>
          <p:cNvGrpSpPr/>
          <p:nvPr/>
        </p:nvGrpSpPr>
        <p:grpSpPr>
          <a:xfrm>
            <a:off x="635" y="5614035"/>
            <a:ext cx="9620250" cy="1013460"/>
            <a:chOff x="1" y="8841"/>
            <a:chExt cx="15150" cy="1596"/>
          </a:xfrm>
        </p:grpSpPr>
        <p:sp>
          <p:nvSpPr>
            <p:cNvPr id="14" name="文本框 13"/>
            <p:cNvSpPr txBox="1"/>
            <p:nvPr/>
          </p:nvSpPr>
          <p:spPr>
            <a:xfrm>
              <a:off x="3475" y="8841"/>
              <a:ext cx="11676" cy="1597"/>
            </a:xfrm>
            <a:prstGeom prst="rect">
              <a:avLst/>
            </a:prstGeom>
            <a:noFill/>
          </p:spPr>
          <p:txBody>
            <a:bodyPr wrap="square" rtlCol="0" anchor="t">
              <a:spAutoFit/>
            </a:bodyPr>
            <a:lstStyle/>
            <a:p>
              <a:pPr indent="0" defTabSz="1218565" eaLnBrk="0" fontAlgn="base" hangingPunct="0">
                <a:spcBef>
                  <a:spcPct val="0"/>
                </a:spcBef>
                <a:spcAft>
                  <a:spcPct val="0"/>
                </a:spcAft>
                <a:buFont typeface="Arial" panose="020B0604020202020204" pitchFamily="34" charset="0"/>
                <a:buNone/>
              </a:pPr>
              <a:r>
                <a:rPr lang="zh-CN" altLang="en-US" sz="2000" b="1" dirty="0">
                  <a:solidFill>
                    <a:prstClr val="black"/>
                  </a:solidFill>
                  <a:latin typeface="微软雅黑" panose="020B0503020204020204" pitchFamily="34" charset="-122"/>
                  <a:ea typeface="微软雅黑" panose="020B0503020204020204" pitchFamily="34" charset="-122"/>
                  <a:sym typeface="+mn-ea"/>
                </a:rPr>
                <a:t>企业领导的安全认识教育就是要端正领导的安全意识，提高他们的安全决策素质，从企业管理的最高层确立安全生产的应有地位。管理层的安全文化素质对整个企业的形象具有重要影响。</a:t>
              </a:r>
            </a:p>
          </p:txBody>
        </p:sp>
        <p:sp>
          <p:nvSpPr>
            <p:cNvPr id="98" name="Pentagon 45"/>
            <p:cNvSpPr/>
            <p:nvPr/>
          </p:nvSpPr>
          <p:spPr>
            <a:xfrm>
              <a:off x="1" y="8992"/>
              <a:ext cx="3474" cy="1358"/>
            </a:xfrm>
            <a:prstGeom prst="homePlate">
              <a:avLst/>
            </a:prstGeom>
            <a:solidFill>
              <a:srgbClr val="DB1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5" dirty="0"/>
            </a:p>
          </p:txBody>
        </p:sp>
        <p:sp>
          <p:nvSpPr>
            <p:cNvPr id="32" name="文本框 31"/>
            <p:cNvSpPr txBox="1"/>
            <p:nvPr/>
          </p:nvSpPr>
          <p:spPr>
            <a:xfrm>
              <a:off x="1646" y="9149"/>
              <a:ext cx="753" cy="627"/>
            </a:xfrm>
            <a:prstGeom prst="rect">
              <a:avLst/>
            </a:prstGeom>
            <a:noFill/>
          </p:spPr>
          <p:txBody>
            <a:bodyPr wrap="square" rtlCol="0" anchor="t">
              <a:spAutoFit/>
            </a:bodyPr>
            <a:lstStyle/>
            <a:p>
              <a:pPr indent="0" algn="ctr" defTabSz="1218565" eaLnBrk="0" fontAlgn="base" hangingPunct="0">
                <a:spcBef>
                  <a:spcPct val="0"/>
                </a:spcBef>
                <a:spcAft>
                  <a:spcPct val="0"/>
                </a:spcAft>
                <a:buFont typeface="Arial" panose="020B0604020202020204" pitchFamily="34" charset="0"/>
                <a:buNone/>
              </a:pPr>
              <a:r>
                <a:rPr lang="en-US" altLang="zh-CN" sz="2000" b="1" dirty="0">
                  <a:solidFill>
                    <a:schemeClr val="bg1"/>
                  </a:solidFill>
                  <a:latin typeface="微软雅黑" panose="020B0503020204020204" pitchFamily="34" charset="-122"/>
                  <a:ea typeface="微软雅黑" panose="020B0503020204020204" pitchFamily="34" charset="-122"/>
                  <a:sym typeface="+mn-ea"/>
                </a:rPr>
                <a:t>3</a:t>
              </a: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p:cNvSpPr txBox="1"/>
          <p:nvPr/>
        </p:nvSpPr>
        <p:spPr>
          <a:xfrm>
            <a:off x="165100" y="811848"/>
            <a:ext cx="9899650" cy="521970"/>
          </a:xfrm>
          <a:prstGeom prst="rect">
            <a:avLst/>
          </a:prstGeom>
          <a:noFill/>
        </p:spPr>
        <p:txBody>
          <a:bodyPr>
            <a:spAutoFit/>
          </a:bodyPr>
          <a:lstStyle/>
          <a:p>
            <a:pPr marR="0" defTabSz="914400">
              <a:buClrTx/>
              <a:buSzTx/>
              <a:buFontTx/>
              <a:buNone/>
              <a:defRPr/>
            </a:pPr>
            <a:r>
              <a:rPr lang="zh-CN" altLang="en-US" sz="28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让企业中层管理者具备一定的安全知识和技能</a:t>
            </a:r>
            <a:endParaRPr lang="zh-CN" sz="2800" noProof="0" dirty="0">
              <a:ln>
                <a:noFill/>
              </a:ln>
              <a:solidFill>
                <a:srgbClr val="FF0000"/>
              </a:solidFill>
              <a:effectLst/>
              <a:uLnTx/>
              <a:uFillTx/>
              <a:latin typeface="微软雅黑" panose="020B0503020204020204" pitchFamily="34" charset="-122"/>
              <a:ea typeface="微软雅黑" panose="020B0503020204020204" pitchFamily="34" charset="-122"/>
              <a:sym typeface="+mn-ea"/>
            </a:endParaRPr>
          </a:p>
        </p:txBody>
      </p:sp>
      <p:sp>
        <p:nvSpPr>
          <p:cNvPr id="36" name="矩形 35"/>
          <p:cNvSpPr/>
          <p:nvPr/>
        </p:nvSpPr>
        <p:spPr>
          <a:xfrm>
            <a:off x="119063" y="1296988"/>
            <a:ext cx="9504363"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7" name="矩形 36"/>
          <p:cNvSpPr/>
          <p:nvPr/>
        </p:nvSpPr>
        <p:spPr>
          <a:xfrm flipV="1">
            <a:off x="119063" y="1370013"/>
            <a:ext cx="936625"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4" name="文本框 3"/>
          <p:cNvSpPr txBox="1"/>
          <p:nvPr/>
        </p:nvSpPr>
        <p:spPr>
          <a:xfrm>
            <a:off x="119380" y="1483995"/>
            <a:ext cx="9945370" cy="1568450"/>
          </a:xfrm>
          <a:prstGeom prst="rect">
            <a:avLst/>
          </a:prstGeom>
          <a:noFill/>
          <a:ln w="9525">
            <a:noFill/>
          </a:ln>
        </p:spPr>
        <p:txBody>
          <a:bodyPr wrap="square">
            <a:spAutoFit/>
          </a:bodyPr>
          <a:lstStyle/>
          <a:p>
            <a:pPr algn="l">
              <a:lnSpc>
                <a:spcPct val="150000"/>
              </a:lnSpc>
              <a:buClrTx/>
              <a:buSzTx/>
              <a:buFontTx/>
              <a:defRPr/>
            </a:pPr>
            <a:r>
              <a:rPr lang="zh-CN" altLang="en-US" sz="2400" noProof="0" dirty="0">
                <a:ln>
                  <a:noFill/>
                </a:ln>
                <a:solidFill>
                  <a:srgbClr val="FF0000"/>
                </a:solidFill>
                <a:effectLst/>
                <a:uLnTx/>
                <a:uFillTx/>
                <a:latin typeface="微软雅黑" panose="020B0503020204020204" pitchFamily="34" charset="-122"/>
                <a:ea typeface="微软雅黑" panose="020B0503020204020204" pitchFamily="34" charset="-122"/>
                <a:sym typeface="+mn-ea"/>
              </a:rPr>
              <a:t>1）多学科的安全技术知识。</a:t>
            </a:r>
            <a:r>
              <a:rPr lang="zh-CN" altLang="en-US" sz="20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作为一个生产企业单位，直接与机、电、仪器打交道。作为一位中层领导还涉及企业管理，劳动者的管理，所以应该具有企业安全管理、劳动保护、机械安全、电气安全、防火防爆、工业卫生、环境保护等方面的知识。</a:t>
            </a:r>
            <a:endParaRPr lang="zh-CN" altLang="en-US" sz="2000" b="1" noProof="0" dirty="0">
              <a:ln>
                <a:noFill/>
              </a:ln>
              <a:effectLst/>
              <a:uLnTx/>
              <a:uFillTx/>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142240" y="3052445"/>
            <a:ext cx="9945370" cy="1568450"/>
          </a:xfrm>
          <a:prstGeom prst="rect">
            <a:avLst/>
          </a:prstGeom>
          <a:noFill/>
          <a:ln w="9525">
            <a:noFill/>
          </a:ln>
        </p:spPr>
        <p:txBody>
          <a:bodyPr wrap="square">
            <a:spAutoFit/>
          </a:bodyPr>
          <a:lstStyle/>
          <a:p>
            <a:pPr algn="l">
              <a:lnSpc>
                <a:spcPct val="150000"/>
              </a:lnSpc>
              <a:buClrTx/>
              <a:buSzTx/>
              <a:buFontTx/>
              <a:defRPr/>
            </a:pPr>
            <a:r>
              <a:rPr lang="zh-CN" altLang="en-US" sz="2400" noProof="0" dirty="0">
                <a:ln>
                  <a:noFill/>
                </a:ln>
                <a:solidFill>
                  <a:srgbClr val="FF0000"/>
                </a:solidFill>
                <a:effectLst/>
                <a:uLnTx/>
                <a:uFillTx/>
                <a:latin typeface="微软雅黑" panose="020B0503020204020204" pitchFamily="34" charset="-122"/>
                <a:ea typeface="微软雅黑" panose="020B0503020204020204" pitchFamily="34" charset="-122"/>
                <a:sym typeface="+mn-ea"/>
              </a:rPr>
              <a:t>2）推动安全工作的方法。</a:t>
            </a:r>
            <a:r>
              <a:rPr lang="zh-CN" altLang="en-US" sz="20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如何不断提高安全工作的管理水平，是企业中层领导干部工作的一个重点。中层干部必须不断学习推动安全工作的方法，如：利益驱动法、需求拉动法、科技推动法、精神鼓动法、检查促动法、奖罚激励法等。</a:t>
            </a:r>
            <a:endParaRPr lang="zh-CN" altLang="en-US" sz="2000" b="1" noProof="0" dirty="0">
              <a:ln>
                <a:noFill/>
              </a:ln>
              <a:effectLst/>
              <a:uLnTx/>
              <a:uFillTx/>
              <a:latin typeface="微软雅黑" panose="020B0503020204020204" pitchFamily="34" charset="-122"/>
              <a:ea typeface="微软雅黑" panose="020B0503020204020204" pitchFamily="34" charset="-122"/>
              <a:sym typeface="+mn-ea"/>
            </a:endParaRPr>
          </a:p>
        </p:txBody>
      </p:sp>
      <p:sp>
        <p:nvSpPr>
          <p:cNvPr id="9" name="文本框 8"/>
          <p:cNvSpPr txBox="1"/>
          <p:nvPr/>
        </p:nvSpPr>
        <p:spPr>
          <a:xfrm>
            <a:off x="119380" y="4528820"/>
            <a:ext cx="9945370" cy="645160"/>
          </a:xfrm>
          <a:prstGeom prst="rect">
            <a:avLst/>
          </a:prstGeom>
          <a:noFill/>
          <a:ln w="9525">
            <a:noFill/>
          </a:ln>
        </p:spPr>
        <p:txBody>
          <a:bodyPr wrap="square">
            <a:spAutoFit/>
          </a:bodyPr>
          <a:lstStyle/>
          <a:p>
            <a:pPr algn="l">
              <a:lnSpc>
                <a:spcPct val="150000"/>
              </a:lnSpc>
              <a:buClrTx/>
              <a:buSzTx/>
              <a:buFontTx/>
              <a:defRPr/>
            </a:pPr>
            <a:r>
              <a:rPr lang="en-US" altLang="zh-CN" sz="2400" noProof="0" dirty="0">
                <a:ln>
                  <a:noFill/>
                </a:ln>
                <a:solidFill>
                  <a:srgbClr val="FF0000"/>
                </a:solidFill>
                <a:effectLst/>
                <a:uLnTx/>
                <a:uFillTx/>
                <a:latin typeface="微软雅黑" panose="020B0503020204020204" pitchFamily="34" charset="-122"/>
                <a:ea typeface="微软雅黑" panose="020B0503020204020204" pitchFamily="34" charset="-122"/>
                <a:sym typeface="+mn-ea"/>
              </a:rPr>
              <a:t>3</a:t>
            </a:r>
            <a:r>
              <a:rPr lang="zh-CN" altLang="en-US" sz="2400" noProof="0" dirty="0">
                <a:ln>
                  <a:noFill/>
                </a:ln>
                <a:solidFill>
                  <a:srgbClr val="FF0000"/>
                </a:solidFill>
                <a:effectLst/>
                <a:uLnTx/>
                <a:uFillTx/>
                <a:latin typeface="微软雅黑" panose="020B0503020204020204" pitchFamily="34" charset="-122"/>
                <a:ea typeface="微软雅黑" panose="020B0503020204020204" pitchFamily="34" charset="-122"/>
                <a:sym typeface="+mn-ea"/>
              </a:rPr>
              <a:t>）熟悉国家的安全生产法律法规、规章制度体系。</a:t>
            </a:r>
            <a:endParaRPr lang="zh-CN" altLang="en-US" sz="2400" b="1" noProof="0" dirty="0">
              <a:ln>
                <a:noFill/>
              </a:ln>
              <a:solidFill>
                <a:srgbClr val="FF0000"/>
              </a:solidFill>
              <a:effectLst/>
              <a:uLnTx/>
              <a:uFillTx/>
              <a:latin typeface="微软雅黑" panose="020B0503020204020204" pitchFamily="34" charset="-122"/>
              <a:ea typeface="微软雅黑" panose="020B0503020204020204" pitchFamily="34" charset="-122"/>
              <a:sym typeface="+mn-ea"/>
            </a:endParaRPr>
          </a:p>
        </p:txBody>
      </p:sp>
      <p:sp>
        <p:nvSpPr>
          <p:cNvPr id="10" name="文本框 9"/>
          <p:cNvSpPr txBox="1"/>
          <p:nvPr/>
        </p:nvSpPr>
        <p:spPr>
          <a:xfrm>
            <a:off x="119380" y="5310505"/>
            <a:ext cx="9945370" cy="1198880"/>
          </a:xfrm>
          <a:prstGeom prst="rect">
            <a:avLst/>
          </a:prstGeom>
          <a:noFill/>
          <a:ln w="9525">
            <a:noFill/>
          </a:ln>
        </p:spPr>
        <p:txBody>
          <a:bodyPr wrap="square">
            <a:spAutoFit/>
          </a:bodyPr>
          <a:lstStyle/>
          <a:p>
            <a:pPr algn="l">
              <a:lnSpc>
                <a:spcPct val="150000"/>
              </a:lnSpc>
              <a:buClrTx/>
              <a:buSzTx/>
              <a:buFontTx/>
              <a:defRPr/>
            </a:pPr>
            <a:r>
              <a:rPr lang="zh-CN" altLang="en-US" sz="2400" noProof="0" dirty="0">
                <a:ln>
                  <a:noFill/>
                </a:ln>
                <a:solidFill>
                  <a:srgbClr val="FF0000"/>
                </a:solidFill>
                <a:effectLst/>
                <a:uLnTx/>
                <a:uFillTx/>
                <a:latin typeface="微软雅黑" panose="020B0503020204020204" pitchFamily="34" charset="-122"/>
                <a:ea typeface="微软雅黑" panose="020B0503020204020204" pitchFamily="34" charset="-122"/>
                <a:sym typeface="+mn-ea"/>
              </a:rPr>
              <a:t>4）学习系统安全理论、现代安全管理、安全决策技术、安全生产规律、安全生产基本理论和安全规程。</a:t>
            </a:r>
            <a:endParaRPr lang="zh-CN" altLang="en-US" sz="2400" b="1" noProof="0" dirty="0">
              <a:ln>
                <a:noFill/>
              </a:ln>
              <a:solidFill>
                <a:srgbClr val="FF0000"/>
              </a:solidFill>
              <a:effectLst/>
              <a:uLnTx/>
              <a:uFillTx/>
              <a:latin typeface="微软雅黑" panose="020B0503020204020204" pitchFamily="34" charset="-122"/>
              <a:ea typeface="微软雅黑" panose="020B0503020204020204" pitchFamily="34" charset="-122"/>
              <a:sym typeface="+mn-ea"/>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4" grpId="0"/>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p:cNvSpPr txBox="1"/>
          <p:nvPr/>
        </p:nvSpPr>
        <p:spPr>
          <a:xfrm>
            <a:off x="165100" y="811848"/>
            <a:ext cx="9899650" cy="521970"/>
          </a:xfrm>
          <a:prstGeom prst="rect">
            <a:avLst/>
          </a:prstGeom>
          <a:noFill/>
        </p:spPr>
        <p:txBody>
          <a:bodyPr>
            <a:spAutoFit/>
          </a:bodyPr>
          <a:lstStyle/>
          <a:p>
            <a:pPr marR="0" defTabSz="914400">
              <a:buClrTx/>
              <a:buSzTx/>
              <a:buFontTx/>
              <a:buNone/>
              <a:defRPr/>
            </a:pPr>
            <a:r>
              <a:rPr lang="zh-CN" altLang="en-US" sz="28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为什么会产生不安全行为？</a:t>
            </a:r>
            <a:endParaRPr kumimoji="0" lang="zh-CN" sz="2800" kern="1200" cap="none" spc="0" normalizeH="0" baseline="0" noProof="0" dirty="0">
              <a:solidFill>
                <a:schemeClr val="tx1">
                  <a:lumMod val="85000"/>
                  <a:lumOff val="15000"/>
                </a:schemeClr>
              </a:solidFill>
              <a:latin typeface="微软雅黑" panose="020B0503020204020204" pitchFamily="34" charset="-122"/>
              <a:ea typeface="微软雅黑" panose="020B0503020204020204" pitchFamily="34" charset="-122"/>
              <a:cs typeface="+mn-cs"/>
            </a:endParaRPr>
          </a:p>
        </p:txBody>
      </p:sp>
      <p:sp>
        <p:nvSpPr>
          <p:cNvPr id="36" name="矩形 35"/>
          <p:cNvSpPr/>
          <p:nvPr/>
        </p:nvSpPr>
        <p:spPr>
          <a:xfrm>
            <a:off x="119063" y="1296988"/>
            <a:ext cx="9504363"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7" name="矩形 36"/>
          <p:cNvSpPr/>
          <p:nvPr/>
        </p:nvSpPr>
        <p:spPr>
          <a:xfrm flipV="1">
            <a:off x="119063" y="1370013"/>
            <a:ext cx="936625"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6" name="文本框 5"/>
          <p:cNvSpPr txBox="1"/>
          <p:nvPr/>
        </p:nvSpPr>
        <p:spPr>
          <a:xfrm>
            <a:off x="165100" y="1622425"/>
            <a:ext cx="9664700" cy="1198880"/>
          </a:xfrm>
          <a:prstGeom prst="rect">
            <a:avLst/>
          </a:prstGeom>
          <a:noFill/>
          <a:ln w="9525">
            <a:noFill/>
          </a:ln>
        </p:spPr>
        <p:txBody>
          <a:bodyPr wrap="square">
            <a:spAutoFit/>
          </a:bodyPr>
          <a:lstStyle/>
          <a:p>
            <a:pPr algn="l">
              <a:lnSpc>
                <a:spcPct val="150000"/>
              </a:lnSpc>
              <a:buClrTx/>
              <a:buSzTx/>
              <a:buFontTx/>
              <a:defRPr/>
            </a:pPr>
            <a:r>
              <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不安全行为：曾经或可能引起事故的行为。</a:t>
            </a:r>
          </a:p>
          <a:p>
            <a:pPr algn="l">
              <a:lnSpc>
                <a:spcPct val="150000"/>
              </a:lnSpc>
              <a:buClrTx/>
              <a:buSzTx/>
              <a:buFontTx/>
              <a:defRPr/>
            </a:pPr>
            <a:r>
              <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通常指“三违”行为：</a:t>
            </a:r>
            <a:r>
              <a:rPr lang="zh-CN" altLang="en-US" sz="2400"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违章操作、违章指挥、违反劳动纪律。</a:t>
            </a:r>
          </a:p>
        </p:txBody>
      </p:sp>
      <p:sp>
        <p:nvSpPr>
          <p:cNvPr id="2" name="文本框 1"/>
          <p:cNvSpPr txBox="1"/>
          <p:nvPr/>
        </p:nvSpPr>
        <p:spPr>
          <a:xfrm>
            <a:off x="165100" y="3128010"/>
            <a:ext cx="9664700" cy="2861310"/>
          </a:xfrm>
          <a:prstGeom prst="rect">
            <a:avLst/>
          </a:prstGeom>
          <a:noFill/>
          <a:ln w="9525">
            <a:noFill/>
          </a:ln>
        </p:spPr>
        <p:txBody>
          <a:bodyPr wrap="square">
            <a:spAutoFit/>
          </a:bodyPr>
          <a:lstStyle/>
          <a:p>
            <a:pPr algn="l">
              <a:lnSpc>
                <a:spcPct val="150000"/>
              </a:lnSpc>
              <a:buClrTx/>
              <a:buSzTx/>
              <a:buFontTx/>
              <a:defRPr/>
            </a:pPr>
            <a:r>
              <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产生不安全行为的主要原因有</a:t>
            </a:r>
          </a:p>
          <a:p>
            <a:pPr algn="l">
              <a:lnSpc>
                <a:spcPct val="150000"/>
              </a:lnSpc>
              <a:buClrTx/>
              <a:buSzTx/>
              <a:buFontTx/>
              <a:defRPr/>
            </a:pPr>
            <a:r>
              <a:rPr lang="zh-CN" altLang="en-US" sz="2400"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不正确的态度</a:t>
            </a:r>
          </a:p>
          <a:p>
            <a:pPr algn="l">
              <a:lnSpc>
                <a:spcPct val="150000"/>
              </a:lnSpc>
              <a:buClrTx/>
              <a:buSzTx/>
              <a:buFontTx/>
              <a:defRPr/>
            </a:pPr>
            <a:r>
              <a:rPr lang="zh-CN" altLang="en-US" sz="2400"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缺乏知识或操作不熟练</a:t>
            </a:r>
          </a:p>
          <a:p>
            <a:pPr algn="l">
              <a:lnSpc>
                <a:spcPct val="150000"/>
              </a:lnSpc>
              <a:buClrTx/>
              <a:buSzTx/>
              <a:buFontTx/>
              <a:defRPr/>
            </a:pPr>
            <a:r>
              <a:rPr lang="zh-CN" altLang="en-US" sz="2400"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身体状况不佳</a:t>
            </a:r>
          </a:p>
          <a:p>
            <a:pPr algn="l">
              <a:lnSpc>
                <a:spcPct val="150000"/>
              </a:lnSpc>
              <a:buClrTx/>
              <a:buSzTx/>
              <a:buFontTx/>
              <a:defRPr/>
            </a:pPr>
            <a:r>
              <a:rPr lang="zh-CN" altLang="en-US" sz="2400"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物的不安全状态及不良的物理环境</a:t>
            </a:r>
            <a:endParaRPr lang="zh-CN" altLang="en-US" sz="2400"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6" grpId="0"/>
      <p:bldP spid="2"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p:cNvSpPr txBox="1"/>
          <p:nvPr/>
        </p:nvSpPr>
        <p:spPr>
          <a:xfrm>
            <a:off x="165100" y="811848"/>
            <a:ext cx="9899650" cy="521970"/>
          </a:xfrm>
          <a:prstGeom prst="rect">
            <a:avLst/>
          </a:prstGeom>
          <a:noFill/>
        </p:spPr>
        <p:txBody>
          <a:bodyPr>
            <a:spAutoFit/>
          </a:bodyPr>
          <a:lstStyle/>
          <a:p>
            <a:pPr marR="0" defTabSz="914400">
              <a:buClrTx/>
              <a:buSzTx/>
              <a:buFontTx/>
              <a:buNone/>
              <a:defRPr/>
            </a:pPr>
            <a:r>
              <a:rPr lang="zh-CN" altLang="en-US" sz="28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提高全员的安全意识</a:t>
            </a:r>
            <a:endParaRPr lang="zh-CN" sz="2800" noProof="0" dirty="0">
              <a:ln>
                <a:noFill/>
              </a:ln>
              <a:solidFill>
                <a:srgbClr val="FF0000"/>
              </a:solidFill>
              <a:effectLst/>
              <a:uLnTx/>
              <a:uFillTx/>
              <a:latin typeface="微软雅黑" panose="020B0503020204020204" pitchFamily="34" charset="-122"/>
              <a:ea typeface="微软雅黑" panose="020B0503020204020204" pitchFamily="34" charset="-122"/>
              <a:sym typeface="+mn-ea"/>
            </a:endParaRPr>
          </a:p>
        </p:txBody>
      </p:sp>
      <p:sp>
        <p:nvSpPr>
          <p:cNvPr id="36" name="矩形 35"/>
          <p:cNvSpPr/>
          <p:nvPr/>
        </p:nvSpPr>
        <p:spPr>
          <a:xfrm>
            <a:off x="119063" y="1296988"/>
            <a:ext cx="9504363"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7" name="矩形 36"/>
          <p:cNvSpPr/>
          <p:nvPr/>
        </p:nvSpPr>
        <p:spPr>
          <a:xfrm flipV="1">
            <a:off x="119063" y="1370013"/>
            <a:ext cx="936625"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4" name="文本框 3"/>
          <p:cNvSpPr txBox="1"/>
          <p:nvPr/>
        </p:nvSpPr>
        <p:spPr>
          <a:xfrm>
            <a:off x="119380" y="1483995"/>
            <a:ext cx="9945370" cy="645160"/>
          </a:xfrm>
          <a:prstGeom prst="rect">
            <a:avLst/>
          </a:prstGeom>
          <a:noFill/>
          <a:ln w="9525">
            <a:noFill/>
          </a:ln>
        </p:spPr>
        <p:txBody>
          <a:bodyPr wrap="square">
            <a:spAutoFit/>
          </a:bodyPr>
          <a:lstStyle/>
          <a:p>
            <a:pPr algn="l">
              <a:lnSpc>
                <a:spcPct val="150000"/>
              </a:lnSpc>
              <a:buClrTx/>
              <a:buSzTx/>
              <a:buFontTx/>
              <a:defRPr/>
            </a:pPr>
            <a:r>
              <a:rPr lang="zh-CN" altLang="en-US" sz="2400"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安全意识不强的原因：</a:t>
            </a:r>
            <a:endParaRPr lang="zh-CN" altLang="en-US" sz="2000" b="1" noProof="0" dirty="0">
              <a:ln>
                <a:noFill/>
              </a:ln>
              <a:effectLst/>
              <a:uLnTx/>
              <a:uFillTx/>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142240" y="2319655"/>
            <a:ext cx="9945370" cy="645160"/>
          </a:xfrm>
          <a:prstGeom prst="rect">
            <a:avLst/>
          </a:prstGeom>
          <a:noFill/>
          <a:ln w="9525">
            <a:noFill/>
          </a:ln>
        </p:spPr>
        <p:txBody>
          <a:bodyPr wrap="square">
            <a:spAutoFit/>
          </a:bodyPr>
          <a:lstStyle/>
          <a:p>
            <a:pPr algn="l">
              <a:lnSpc>
                <a:spcPct val="150000"/>
              </a:lnSpc>
              <a:buClrTx/>
              <a:buSzTx/>
              <a:buFontTx/>
              <a:defRPr/>
            </a:pPr>
            <a:r>
              <a:rPr lang="zh-CN" altLang="en-US" sz="2400" noProof="0" dirty="0">
                <a:ln>
                  <a:noFill/>
                </a:ln>
                <a:solidFill>
                  <a:srgbClr val="0070C0"/>
                </a:solidFill>
                <a:effectLst/>
                <a:uLnTx/>
                <a:uFillTx/>
                <a:latin typeface="微软雅黑" panose="020B0503020204020204" pitchFamily="34" charset="-122"/>
                <a:ea typeface="微软雅黑" panose="020B0503020204020204" pitchFamily="34" charset="-122"/>
                <a:sym typeface="+mn-ea"/>
              </a:rPr>
              <a:t>对危险设备、危险工艺、危险作业的安全认识不到位；</a:t>
            </a:r>
            <a:endParaRPr lang="zh-CN" altLang="en-US" sz="2400" b="1" noProof="0" dirty="0">
              <a:ln>
                <a:noFill/>
              </a:ln>
              <a:solidFill>
                <a:srgbClr val="0070C0"/>
              </a:solidFill>
              <a:effectLst/>
              <a:uLnTx/>
              <a:uFillTx/>
              <a:latin typeface="微软雅黑" panose="020B0503020204020204" pitchFamily="34" charset="-122"/>
              <a:ea typeface="微软雅黑" panose="020B0503020204020204" pitchFamily="34" charset="-122"/>
              <a:sym typeface="+mn-ea"/>
            </a:endParaRPr>
          </a:p>
        </p:txBody>
      </p:sp>
      <p:sp>
        <p:nvSpPr>
          <p:cNvPr id="9" name="文本框 8"/>
          <p:cNvSpPr txBox="1"/>
          <p:nvPr/>
        </p:nvSpPr>
        <p:spPr>
          <a:xfrm>
            <a:off x="119380" y="3106420"/>
            <a:ext cx="9945370" cy="645160"/>
          </a:xfrm>
          <a:prstGeom prst="rect">
            <a:avLst/>
          </a:prstGeom>
          <a:noFill/>
          <a:ln w="9525">
            <a:noFill/>
          </a:ln>
        </p:spPr>
        <p:txBody>
          <a:bodyPr wrap="square">
            <a:spAutoFit/>
          </a:bodyPr>
          <a:lstStyle/>
          <a:p>
            <a:pPr algn="l">
              <a:lnSpc>
                <a:spcPct val="150000"/>
              </a:lnSpc>
              <a:buClrTx/>
              <a:buSzTx/>
              <a:buFontTx/>
              <a:defRPr/>
            </a:pPr>
            <a:r>
              <a:rPr lang="zh-CN" altLang="en-US" sz="2400" noProof="0" dirty="0">
                <a:ln>
                  <a:noFill/>
                </a:ln>
                <a:solidFill>
                  <a:srgbClr val="0070C0"/>
                </a:solidFill>
                <a:effectLst/>
                <a:uLnTx/>
                <a:uFillTx/>
                <a:latin typeface="微软雅黑" panose="020B0503020204020204" pitchFamily="34" charset="-122"/>
                <a:ea typeface="微软雅黑" panose="020B0503020204020204" pitchFamily="34" charset="-122"/>
                <a:sym typeface="+mn-ea"/>
              </a:rPr>
              <a:t>对安全生产的重要性认识不足，对员工的安全健康关心不够；</a:t>
            </a:r>
            <a:endParaRPr lang="zh-CN" altLang="en-US" sz="2400" b="1" noProof="0" dirty="0">
              <a:ln>
                <a:noFill/>
              </a:ln>
              <a:solidFill>
                <a:srgbClr val="0070C0"/>
              </a:solidFill>
              <a:effectLst/>
              <a:uLnTx/>
              <a:uFillTx/>
              <a:latin typeface="微软雅黑" panose="020B0503020204020204" pitchFamily="34" charset="-122"/>
              <a:ea typeface="微软雅黑" panose="020B0503020204020204" pitchFamily="34" charset="-122"/>
              <a:sym typeface="+mn-ea"/>
            </a:endParaRPr>
          </a:p>
        </p:txBody>
      </p:sp>
      <p:sp>
        <p:nvSpPr>
          <p:cNvPr id="10" name="文本框 9"/>
          <p:cNvSpPr txBox="1"/>
          <p:nvPr/>
        </p:nvSpPr>
        <p:spPr>
          <a:xfrm>
            <a:off x="119380" y="3876675"/>
            <a:ext cx="9945370" cy="645160"/>
          </a:xfrm>
          <a:prstGeom prst="rect">
            <a:avLst/>
          </a:prstGeom>
          <a:noFill/>
          <a:ln w="9525">
            <a:noFill/>
          </a:ln>
        </p:spPr>
        <p:txBody>
          <a:bodyPr wrap="square">
            <a:spAutoFit/>
          </a:bodyPr>
          <a:lstStyle/>
          <a:p>
            <a:pPr algn="l">
              <a:lnSpc>
                <a:spcPct val="150000"/>
              </a:lnSpc>
              <a:buClrTx/>
              <a:buSzTx/>
              <a:buFontTx/>
              <a:defRPr/>
            </a:pPr>
            <a:r>
              <a:rPr lang="zh-CN" altLang="en-US" sz="2400" noProof="0" dirty="0">
                <a:ln>
                  <a:noFill/>
                </a:ln>
                <a:solidFill>
                  <a:srgbClr val="0070C0"/>
                </a:solidFill>
                <a:effectLst/>
                <a:uLnTx/>
                <a:uFillTx/>
                <a:latin typeface="微软雅黑" panose="020B0503020204020204" pitchFamily="34" charset="-122"/>
                <a:ea typeface="微软雅黑" panose="020B0503020204020204" pitchFamily="34" charset="-122"/>
                <a:sym typeface="+mn-ea"/>
              </a:rPr>
              <a:t>由于种种因素，对存在的危险源辨识不充分，无知到无畏；</a:t>
            </a:r>
            <a:endParaRPr lang="zh-CN" altLang="en-US" sz="2400" b="1" noProof="0" dirty="0">
              <a:ln>
                <a:noFill/>
              </a:ln>
              <a:solidFill>
                <a:srgbClr val="0070C0"/>
              </a:solidFill>
              <a:effectLst/>
              <a:uLnTx/>
              <a:uFillTx/>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119380" y="4742815"/>
            <a:ext cx="9945370" cy="645160"/>
          </a:xfrm>
          <a:prstGeom prst="rect">
            <a:avLst/>
          </a:prstGeom>
          <a:noFill/>
          <a:ln w="9525">
            <a:noFill/>
          </a:ln>
        </p:spPr>
        <p:txBody>
          <a:bodyPr wrap="square">
            <a:spAutoFit/>
          </a:bodyPr>
          <a:lstStyle/>
          <a:p>
            <a:pPr algn="l">
              <a:lnSpc>
                <a:spcPct val="150000"/>
              </a:lnSpc>
              <a:buClrTx/>
              <a:buSzTx/>
              <a:buFontTx/>
              <a:defRPr/>
            </a:pPr>
            <a:r>
              <a:rPr lang="zh-CN" altLang="en-US" sz="2400" noProof="0" dirty="0">
                <a:ln>
                  <a:noFill/>
                </a:ln>
                <a:solidFill>
                  <a:srgbClr val="0070C0"/>
                </a:solidFill>
                <a:effectLst/>
                <a:uLnTx/>
                <a:uFillTx/>
                <a:latin typeface="微软雅黑" panose="020B0503020204020204" pitchFamily="34" charset="-122"/>
                <a:ea typeface="微软雅黑" panose="020B0503020204020204" pitchFamily="34" charset="-122"/>
                <a:sym typeface="+mn-ea"/>
              </a:rPr>
              <a:t>安全管理不到位，违法违章成本低。</a:t>
            </a:r>
            <a:endParaRPr lang="zh-CN" altLang="en-US" sz="2400" b="1" noProof="0" dirty="0">
              <a:ln>
                <a:noFill/>
              </a:ln>
              <a:solidFill>
                <a:srgbClr val="0070C0"/>
              </a:solidFill>
              <a:effectLst/>
              <a:uLnTx/>
              <a:uFillTx/>
              <a:latin typeface="微软雅黑" panose="020B0503020204020204" pitchFamily="34" charset="-122"/>
              <a:ea typeface="微软雅黑" panose="020B0503020204020204" pitchFamily="34" charset="-122"/>
              <a:sym typeface="+mn-ea"/>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4" grpId="0"/>
      <p:bldP spid="8" grpId="0"/>
      <p:bldP spid="9" grpId="0"/>
      <p:bldP spid="10" grpId="0"/>
      <p:bldP spid="2"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p:cNvSpPr txBox="1"/>
          <p:nvPr/>
        </p:nvSpPr>
        <p:spPr>
          <a:xfrm>
            <a:off x="165100" y="811848"/>
            <a:ext cx="9899650" cy="953135"/>
          </a:xfrm>
          <a:prstGeom prst="rect">
            <a:avLst/>
          </a:prstGeom>
          <a:noFill/>
        </p:spPr>
        <p:txBody>
          <a:bodyPr>
            <a:spAutoFit/>
          </a:bodyPr>
          <a:lstStyle/>
          <a:p>
            <a:pPr marR="0" defTabSz="914400">
              <a:buClrTx/>
              <a:buSzTx/>
              <a:buFontTx/>
              <a:buNone/>
              <a:defRPr/>
            </a:pPr>
            <a:r>
              <a:rPr lang="zh-CN" altLang="en-US" sz="28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做好基础安全生产管理工作</a:t>
            </a:r>
          </a:p>
          <a:p>
            <a:pPr marR="0" defTabSz="914400">
              <a:buClrTx/>
              <a:buSzTx/>
              <a:buFontTx/>
              <a:buNone/>
              <a:defRPr/>
            </a:pPr>
            <a:endParaRPr lang="zh-CN" sz="2800" noProof="0" dirty="0">
              <a:ln>
                <a:noFill/>
              </a:ln>
              <a:solidFill>
                <a:srgbClr val="FF0000"/>
              </a:solidFill>
              <a:effectLst/>
              <a:uLnTx/>
              <a:uFillTx/>
              <a:latin typeface="微软雅黑" panose="020B0503020204020204" pitchFamily="34" charset="-122"/>
              <a:ea typeface="微软雅黑" panose="020B0503020204020204" pitchFamily="34" charset="-122"/>
              <a:sym typeface="+mn-ea"/>
            </a:endParaRPr>
          </a:p>
        </p:txBody>
      </p:sp>
      <p:sp>
        <p:nvSpPr>
          <p:cNvPr id="36" name="矩形 35"/>
          <p:cNvSpPr/>
          <p:nvPr/>
        </p:nvSpPr>
        <p:spPr>
          <a:xfrm>
            <a:off x="119063" y="1296988"/>
            <a:ext cx="9504363"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7" name="矩形 36"/>
          <p:cNvSpPr/>
          <p:nvPr/>
        </p:nvSpPr>
        <p:spPr>
          <a:xfrm flipV="1">
            <a:off x="119063" y="1370013"/>
            <a:ext cx="936625"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4" name="文本框 3"/>
          <p:cNvSpPr txBox="1"/>
          <p:nvPr/>
        </p:nvSpPr>
        <p:spPr>
          <a:xfrm>
            <a:off x="119380" y="1483995"/>
            <a:ext cx="9945370" cy="645160"/>
          </a:xfrm>
          <a:prstGeom prst="rect">
            <a:avLst/>
          </a:prstGeom>
          <a:noFill/>
          <a:ln w="9525">
            <a:noFill/>
          </a:ln>
        </p:spPr>
        <p:txBody>
          <a:bodyPr wrap="square">
            <a:spAutoFit/>
          </a:bodyPr>
          <a:lstStyle/>
          <a:p>
            <a:pPr algn="l">
              <a:lnSpc>
                <a:spcPct val="150000"/>
              </a:lnSpc>
              <a:buClrTx/>
              <a:buSzTx/>
              <a:buFontTx/>
              <a:defRPr/>
            </a:pPr>
            <a:r>
              <a:rPr lang="zh-CN" altLang="en-US" sz="2400" noProof="0" dirty="0">
                <a:ln>
                  <a:noFill/>
                </a:ln>
                <a:solidFill>
                  <a:srgbClr val="0070C0"/>
                </a:solidFill>
                <a:effectLst/>
                <a:uLnTx/>
                <a:uFillTx/>
                <a:latin typeface="微软雅黑" panose="020B0503020204020204" pitchFamily="34" charset="-122"/>
                <a:ea typeface="微软雅黑" panose="020B0503020204020204" pitchFamily="34" charset="-122"/>
                <a:sym typeface="+mn-ea"/>
              </a:rPr>
              <a:t>树立安全生产法律意识</a:t>
            </a:r>
            <a:endParaRPr lang="zh-CN" altLang="en-US" sz="2400" b="1" noProof="0" dirty="0">
              <a:ln>
                <a:noFill/>
              </a:ln>
              <a:solidFill>
                <a:srgbClr val="0070C0"/>
              </a:solidFill>
              <a:effectLst/>
              <a:uLnTx/>
              <a:uFillTx/>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165100" y="2129155"/>
            <a:ext cx="9945370" cy="645160"/>
          </a:xfrm>
          <a:prstGeom prst="rect">
            <a:avLst/>
          </a:prstGeom>
          <a:noFill/>
          <a:ln w="9525">
            <a:noFill/>
          </a:ln>
        </p:spPr>
        <p:txBody>
          <a:bodyPr wrap="square">
            <a:spAutoFit/>
          </a:bodyPr>
          <a:lstStyle/>
          <a:p>
            <a:pPr algn="l">
              <a:lnSpc>
                <a:spcPct val="150000"/>
              </a:lnSpc>
              <a:buClrTx/>
              <a:buSzTx/>
              <a:buFontTx/>
              <a:defRPr/>
            </a:pPr>
            <a:r>
              <a:rPr lang="zh-CN" altLang="en-US" sz="2400" noProof="0" dirty="0">
                <a:ln>
                  <a:noFill/>
                </a:ln>
                <a:solidFill>
                  <a:srgbClr val="0070C0"/>
                </a:solidFill>
                <a:effectLst/>
                <a:uLnTx/>
                <a:uFillTx/>
                <a:latin typeface="微软雅黑" panose="020B0503020204020204" pitchFamily="34" charset="-122"/>
                <a:ea typeface="微软雅黑" panose="020B0503020204020204" pitchFamily="34" charset="-122"/>
                <a:sym typeface="+mn-ea"/>
              </a:rPr>
              <a:t>遵守安全生产行为规范</a:t>
            </a:r>
            <a:endParaRPr lang="zh-CN" altLang="en-US" sz="2400" b="1" noProof="0" dirty="0">
              <a:ln>
                <a:noFill/>
              </a:ln>
              <a:solidFill>
                <a:srgbClr val="0070C0"/>
              </a:solidFill>
              <a:effectLst/>
              <a:uLnTx/>
              <a:uFillTx/>
              <a:latin typeface="微软雅黑" panose="020B0503020204020204" pitchFamily="34" charset="-122"/>
              <a:ea typeface="微软雅黑" panose="020B0503020204020204" pitchFamily="34" charset="-122"/>
              <a:sym typeface="+mn-ea"/>
            </a:endParaRPr>
          </a:p>
        </p:txBody>
      </p:sp>
      <p:sp>
        <p:nvSpPr>
          <p:cNvPr id="9" name="文本框 8"/>
          <p:cNvSpPr txBox="1"/>
          <p:nvPr/>
        </p:nvSpPr>
        <p:spPr>
          <a:xfrm>
            <a:off x="165100" y="2774315"/>
            <a:ext cx="9945370" cy="645160"/>
          </a:xfrm>
          <a:prstGeom prst="rect">
            <a:avLst/>
          </a:prstGeom>
          <a:noFill/>
          <a:ln w="9525">
            <a:noFill/>
          </a:ln>
        </p:spPr>
        <p:txBody>
          <a:bodyPr wrap="square">
            <a:spAutoFit/>
          </a:bodyPr>
          <a:lstStyle/>
          <a:p>
            <a:pPr algn="l">
              <a:lnSpc>
                <a:spcPct val="150000"/>
              </a:lnSpc>
              <a:buClrTx/>
              <a:buSzTx/>
              <a:buFontTx/>
              <a:defRPr/>
            </a:pPr>
            <a:r>
              <a:rPr lang="zh-CN" altLang="en-US" sz="2400" noProof="0" dirty="0">
                <a:ln>
                  <a:noFill/>
                </a:ln>
                <a:solidFill>
                  <a:srgbClr val="0070C0"/>
                </a:solidFill>
                <a:effectLst/>
                <a:uLnTx/>
                <a:uFillTx/>
                <a:latin typeface="微软雅黑" panose="020B0503020204020204" pitchFamily="34" charset="-122"/>
                <a:ea typeface="微软雅黑" panose="020B0503020204020204" pitchFamily="34" charset="-122"/>
                <a:sym typeface="+mn-ea"/>
              </a:rPr>
              <a:t>认真安全教育培训</a:t>
            </a:r>
            <a:endParaRPr lang="zh-CN" altLang="en-US" sz="2400" b="1" noProof="0" dirty="0">
              <a:ln>
                <a:noFill/>
              </a:ln>
              <a:solidFill>
                <a:srgbClr val="0070C0"/>
              </a:solidFill>
              <a:effectLst/>
              <a:uLnTx/>
              <a:uFillTx/>
              <a:latin typeface="微软雅黑" panose="020B0503020204020204" pitchFamily="34" charset="-122"/>
              <a:ea typeface="微软雅黑" panose="020B0503020204020204" pitchFamily="34" charset="-122"/>
              <a:sym typeface="+mn-ea"/>
            </a:endParaRPr>
          </a:p>
        </p:txBody>
      </p:sp>
      <p:sp>
        <p:nvSpPr>
          <p:cNvPr id="10" name="文本框 9"/>
          <p:cNvSpPr txBox="1"/>
          <p:nvPr/>
        </p:nvSpPr>
        <p:spPr>
          <a:xfrm>
            <a:off x="165100" y="3419475"/>
            <a:ext cx="9945370" cy="645160"/>
          </a:xfrm>
          <a:prstGeom prst="rect">
            <a:avLst/>
          </a:prstGeom>
          <a:noFill/>
          <a:ln w="9525">
            <a:noFill/>
          </a:ln>
        </p:spPr>
        <p:txBody>
          <a:bodyPr wrap="square">
            <a:spAutoFit/>
          </a:bodyPr>
          <a:lstStyle/>
          <a:p>
            <a:pPr algn="l">
              <a:lnSpc>
                <a:spcPct val="150000"/>
              </a:lnSpc>
              <a:buClrTx/>
              <a:buSzTx/>
              <a:buFontTx/>
              <a:defRPr/>
            </a:pPr>
            <a:r>
              <a:rPr lang="zh-CN" altLang="en-US" sz="2400" noProof="0" dirty="0">
                <a:ln>
                  <a:noFill/>
                </a:ln>
                <a:solidFill>
                  <a:srgbClr val="0070C0"/>
                </a:solidFill>
                <a:effectLst/>
                <a:uLnTx/>
                <a:uFillTx/>
                <a:latin typeface="微软雅黑" panose="020B0503020204020204" pitchFamily="34" charset="-122"/>
                <a:ea typeface="微软雅黑" panose="020B0503020204020204" pitchFamily="34" charset="-122"/>
                <a:sym typeface="+mn-ea"/>
              </a:rPr>
              <a:t>落实安全生产责任</a:t>
            </a:r>
            <a:endParaRPr lang="zh-CN" altLang="en-US" sz="2400" b="1" noProof="0" dirty="0">
              <a:ln>
                <a:noFill/>
              </a:ln>
              <a:solidFill>
                <a:srgbClr val="0070C0"/>
              </a:solidFill>
              <a:effectLst/>
              <a:uLnTx/>
              <a:uFillTx/>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165100" y="4064635"/>
            <a:ext cx="9945370" cy="645160"/>
          </a:xfrm>
          <a:prstGeom prst="rect">
            <a:avLst/>
          </a:prstGeom>
          <a:noFill/>
          <a:ln w="9525">
            <a:noFill/>
          </a:ln>
        </p:spPr>
        <p:txBody>
          <a:bodyPr wrap="square">
            <a:spAutoFit/>
          </a:bodyPr>
          <a:lstStyle/>
          <a:p>
            <a:pPr algn="l">
              <a:lnSpc>
                <a:spcPct val="150000"/>
              </a:lnSpc>
              <a:buClrTx/>
              <a:buSzTx/>
              <a:buFontTx/>
              <a:defRPr/>
            </a:pPr>
            <a:r>
              <a:rPr lang="zh-CN" altLang="en-US" sz="2400" noProof="0" dirty="0">
                <a:ln>
                  <a:noFill/>
                </a:ln>
                <a:solidFill>
                  <a:srgbClr val="0070C0"/>
                </a:solidFill>
                <a:effectLst/>
                <a:uLnTx/>
                <a:uFillTx/>
                <a:latin typeface="微软雅黑" panose="020B0503020204020204" pitchFamily="34" charset="-122"/>
                <a:ea typeface="微软雅黑" panose="020B0503020204020204" pitchFamily="34" charset="-122"/>
                <a:sym typeface="+mn-ea"/>
              </a:rPr>
              <a:t>严格安全检查</a:t>
            </a:r>
            <a:endParaRPr lang="zh-CN" altLang="en-US" sz="2400" b="1" noProof="0" dirty="0">
              <a:ln>
                <a:noFill/>
              </a:ln>
              <a:solidFill>
                <a:srgbClr val="0070C0"/>
              </a:solidFill>
              <a:effectLst/>
              <a:uLnTx/>
              <a:uFillTx/>
              <a:latin typeface="微软雅黑" panose="020B0503020204020204" pitchFamily="34" charset="-122"/>
              <a:ea typeface="微软雅黑" panose="020B0503020204020204" pitchFamily="34" charset="-122"/>
              <a:sym typeface="+mn-ea"/>
            </a:endParaRPr>
          </a:p>
        </p:txBody>
      </p:sp>
      <p:sp>
        <p:nvSpPr>
          <p:cNvPr id="3" name="文本框 2"/>
          <p:cNvSpPr txBox="1"/>
          <p:nvPr/>
        </p:nvSpPr>
        <p:spPr>
          <a:xfrm>
            <a:off x="142240" y="4709795"/>
            <a:ext cx="9945370" cy="645160"/>
          </a:xfrm>
          <a:prstGeom prst="rect">
            <a:avLst/>
          </a:prstGeom>
          <a:noFill/>
          <a:ln w="9525">
            <a:noFill/>
          </a:ln>
        </p:spPr>
        <p:txBody>
          <a:bodyPr wrap="square">
            <a:spAutoFit/>
          </a:bodyPr>
          <a:lstStyle/>
          <a:p>
            <a:pPr algn="l">
              <a:lnSpc>
                <a:spcPct val="150000"/>
              </a:lnSpc>
              <a:buClrTx/>
              <a:buSzTx/>
              <a:buFontTx/>
              <a:defRPr/>
            </a:pPr>
            <a:r>
              <a:rPr lang="zh-CN" altLang="en-US" sz="2400" noProof="0" dirty="0">
                <a:ln>
                  <a:noFill/>
                </a:ln>
                <a:solidFill>
                  <a:srgbClr val="0070C0"/>
                </a:solidFill>
                <a:effectLst/>
                <a:uLnTx/>
                <a:uFillTx/>
                <a:latin typeface="微软雅黑" panose="020B0503020204020204" pitchFamily="34" charset="-122"/>
                <a:ea typeface="微软雅黑" panose="020B0503020204020204" pitchFamily="34" charset="-122"/>
                <a:sym typeface="+mn-ea"/>
              </a:rPr>
              <a:t>配备防护用品</a:t>
            </a:r>
            <a:endParaRPr lang="zh-CN" altLang="en-US" sz="2400" b="1" noProof="0" dirty="0">
              <a:ln>
                <a:noFill/>
              </a:ln>
              <a:solidFill>
                <a:srgbClr val="0070C0"/>
              </a:solidFill>
              <a:effectLst/>
              <a:uLnTx/>
              <a:uFillTx/>
              <a:latin typeface="微软雅黑" panose="020B0503020204020204" pitchFamily="34" charset="-122"/>
              <a:ea typeface="微软雅黑" panose="020B0503020204020204" pitchFamily="34" charset="-122"/>
              <a:sym typeface="+mn-ea"/>
            </a:endParaRPr>
          </a:p>
        </p:txBody>
      </p:sp>
      <p:sp>
        <p:nvSpPr>
          <p:cNvPr id="5" name="文本框 4"/>
          <p:cNvSpPr txBox="1"/>
          <p:nvPr/>
        </p:nvSpPr>
        <p:spPr>
          <a:xfrm>
            <a:off x="119380" y="5354955"/>
            <a:ext cx="9945370" cy="645160"/>
          </a:xfrm>
          <a:prstGeom prst="rect">
            <a:avLst/>
          </a:prstGeom>
          <a:noFill/>
          <a:ln w="9525">
            <a:noFill/>
          </a:ln>
        </p:spPr>
        <p:txBody>
          <a:bodyPr wrap="square">
            <a:spAutoFit/>
          </a:bodyPr>
          <a:lstStyle/>
          <a:p>
            <a:pPr algn="l">
              <a:lnSpc>
                <a:spcPct val="150000"/>
              </a:lnSpc>
              <a:buClrTx/>
              <a:buSzTx/>
              <a:buFontTx/>
              <a:defRPr/>
            </a:pPr>
            <a:r>
              <a:rPr lang="zh-CN" altLang="en-US" sz="2400" noProof="0" dirty="0">
                <a:ln>
                  <a:noFill/>
                </a:ln>
                <a:solidFill>
                  <a:srgbClr val="0070C0"/>
                </a:solidFill>
                <a:effectLst/>
                <a:uLnTx/>
                <a:uFillTx/>
                <a:latin typeface="微软雅黑" panose="020B0503020204020204" pitchFamily="34" charset="-122"/>
                <a:ea typeface="微软雅黑" panose="020B0503020204020204" pitchFamily="34" charset="-122"/>
                <a:sym typeface="+mn-ea"/>
              </a:rPr>
              <a:t>强化危险物品管理</a:t>
            </a:r>
            <a:endParaRPr lang="zh-CN" altLang="en-US" sz="2400" b="1" noProof="0" dirty="0">
              <a:ln>
                <a:noFill/>
              </a:ln>
              <a:solidFill>
                <a:srgbClr val="0070C0"/>
              </a:solidFill>
              <a:effectLst/>
              <a:uLnTx/>
              <a:uFillTx/>
              <a:latin typeface="微软雅黑" panose="020B0503020204020204" pitchFamily="34" charset="-122"/>
              <a:ea typeface="微软雅黑" panose="020B0503020204020204" pitchFamily="34" charset="-122"/>
              <a:sym typeface="+mn-ea"/>
            </a:endParaRPr>
          </a:p>
        </p:txBody>
      </p:sp>
      <p:sp>
        <p:nvSpPr>
          <p:cNvPr id="6" name="文本框 5"/>
          <p:cNvSpPr txBox="1"/>
          <p:nvPr/>
        </p:nvSpPr>
        <p:spPr>
          <a:xfrm>
            <a:off x="119380" y="6009640"/>
            <a:ext cx="9945370" cy="645160"/>
          </a:xfrm>
          <a:prstGeom prst="rect">
            <a:avLst/>
          </a:prstGeom>
          <a:noFill/>
          <a:ln w="9525">
            <a:noFill/>
          </a:ln>
        </p:spPr>
        <p:txBody>
          <a:bodyPr wrap="square">
            <a:spAutoFit/>
          </a:bodyPr>
          <a:lstStyle/>
          <a:p>
            <a:pPr algn="l">
              <a:lnSpc>
                <a:spcPct val="150000"/>
              </a:lnSpc>
              <a:buClrTx/>
              <a:buSzTx/>
              <a:buFontTx/>
              <a:defRPr/>
            </a:pPr>
            <a:r>
              <a:rPr lang="zh-CN" altLang="en-US" sz="2400"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不仅限于此。</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4" presetClass="emph" presetSubtype="2" fill="hold" grpId="1" nodeType="clickEffect">
                                  <p:stCondLst>
                                    <p:cond delay="0"/>
                                  </p:stCondLst>
                                  <p:childTnLst>
                                    <p:anim to="1.5" calcmode="lin" valueType="num">
                                      <p:cBhvr override="childStyle">
                                        <p:cTn id="43" dur="2000" fill="hold"/>
                                        <p:tgtEl>
                                          <p:spTgt spid="6"/>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4" grpId="0"/>
      <p:bldP spid="8" grpId="0"/>
      <p:bldP spid="9" grpId="0"/>
      <p:bldP spid="10" grpId="0"/>
      <p:bldP spid="2" grpId="0"/>
      <p:bldP spid="3" grpId="0"/>
      <p:bldP spid="5" grpId="0"/>
      <p:bldP spid="6" grpId="0"/>
      <p:bldP spid="6" grpId="1"/>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21" name="矩形 20"/>
          <p:cNvSpPr/>
          <p:nvPr/>
        </p:nvSpPr>
        <p:spPr>
          <a:xfrm>
            <a:off x="0" y="0"/>
            <a:ext cx="12192000" cy="6858000"/>
          </a:xfrm>
          <a:prstGeom prst="rect">
            <a:avLst/>
          </a:prstGeom>
          <a:solidFill>
            <a:schemeClr val="bg1">
              <a:alpha val="70000"/>
            </a:schemeClr>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86017" name="矩形 347137"/>
          <p:cNvSpPr/>
          <p:nvPr/>
        </p:nvSpPr>
        <p:spPr>
          <a:xfrm>
            <a:off x="990600" y="1600200"/>
            <a:ext cx="7814310" cy="4246245"/>
          </a:xfrm>
          <a:prstGeom prst="rect">
            <a:avLst/>
          </a:prstGeom>
          <a:noFill/>
          <a:ln w="9525">
            <a:noFill/>
          </a:ln>
        </p:spPr>
        <p:txBody>
          <a:bodyPr wrap="square" anchor="t">
            <a:spAutoFit/>
          </a:bodyPr>
          <a:lstStyle/>
          <a:p>
            <a:pPr>
              <a:lnSpc>
                <a:spcPct val="150000"/>
              </a:lnSpc>
            </a:pPr>
            <a:r>
              <a:rPr lang="zh-CN" altLang="en-US" sz="3600" b="1" dirty="0">
                <a:solidFill>
                  <a:schemeClr val="tx1"/>
                </a:solidFill>
                <a:latin typeface="华文行楷" pitchFamily="2" charset="-122"/>
                <a:ea typeface="华文行楷" pitchFamily="2" charset="-122"/>
              </a:rPr>
              <a:t>泾溪石险人兢慎  </a:t>
            </a:r>
            <a:br>
              <a:rPr lang="zh-CN" altLang="en-US" sz="3600" b="1" dirty="0">
                <a:solidFill>
                  <a:schemeClr val="tx1"/>
                </a:solidFill>
                <a:latin typeface="华文行楷" pitchFamily="2" charset="-122"/>
                <a:ea typeface="华文行楷" pitchFamily="2" charset="-122"/>
              </a:rPr>
            </a:br>
            <a:r>
              <a:rPr lang="zh-CN" altLang="en-US" sz="3600" b="1" dirty="0">
                <a:solidFill>
                  <a:schemeClr val="tx1"/>
                </a:solidFill>
                <a:latin typeface="华文行楷" pitchFamily="2" charset="-122"/>
                <a:ea typeface="华文行楷" pitchFamily="2" charset="-122"/>
              </a:rPr>
              <a:t>         终岁不闻倾覆人</a:t>
            </a:r>
            <a:br>
              <a:rPr lang="zh-CN" altLang="en-US" sz="3600" b="1" dirty="0">
                <a:solidFill>
                  <a:schemeClr val="tx1"/>
                </a:solidFill>
                <a:latin typeface="华文行楷" pitchFamily="2" charset="-122"/>
                <a:ea typeface="华文行楷" pitchFamily="2" charset="-122"/>
              </a:rPr>
            </a:br>
            <a:r>
              <a:rPr lang="zh-CN" altLang="en-US" sz="3600" b="1" dirty="0">
                <a:solidFill>
                  <a:schemeClr val="tx1"/>
                </a:solidFill>
                <a:latin typeface="华文行楷" pitchFamily="2" charset="-122"/>
                <a:ea typeface="华文行楷" pitchFamily="2" charset="-122"/>
              </a:rPr>
              <a:t>                 却是平流无石处 </a:t>
            </a:r>
          </a:p>
          <a:p>
            <a:pPr>
              <a:lnSpc>
                <a:spcPct val="150000"/>
              </a:lnSpc>
            </a:pPr>
            <a:r>
              <a:rPr lang="zh-CN" altLang="en-US" sz="3600" b="1" dirty="0">
                <a:solidFill>
                  <a:schemeClr val="tx1"/>
                </a:solidFill>
                <a:latin typeface="华文行楷" pitchFamily="2" charset="-122"/>
                <a:ea typeface="华文行楷" pitchFamily="2" charset="-122"/>
              </a:rPr>
              <a:t>                         时时闻说有沉沦</a:t>
            </a:r>
            <a:br>
              <a:rPr lang="zh-CN" altLang="en-US" sz="3600" b="1" dirty="0">
                <a:solidFill>
                  <a:schemeClr val="tx1"/>
                </a:solidFill>
                <a:latin typeface="华文行楷" pitchFamily="2" charset="-122"/>
                <a:ea typeface="华文行楷" pitchFamily="2" charset="-122"/>
              </a:rPr>
            </a:br>
            <a:r>
              <a:rPr lang="zh-CN" altLang="en-US" sz="3600" b="1" dirty="0">
                <a:solidFill>
                  <a:schemeClr val="tx1"/>
                </a:solidFill>
                <a:latin typeface="华文行楷" pitchFamily="2" charset="-122"/>
                <a:ea typeface="华文行楷" pitchFamily="2" charset="-122"/>
              </a:rPr>
              <a:t>                                       唐 杜荀鹤</a:t>
            </a:r>
          </a:p>
        </p:txBody>
      </p:sp>
    </p:spTree>
  </p:cSld>
  <p:clrMapOvr>
    <a:masterClrMapping/>
  </p:clrMapOvr>
  <p:transition spd="med">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p:cNvSpPr txBox="1"/>
          <p:nvPr/>
        </p:nvSpPr>
        <p:spPr>
          <a:xfrm>
            <a:off x="165100" y="811848"/>
            <a:ext cx="9899650" cy="521970"/>
          </a:xfrm>
          <a:prstGeom prst="rect">
            <a:avLst/>
          </a:prstGeom>
          <a:noFill/>
        </p:spPr>
        <p:txBody>
          <a:bodyPr>
            <a:spAutoFit/>
          </a:bodyPr>
          <a:lstStyle/>
          <a:p>
            <a:pPr marR="0" defTabSz="914400">
              <a:buClrTx/>
              <a:buSzTx/>
              <a:buFontTx/>
              <a:buNone/>
              <a:defRPr/>
            </a:pPr>
            <a:r>
              <a:rPr lang="zh-CN" altLang="en-US" sz="28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管理失误论</a:t>
            </a:r>
            <a:endParaRPr kumimoji="0" lang="zh-CN" sz="2800" kern="1200" cap="none" spc="0" normalizeH="0" baseline="0" noProof="0" dirty="0">
              <a:solidFill>
                <a:schemeClr val="tx1">
                  <a:lumMod val="85000"/>
                  <a:lumOff val="15000"/>
                </a:schemeClr>
              </a:solidFill>
              <a:latin typeface="微软雅黑" panose="020B0503020204020204" pitchFamily="34" charset="-122"/>
              <a:ea typeface="微软雅黑" panose="020B0503020204020204" pitchFamily="34" charset="-122"/>
              <a:cs typeface="+mn-cs"/>
            </a:endParaRPr>
          </a:p>
        </p:txBody>
      </p:sp>
      <p:sp>
        <p:nvSpPr>
          <p:cNvPr id="36" name="矩形 35"/>
          <p:cNvSpPr/>
          <p:nvPr/>
        </p:nvSpPr>
        <p:spPr>
          <a:xfrm>
            <a:off x="119063" y="1296988"/>
            <a:ext cx="9504363"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7" name="矩形 36"/>
          <p:cNvSpPr/>
          <p:nvPr/>
        </p:nvSpPr>
        <p:spPr>
          <a:xfrm flipV="1">
            <a:off x="119063" y="1370013"/>
            <a:ext cx="936625"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6" name="文本框 5"/>
          <p:cNvSpPr txBox="1"/>
          <p:nvPr/>
        </p:nvSpPr>
        <p:spPr>
          <a:xfrm>
            <a:off x="165100" y="1622425"/>
            <a:ext cx="9664700" cy="737235"/>
          </a:xfrm>
          <a:prstGeom prst="rect">
            <a:avLst/>
          </a:prstGeom>
          <a:noFill/>
          <a:ln w="9525">
            <a:noFill/>
          </a:ln>
        </p:spPr>
        <p:txBody>
          <a:bodyPr wrap="square">
            <a:spAutoFit/>
          </a:bodyPr>
          <a:lstStyle/>
          <a:p>
            <a:pPr algn="l">
              <a:lnSpc>
                <a:spcPct val="150000"/>
              </a:lnSpc>
              <a:buClrTx/>
              <a:buSzTx/>
              <a:buFontTx/>
              <a:defRPr/>
            </a:pPr>
            <a:r>
              <a:rPr lang="zh-CN" altLang="en-US" sz="28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管理机能包括：</a:t>
            </a:r>
            <a:r>
              <a:rPr lang="zh-CN" altLang="en-US" sz="2800" noProof="0" dirty="0">
                <a:ln>
                  <a:noFill/>
                </a:ln>
                <a:solidFill>
                  <a:srgbClr val="FF0000"/>
                </a:solidFill>
                <a:effectLst/>
                <a:uLnTx/>
                <a:uFillTx/>
                <a:latin typeface="微软雅黑" panose="020B0503020204020204" pitchFamily="34" charset="-122"/>
                <a:ea typeface="微软雅黑" panose="020B0503020204020204" pitchFamily="34" charset="-122"/>
                <a:sym typeface="+mn-ea"/>
              </a:rPr>
              <a:t>计划、组织、指挥、协调和控制</a:t>
            </a:r>
            <a:r>
              <a:rPr lang="zh-CN" altLang="en-US" sz="28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a:t>
            </a:r>
            <a:endParaRPr lang="zh-CN" altLang="en-US" sz="2800"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165100" y="3128010"/>
            <a:ext cx="9664700" cy="2030095"/>
          </a:xfrm>
          <a:prstGeom prst="rect">
            <a:avLst/>
          </a:prstGeom>
          <a:noFill/>
          <a:ln w="9525">
            <a:noFill/>
          </a:ln>
        </p:spPr>
        <p:txBody>
          <a:bodyPr wrap="square">
            <a:spAutoFit/>
          </a:bodyPr>
          <a:lstStyle/>
          <a:p>
            <a:pPr algn="l">
              <a:lnSpc>
                <a:spcPct val="150000"/>
              </a:lnSpc>
              <a:buClrTx/>
              <a:buSzTx/>
              <a:buFontTx/>
              <a:defRPr/>
            </a:pPr>
            <a:r>
              <a:rPr lang="zh-CN" altLang="en-US" sz="28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管理者应该充分发挥管理机能中的</a:t>
            </a:r>
            <a:r>
              <a:rPr lang="zh-CN" altLang="en-US" sz="2800" noProof="0" dirty="0">
                <a:ln>
                  <a:noFill/>
                </a:ln>
                <a:solidFill>
                  <a:srgbClr val="FF0000"/>
                </a:solidFill>
                <a:effectLst/>
                <a:uLnTx/>
                <a:uFillTx/>
                <a:latin typeface="微软雅黑" panose="020B0503020204020204" pitchFamily="34" charset="-122"/>
                <a:ea typeface="微软雅黑" panose="020B0503020204020204" pitchFamily="34" charset="-122"/>
                <a:sym typeface="+mn-ea"/>
              </a:rPr>
              <a:t>控制</a:t>
            </a:r>
            <a:r>
              <a:rPr lang="zh-CN" altLang="en-US" sz="28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机能，</a:t>
            </a:r>
            <a:r>
              <a:rPr lang="zh-CN" altLang="en-US" sz="2800" noProof="0" dirty="0">
                <a:ln>
                  <a:noFill/>
                </a:ln>
                <a:solidFill>
                  <a:srgbClr val="FF0000"/>
                </a:solidFill>
                <a:effectLst/>
                <a:uLnTx/>
                <a:uFillTx/>
                <a:latin typeface="微软雅黑" panose="020B0503020204020204" pitchFamily="34" charset="-122"/>
                <a:ea typeface="微软雅黑" panose="020B0503020204020204" pitchFamily="34" charset="-122"/>
                <a:sym typeface="+mn-ea"/>
              </a:rPr>
              <a:t>有效地控制危险源，消除人的不安全行为、物的不安全状态</a:t>
            </a:r>
            <a:r>
              <a:rPr lang="zh-CN" altLang="en-US" sz="28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，防止事故发生。</a:t>
            </a:r>
            <a:endParaRPr lang="zh-CN" altLang="en-US" sz="2800"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6" grpId="0"/>
      <p:bldP spid="2"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alpha val="29000"/>
          </a:schemeClr>
        </a:solidFill>
        <a:ln w="3175">
          <a:noFill/>
        </a:ln>
      </a:spPr>
      <a:bodyPr rtlCol="0" anchor="ctr"/>
      <a:lstStyle>
        <a:defPPr algn="ctr">
          <a:defRPr dirty="0" smtClean="0"/>
        </a:defPPr>
      </a:lstStyle>
      <a:style>
        <a:lnRef idx="2">
          <a:schemeClr val="accent3">
            <a:shade val="50000"/>
          </a:schemeClr>
        </a:lnRef>
        <a:fillRef idx="1">
          <a:schemeClr val="accent3"/>
        </a:fillRef>
        <a:effectRef idx="0">
          <a:schemeClr val="accent3"/>
        </a:effectRef>
        <a:fontRef idx="minor">
          <a:schemeClr val="lt1"/>
        </a:fontRef>
      </a:style>
    </a:spDef>
    <a:txDef>
      <a:spPr>
        <a:noFill/>
      </a:spPr>
      <a:bodyPr wrap="square" rtlCol="0">
        <a:spAutoFit/>
      </a:bodyPr>
      <a:lstStyle>
        <a:defPPr>
          <a:defRPr dirty="0">
            <a:latin typeface="微软雅黑" panose="020B0503020204020204" pitchFamily="34" charset="-122"/>
            <a:ea typeface="微软雅黑" panose="020B0503020204020204" pitchFamily="34" charset="-122"/>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30741</Words>
  <Application>WPS 演示</Application>
  <PresentationFormat>自定义</PresentationFormat>
  <Paragraphs>1337</Paragraphs>
  <Slides>82</Slides>
  <Notes>75</Notes>
  <HiddenSlides>0</HiddenSlides>
  <MMClips>0</MMClips>
  <ScaleCrop>false</ScaleCrop>
  <HeadingPairs>
    <vt:vector size="6" baseType="variant">
      <vt:variant>
        <vt:lpstr>主题</vt:lpstr>
      </vt:variant>
      <vt:variant>
        <vt:i4>1</vt:i4>
      </vt:variant>
      <vt:variant>
        <vt:lpstr>嵌入 OLE 服务器</vt:lpstr>
      </vt:variant>
      <vt:variant>
        <vt:i4>0</vt:i4>
      </vt:variant>
      <vt:variant>
        <vt:lpstr>幻灯片标题</vt:lpstr>
      </vt:variant>
      <vt:variant>
        <vt:i4>82</vt:i4>
      </vt:variant>
    </vt:vector>
  </HeadingPairs>
  <TitlesOfParts>
    <vt:vector size="83"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lpstr>幻灯片 51</vt:lpstr>
      <vt:lpstr>幻灯片 52</vt:lpstr>
      <vt:lpstr>幻灯片 53</vt:lpstr>
      <vt:lpstr>幻灯片 54</vt:lpstr>
      <vt:lpstr>幻灯片 55</vt:lpstr>
      <vt:lpstr>幻灯片 56</vt:lpstr>
      <vt:lpstr>幻灯片 57</vt:lpstr>
      <vt:lpstr>幻灯片 58</vt:lpstr>
      <vt:lpstr>幻灯片 59</vt:lpstr>
      <vt:lpstr>幻灯片 60</vt:lpstr>
      <vt:lpstr>幻灯片 61</vt:lpstr>
      <vt:lpstr>幻灯片 62</vt:lpstr>
      <vt:lpstr>幻灯片 63</vt:lpstr>
      <vt:lpstr>幻灯片 64</vt:lpstr>
      <vt:lpstr>幻灯片 65</vt:lpstr>
      <vt:lpstr>幻灯片 66</vt:lpstr>
      <vt:lpstr>幻灯片 67</vt:lpstr>
      <vt:lpstr>幻灯片 68</vt:lpstr>
      <vt:lpstr>幻灯片 69</vt:lpstr>
      <vt:lpstr>幻灯片 70</vt:lpstr>
      <vt:lpstr>幻灯片 71</vt:lpstr>
      <vt:lpstr>幻灯片 72</vt:lpstr>
      <vt:lpstr>幻灯片 73</vt:lpstr>
      <vt:lpstr>幻灯片 74</vt:lpstr>
      <vt:lpstr>幻灯片 75</vt:lpstr>
      <vt:lpstr>幻灯片 76</vt:lpstr>
      <vt:lpstr>幻灯片 77</vt:lpstr>
      <vt:lpstr>幻灯片 78</vt:lpstr>
      <vt:lpstr>幻灯片 79</vt:lpstr>
      <vt:lpstr>幻灯片 80</vt:lpstr>
      <vt:lpstr>幻灯片 81</vt:lpstr>
      <vt:lpstr>幻灯片 82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唐洪刚</cp:lastModifiedBy>
  <cp:revision>1140</cp:revision>
  <dcterms:created xsi:type="dcterms:W3CDTF">2012-03-13T10:35:00Z</dcterms:created>
  <dcterms:modified xsi:type="dcterms:W3CDTF">2018-08-10T01:05:39Z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2052-10.1.0.7400</vt:lpwstr>
  </property>
</Properties>
</file>