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756" r:id="rId2"/>
    <p:sldId id="779" r:id="rId3"/>
    <p:sldId id="812" r:id="rId4"/>
    <p:sldId id="813" r:id="rId5"/>
    <p:sldId id="814" r:id="rId6"/>
    <p:sldId id="815" r:id="rId7"/>
    <p:sldId id="816" r:id="rId8"/>
    <p:sldId id="817" r:id="rId9"/>
    <p:sldId id="818" r:id="rId10"/>
    <p:sldId id="823" r:id="rId11"/>
    <p:sldId id="752" r:id="rId12"/>
    <p:sldId id="781" r:id="rId13"/>
    <p:sldId id="780" r:id="rId14"/>
    <p:sldId id="824" r:id="rId15"/>
    <p:sldId id="825" r:id="rId16"/>
    <p:sldId id="802" r:id="rId17"/>
    <p:sldId id="804" r:id="rId18"/>
    <p:sldId id="827" r:id="rId19"/>
    <p:sldId id="828" r:id="rId20"/>
    <p:sldId id="829" r:id="rId21"/>
    <p:sldId id="830" r:id="rId22"/>
    <p:sldId id="831" r:id="rId23"/>
    <p:sldId id="832" r:id="rId24"/>
    <p:sldId id="833" r:id="rId25"/>
    <p:sldId id="805" r:id="rId26"/>
    <p:sldId id="806" r:id="rId27"/>
    <p:sldId id="807" r:id="rId28"/>
    <p:sldId id="810" r:id="rId29"/>
    <p:sldId id="809" r:id="rId30"/>
    <p:sldId id="826" r:id="rId31"/>
    <p:sldId id="803" r:id="rId32"/>
    <p:sldId id="783" r:id="rId33"/>
    <p:sldId id="784" r:id="rId34"/>
    <p:sldId id="785" r:id="rId35"/>
    <p:sldId id="786" r:id="rId36"/>
    <p:sldId id="787" r:id="rId37"/>
    <p:sldId id="789" r:id="rId38"/>
    <p:sldId id="790" r:id="rId39"/>
    <p:sldId id="791" r:id="rId40"/>
    <p:sldId id="844" r:id="rId41"/>
    <p:sldId id="792" r:id="rId42"/>
    <p:sldId id="793" r:id="rId43"/>
    <p:sldId id="794" r:id="rId44"/>
    <p:sldId id="795" r:id="rId45"/>
    <p:sldId id="796" r:id="rId46"/>
    <p:sldId id="797" r:id="rId47"/>
    <p:sldId id="799" r:id="rId48"/>
    <p:sldId id="834" r:id="rId49"/>
    <p:sldId id="838" r:id="rId50"/>
    <p:sldId id="839" r:id="rId51"/>
    <p:sldId id="840" r:id="rId52"/>
    <p:sldId id="835" r:id="rId53"/>
    <p:sldId id="836" r:id="rId54"/>
    <p:sldId id="837" r:id="rId55"/>
    <p:sldId id="841" r:id="rId56"/>
    <p:sldId id="842" r:id="rId57"/>
    <p:sldId id="843" r:id="rId58"/>
    <p:sldId id="845" r:id="rId59"/>
    <p:sldId id="846" r:id="rId60"/>
    <p:sldId id="847" r:id="rId61"/>
    <p:sldId id="298" r:id="rId62"/>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p:defaultTextStyle>
  <p:extLst>
    <p:ext uri="{EFAFB233-063F-42B5-8137-9DF3F51BA10A}">
      <p15:sldGuideLst xmlns="" xmlns:p15="http://schemas.microsoft.com/office/powerpoint/2012/main">
        <p15:guide id="1" orient="horz">
          <p15:clr>
            <a:srgbClr val="A4A3A4"/>
          </p15:clr>
        </p15:guide>
        <p15:guide id="2" pos="5110">
          <p15:clr>
            <a:srgbClr val="A4A3A4"/>
          </p15:clr>
        </p15:guide>
        <p15:guide id="3" pos="26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FFC000"/>
    <a:srgbClr val="B61F22"/>
    <a:srgbClr val="BB2023"/>
    <a:srgbClr val="D9D9D9"/>
    <a:srgbClr val="7F7F7F"/>
    <a:srgbClr val="FF7C80"/>
    <a:srgbClr val="A6A6A6"/>
    <a:srgbClr val="E23322"/>
    <a:srgbClr val="C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221" autoAdjust="0"/>
    <p:restoredTop sz="93837" autoAdjust="0"/>
  </p:normalViewPr>
  <p:slideViewPr>
    <p:cSldViewPr>
      <p:cViewPr varScale="1">
        <p:scale>
          <a:sx n="104" d="100"/>
          <a:sy n="104" d="100"/>
        </p:scale>
        <p:origin x="-246" y="-84"/>
      </p:cViewPr>
      <p:guideLst>
        <p:guide orient="horz"/>
        <p:guide pos="5110"/>
        <p:guide pos="2615"/>
      </p:guideLst>
    </p:cSldViewPr>
  </p:slideViewPr>
  <p:notesTextViewPr>
    <p:cViewPr>
      <p:scale>
        <a:sx n="100" d="100"/>
        <a:sy n="100" d="100"/>
      </p:scale>
      <p:origin x="0" y="0"/>
    </p:cViewPr>
  </p:notesTextViewPr>
  <p:sorterViewPr>
    <p:cViewPr>
      <p:scale>
        <a:sx n="80" d="100"/>
        <a:sy n="80" d="100"/>
      </p:scale>
      <p:origin x="0" y="-114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04EA9-2C21-4E42-AFB8-BDD9EFA9732C}" type="doc">
      <dgm:prSet loTypeId="urn:microsoft.com/office/officeart/2005/8/layout/vList2" loCatId="list" qsTypeId="urn:microsoft.com/office/officeart/2005/8/quickstyle/simple1" qsCatId="simple" csTypeId="urn:microsoft.com/office/officeart/2005/8/colors/colorful1#12" csCatId="colorful" phldr="1"/>
      <dgm:spPr/>
      <dgm:t>
        <a:bodyPr/>
        <a:lstStyle/>
        <a:p>
          <a:endParaRPr lang="zh-CN" altLang="en-US"/>
        </a:p>
      </dgm:t>
    </dgm:pt>
    <dgm:pt modelId="{9FA20435-729D-4A51-BAD4-A9FB7F9A6C74}">
      <dgm:prSet custT="1"/>
      <dgm:spPr/>
      <dgm:t>
        <a:bodyPr/>
        <a:lstStyle/>
        <a:p>
          <a:pPr algn="ctr" rtl="0">
            <a:lnSpc>
              <a:spcPct val="100000"/>
            </a:lnSpc>
            <a:spcAft>
              <a:spcPts val="0"/>
            </a:spcAft>
          </a:pPr>
          <a:r>
            <a:rPr lang="en-US" sz="2000" b="0" dirty="0">
              <a:latin typeface="方正大黑简体" panose="02010601030101010101" pitchFamily="2" charset="-122"/>
              <a:ea typeface="方正大黑简体" panose="02010601030101010101" pitchFamily="2" charset="-122"/>
            </a:rPr>
            <a:t>7</a:t>
          </a:r>
          <a:r>
            <a:rPr lang="zh-CN" sz="2000" b="0" dirty="0">
              <a:latin typeface="方正大黑简体" panose="02010601030101010101" pitchFamily="2" charset="-122"/>
              <a:ea typeface="方正大黑简体" panose="02010601030101010101" pitchFamily="2" charset="-122"/>
            </a:rPr>
            <a:t>号冷却塔工期调整后，建设单位、监理单位、总承包单位项目部</a:t>
          </a:r>
          <a:r>
            <a:rPr lang="zh-CN" sz="2000" b="0" dirty="0">
              <a:solidFill>
                <a:schemeClr val="bg1"/>
              </a:solidFill>
              <a:latin typeface="方正大黑简体" panose="02010601030101010101" pitchFamily="2" charset="-122"/>
              <a:ea typeface="方正大黑简体" panose="02010601030101010101" pitchFamily="2" charset="-122"/>
            </a:rPr>
            <a:t>均没有对</a:t>
          </a:r>
          <a:endParaRPr lang="en-US" altLang="zh-CN" sz="2000" b="0" dirty="0">
            <a:solidFill>
              <a:schemeClr val="bg1"/>
            </a:solidFill>
            <a:latin typeface="方正大黑简体" panose="02010601030101010101" pitchFamily="2" charset="-122"/>
            <a:ea typeface="方正大黑简体" panose="02010601030101010101" pitchFamily="2" charset="-122"/>
          </a:endParaRPr>
        </a:p>
        <a:p>
          <a:pPr algn="ctr" rtl="0">
            <a:lnSpc>
              <a:spcPct val="100000"/>
            </a:lnSpc>
            <a:spcAft>
              <a:spcPts val="0"/>
            </a:spcAft>
          </a:pPr>
          <a:r>
            <a:rPr lang="zh-CN" sz="2000" b="0" dirty="0">
              <a:solidFill>
                <a:schemeClr val="bg1"/>
              </a:solidFill>
              <a:latin typeface="方正大黑简体" panose="02010601030101010101" pitchFamily="2" charset="-122"/>
              <a:ea typeface="方正大黑简体" panose="02010601030101010101" pitchFamily="2" charset="-122"/>
            </a:rPr>
            <a:t>缩短后的工期进行论证、评估，也未提出相应的施工组织措施和安全保障措施。</a:t>
          </a:r>
        </a:p>
      </dgm:t>
    </dgm:pt>
    <dgm:pt modelId="{C1AE1AF9-A9ED-46E4-B667-E2C8722DEA6F}" type="parTrans" cxnId="{F4059E4C-E607-42ED-B28C-E912F91E470B}">
      <dgm:prSet/>
      <dgm:spPr/>
      <dgm:t>
        <a:bodyPr/>
        <a:lstStyle/>
        <a:p>
          <a:endParaRPr lang="zh-CN" altLang="en-US"/>
        </a:p>
      </dgm:t>
    </dgm:pt>
    <dgm:pt modelId="{2B6275E2-4308-4787-ACC9-B923574435DC}" type="sibTrans" cxnId="{F4059E4C-E607-42ED-B28C-E912F91E470B}">
      <dgm:prSet/>
      <dgm:spPr/>
      <dgm:t>
        <a:bodyPr/>
        <a:lstStyle/>
        <a:p>
          <a:endParaRPr lang="zh-CN" altLang="en-US"/>
        </a:p>
      </dgm:t>
    </dgm:pt>
    <dgm:pt modelId="{94AE045B-4175-4994-AA6A-F783BD299A15}" type="pres">
      <dgm:prSet presAssocID="{F0404EA9-2C21-4E42-AFB8-BDD9EFA9732C}" presName="linear" presStyleCnt="0">
        <dgm:presLayoutVars>
          <dgm:animLvl val="lvl"/>
          <dgm:resizeHandles val="exact"/>
        </dgm:presLayoutVars>
      </dgm:prSet>
      <dgm:spPr/>
      <dgm:t>
        <a:bodyPr/>
        <a:lstStyle/>
        <a:p>
          <a:endParaRPr lang="zh-CN" altLang="en-US"/>
        </a:p>
      </dgm:t>
    </dgm:pt>
    <dgm:pt modelId="{AB64953E-D4A4-45C8-848D-34FC6406F87B}" type="pres">
      <dgm:prSet presAssocID="{9FA20435-729D-4A51-BAD4-A9FB7F9A6C74}" presName="parentText" presStyleLbl="node1" presStyleIdx="0" presStyleCnt="1" custLinFactNeighborX="0" custLinFactNeighborY="-5774">
        <dgm:presLayoutVars>
          <dgm:chMax val="0"/>
          <dgm:bulletEnabled val="1"/>
        </dgm:presLayoutVars>
      </dgm:prSet>
      <dgm:spPr/>
      <dgm:t>
        <a:bodyPr/>
        <a:lstStyle/>
        <a:p>
          <a:endParaRPr lang="zh-CN" altLang="en-US"/>
        </a:p>
      </dgm:t>
    </dgm:pt>
  </dgm:ptLst>
  <dgm:cxnLst>
    <dgm:cxn modelId="{093274DA-E87A-4DEC-A6E5-DDF0A287AAE6}" type="presOf" srcId="{9FA20435-729D-4A51-BAD4-A9FB7F9A6C74}" destId="{AB64953E-D4A4-45C8-848D-34FC6406F87B}" srcOrd="0" destOrd="0" presId="urn:microsoft.com/office/officeart/2005/8/layout/vList2"/>
    <dgm:cxn modelId="{F4059E4C-E607-42ED-B28C-E912F91E470B}" srcId="{F0404EA9-2C21-4E42-AFB8-BDD9EFA9732C}" destId="{9FA20435-729D-4A51-BAD4-A9FB7F9A6C74}" srcOrd="0" destOrd="0" parTransId="{C1AE1AF9-A9ED-46E4-B667-E2C8722DEA6F}" sibTransId="{2B6275E2-4308-4787-ACC9-B923574435DC}"/>
    <dgm:cxn modelId="{5D0D44EB-A994-4D47-B986-DD1028C03040}" type="presOf" srcId="{F0404EA9-2C21-4E42-AFB8-BDD9EFA9732C}" destId="{94AE045B-4175-4994-AA6A-F783BD299A15}" srcOrd="0" destOrd="0" presId="urn:microsoft.com/office/officeart/2005/8/layout/vList2"/>
    <dgm:cxn modelId="{3DC25754-F001-43DC-913D-24A84683EAD7}" type="presParOf" srcId="{94AE045B-4175-4994-AA6A-F783BD299A15}" destId="{AB64953E-D4A4-45C8-848D-34FC6406F87B}" srcOrd="0"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80D32D-8F46-45BF-A467-68D0A3359B4D}" type="doc">
      <dgm:prSet loTypeId="urn:microsoft.com/office/officeart/2005/8/layout/vList2" loCatId="list" qsTypeId="urn:microsoft.com/office/officeart/2005/8/quickstyle/simple1" qsCatId="simple" csTypeId="urn:microsoft.com/office/officeart/2005/8/colors/colorful1#13" csCatId="colorful" phldr="1"/>
      <dgm:spPr/>
      <dgm:t>
        <a:bodyPr/>
        <a:lstStyle/>
        <a:p>
          <a:endParaRPr lang="zh-CN" altLang="en-US"/>
        </a:p>
      </dgm:t>
    </dgm:pt>
    <dgm:pt modelId="{4E0B7068-C89F-425C-90FF-8F1059A213FA}">
      <dgm:prSet custT="1"/>
      <dgm:spPr>
        <a:xfrm>
          <a:off x="0" y="131298"/>
          <a:ext cx="9707769" cy="136890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rtl="0">
            <a:lnSpc>
              <a:spcPct val="100000"/>
            </a:lnSpc>
            <a:buNone/>
          </a:pPr>
          <a:r>
            <a:rPr lang="zh-CN" altLang="en-US" sz="2000" b="0" u="none" dirty="0">
              <a:solidFill>
                <a:sysClr val="window" lastClr="FFFFFF"/>
              </a:solidFill>
              <a:latin typeface="微软雅黑" pitchFamily="34" charset="-122"/>
              <a:ea typeface="微软雅黑" pitchFamily="34" charset="-122"/>
              <a:cs typeface="+mn-cs"/>
            </a:rPr>
            <a:t>建设单位、监理单位、总承包单位三家签订了“大干</a:t>
          </a:r>
          <a:r>
            <a:rPr lang="en-US" altLang="zh-CN" sz="2000" b="0" u="none" dirty="0">
              <a:solidFill>
                <a:sysClr val="window" lastClr="FFFFFF"/>
              </a:solidFill>
              <a:latin typeface="微软雅黑" pitchFamily="34" charset="-122"/>
              <a:ea typeface="微软雅黑" pitchFamily="34" charset="-122"/>
              <a:cs typeface="+mn-cs"/>
            </a:rPr>
            <a:t>100”</a:t>
          </a:r>
          <a:r>
            <a:rPr lang="zh-CN" altLang="en-US" sz="2000" b="0" u="none" dirty="0">
              <a:solidFill>
                <a:sysClr val="window" lastClr="FFFFFF"/>
              </a:solidFill>
              <a:latin typeface="微软雅黑" pitchFamily="34" charset="-122"/>
              <a:ea typeface="微软雅黑" pitchFamily="34" charset="-122"/>
              <a:cs typeface="+mn-cs"/>
            </a:rPr>
            <a:t>目标责任书，严格限定了</a:t>
          </a:r>
          <a:r>
            <a:rPr lang="en-US" sz="2000" b="0" u="none" dirty="0">
              <a:solidFill>
                <a:sysClr val="window" lastClr="FFFFFF"/>
              </a:solidFill>
              <a:latin typeface="微软雅黑" pitchFamily="34" charset="-122"/>
              <a:ea typeface="微软雅黑" pitchFamily="34" charset="-122"/>
              <a:cs typeface="+mn-cs"/>
            </a:rPr>
            <a:t>7</a:t>
          </a:r>
          <a:r>
            <a:rPr lang="zh-CN" altLang="en-US" sz="2000" b="0" u="none" dirty="0">
              <a:solidFill>
                <a:sysClr val="window" lastClr="FFFFFF"/>
              </a:solidFill>
              <a:latin typeface="微软雅黑" pitchFamily="34" charset="-122"/>
              <a:ea typeface="微软雅黑" pitchFamily="34" charset="-122"/>
              <a:cs typeface="+mn-cs"/>
            </a:rPr>
            <a:t>号冷却塔施工进度。</a:t>
          </a:r>
          <a:endParaRPr lang="en-US" sz="2000" b="0" u="none" dirty="0">
            <a:solidFill>
              <a:sysClr val="window" lastClr="FFFFFF"/>
            </a:solidFill>
            <a:latin typeface="微软雅黑" pitchFamily="34" charset="-122"/>
            <a:ea typeface="微软雅黑" pitchFamily="34" charset="-122"/>
            <a:cs typeface="+mn-cs"/>
          </a:endParaRPr>
        </a:p>
      </dgm:t>
    </dgm:pt>
    <dgm:pt modelId="{6F4362D5-A7C9-4809-8F16-20848C52AB78}" type="parTrans" cxnId="{41099F98-1182-4409-B757-F6ABC74C87F6}">
      <dgm:prSet/>
      <dgm:spPr/>
      <dgm:t>
        <a:bodyPr/>
        <a:lstStyle/>
        <a:p>
          <a:endParaRPr lang="zh-CN" altLang="en-US"/>
        </a:p>
      </dgm:t>
    </dgm:pt>
    <dgm:pt modelId="{4B664365-8A07-4DC2-8AF0-5C3166B9BF13}" type="sibTrans" cxnId="{41099F98-1182-4409-B757-F6ABC74C87F6}">
      <dgm:prSet/>
      <dgm:spPr/>
      <dgm:t>
        <a:bodyPr/>
        <a:lstStyle/>
        <a:p>
          <a:endParaRPr lang="zh-CN" altLang="en-US"/>
        </a:p>
      </dgm:t>
    </dgm:pt>
    <dgm:pt modelId="{796315E9-344E-46D4-9CCE-ADD38617FD72}" type="pres">
      <dgm:prSet presAssocID="{3D80D32D-8F46-45BF-A467-68D0A3359B4D}" presName="linear" presStyleCnt="0">
        <dgm:presLayoutVars>
          <dgm:animLvl val="lvl"/>
          <dgm:resizeHandles val="exact"/>
        </dgm:presLayoutVars>
      </dgm:prSet>
      <dgm:spPr/>
      <dgm:t>
        <a:bodyPr/>
        <a:lstStyle/>
        <a:p>
          <a:endParaRPr lang="zh-CN" altLang="en-US"/>
        </a:p>
      </dgm:t>
    </dgm:pt>
    <dgm:pt modelId="{EC6BDB8C-C0ED-4919-9F97-415966F21BB8}" type="pres">
      <dgm:prSet presAssocID="{4E0B7068-C89F-425C-90FF-8F1059A213FA}" presName="parentText" presStyleLbl="node1" presStyleIdx="0" presStyleCnt="1" custLinFactNeighborX="111" custLinFactNeighborY="-60192">
        <dgm:presLayoutVars>
          <dgm:chMax val="0"/>
          <dgm:bulletEnabled val="1"/>
        </dgm:presLayoutVars>
      </dgm:prSet>
      <dgm:spPr/>
      <dgm:t>
        <a:bodyPr/>
        <a:lstStyle/>
        <a:p>
          <a:endParaRPr lang="zh-CN" altLang="en-US"/>
        </a:p>
      </dgm:t>
    </dgm:pt>
  </dgm:ptLst>
  <dgm:cxnLst>
    <dgm:cxn modelId="{41099F98-1182-4409-B757-F6ABC74C87F6}" srcId="{3D80D32D-8F46-45BF-A467-68D0A3359B4D}" destId="{4E0B7068-C89F-425C-90FF-8F1059A213FA}" srcOrd="0" destOrd="0" parTransId="{6F4362D5-A7C9-4809-8F16-20848C52AB78}" sibTransId="{4B664365-8A07-4DC2-8AF0-5C3166B9BF13}"/>
    <dgm:cxn modelId="{885AB69D-D8F4-45FA-8177-763F8796CA4D}" type="presOf" srcId="{3D80D32D-8F46-45BF-A467-68D0A3359B4D}" destId="{796315E9-344E-46D4-9CCE-ADD38617FD72}" srcOrd="0" destOrd="0" presId="urn:microsoft.com/office/officeart/2005/8/layout/vList2"/>
    <dgm:cxn modelId="{6EF6B613-6940-4428-BB87-5E2E590C17EB}" type="presOf" srcId="{4E0B7068-C89F-425C-90FF-8F1059A213FA}" destId="{EC6BDB8C-C0ED-4919-9F97-415966F21BB8}" srcOrd="0" destOrd="0" presId="urn:microsoft.com/office/officeart/2005/8/layout/vList2"/>
    <dgm:cxn modelId="{813AA2B2-670A-4B64-992E-8538651EA318}" type="presParOf" srcId="{796315E9-344E-46D4-9CCE-ADD38617FD72}" destId="{EC6BDB8C-C0ED-4919-9F97-415966F21BB8}" srcOrd="0" destOrd="0" presId="urn:microsoft.com/office/officeart/2005/8/layout/vList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4437B7-C4A7-46DC-9DAB-7B44CE6D01EF}" type="doc">
      <dgm:prSet loTypeId="urn:microsoft.com/office/officeart/2005/8/layout/process2" loCatId="process" qsTypeId="urn:microsoft.com/office/officeart/2005/8/quickstyle/simple4" qsCatId="simple" csTypeId="urn:microsoft.com/office/officeart/2005/8/colors/accent1_2" csCatId="accent1" phldr="1"/>
      <dgm:spPr/>
    </dgm:pt>
    <dgm:pt modelId="{28667678-1DEE-4A15-A4D3-2FD9947CD48D}">
      <dgm:prSet phldrT="[文本]" custT="1"/>
      <dgm:spPr>
        <a:xfrm>
          <a:off x="0" y="57079"/>
          <a:ext cx="9599503" cy="1623410"/>
        </a:xfrm>
        <a:prstGeom prst="roundRect">
          <a:avLst>
            <a:gd name="adj" fmla="val 10000"/>
          </a:avLst>
        </a:prstGeom>
        <a:gradFill rotWithShape="0">
          <a:gsLst>
            <a:gs pos="0">
              <a:srgbClr val="BE0000">
                <a:hueOff val="0"/>
                <a:satOff val="0"/>
                <a:lumOff val="0"/>
                <a:alphaOff val="0"/>
                <a:satMod val="103000"/>
                <a:lumMod val="102000"/>
                <a:tint val="94000"/>
              </a:srgbClr>
            </a:gs>
            <a:gs pos="50000">
              <a:srgbClr val="BE0000">
                <a:hueOff val="0"/>
                <a:satOff val="0"/>
                <a:lumOff val="0"/>
                <a:alphaOff val="0"/>
                <a:satMod val="110000"/>
                <a:lumMod val="100000"/>
                <a:shade val="100000"/>
              </a:srgbClr>
            </a:gs>
            <a:gs pos="100000">
              <a:srgbClr val="BE0000">
                <a:hueOff val="0"/>
                <a:satOff val="0"/>
                <a:lumOff val="0"/>
                <a:alphaOff val="0"/>
                <a:lumMod val="99000"/>
                <a:satMod val="120000"/>
                <a:shade val="78000"/>
              </a:srgbClr>
            </a:gs>
          </a:gsLst>
          <a:lin ang="5400000" scaled="0"/>
        </a:gradFill>
        <a:ln>
          <a:noFill/>
        </a:ln>
        <a:effectLst/>
      </dgm:spPr>
      <dgm:t>
        <a:bodyPr/>
        <a:lstStyle/>
        <a:p>
          <a:pPr algn="just">
            <a:lnSpc>
              <a:spcPct val="100000"/>
            </a:lnSpc>
            <a:buNone/>
          </a:pPr>
          <a:r>
            <a:rPr lang="en-US" sz="2000" b="0" dirty="0">
              <a:solidFill>
                <a:sysClr val="window" lastClr="FFFFFF"/>
              </a:solidFill>
              <a:latin typeface="微软雅黑" pitchFamily="34" charset="-122"/>
              <a:ea typeface="微软雅黑" pitchFamily="34" charset="-122"/>
              <a:cs typeface="+mn-cs"/>
            </a:rPr>
            <a:t>2016</a:t>
          </a:r>
          <a:r>
            <a:rPr lang="zh-CN" altLang="en-US" sz="2000" b="0" dirty="0">
              <a:solidFill>
                <a:sysClr val="window" lastClr="FFFFFF"/>
              </a:solidFill>
              <a:latin typeface="微软雅黑" pitchFamily="34" charset="-122"/>
              <a:ea typeface="微软雅黑" pitchFamily="34" charset="-122"/>
              <a:cs typeface="+mn-cs"/>
            </a:rPr>
            <a:t>年</a:t>
          </a:r>
          <a:r>
            <a:rPr lang="en-US" sz="2000" b="0" dirty="0">
              <a:solidFill>
                <a:sysClr val="window" lastClr="FFFFFF"/>
              </a:solidFill>
              <a:latin typeface="微软雅黑" pitchFamily="34" charset="-122"/>
              <a:ea typeface="微软雅黑" pitchFamily="34" charset="-122"/>
              <a:cs typeface="+mn-cs"/>
            </a:rPr>
            <a:t>8</a:t>
          </a:r>
          <a:r>
            <a:rPr lang="zh-CN" altLang="en-US" sz="2000" b="0" dirty="0">
              <a:solidFill>
                <a:sysClr val="window" lastClr="FFFFFF"/>
              </a:solidFill>
              <a:latin typeface="微软雅黑" pitchFamily="34" charset="-122"/>
              <a:ea typeface="微软雅黑" pitchFamily="34" charset="-122"/>
              <a:cs typeface="+mn-cs"/>
            </a:rPr>
            <a:t>月</a:t>
          </a:r>
          <a:r>
            <a:rPr lang="en-US" sz="2000" b="0" dirty="0">
              <a:solidFill>
                <a:sysClr val="window" lastClr="FFFFFF"/>
              </a:solidFill>
              <a:latin typeface="微软雅黑" pitchFamily="34" charset="-122"/>
              <a:ea typeface="微软雅黑" pitchFamily="34" charset="-122"/>
              <a:cs typeface="+mn-cs"/>
            </a:rPr>
            <a:t>9</a:t>
          </a:r>
          <a:r>
            <a:rPr lang="zh-CN" altLang="en-US" sz="2000" b="0" dirty="0">
              <a:solidFill>
                <a:sysClr val="window" lastClr="FFFFFF"/>
              </a:solidFill>
              <a:latin typeface="微软雅黑" pitchFamily="34" charset="-122"/>
              <a:ea typeface="微软雅黑" pitchFamily="34" charset="-122"/>
              <a:cs typeface="+mn-cs"/>
            </a:rPr>
            <a:t>日至</a:t>
          </a:r>
          <a:r>
            <a:rPr lang="en-US" sz="2000" b="0" dirty="0">
              <a:solidFill>
                <a:sysClr val="window" lastClr="FFFFFF"/>
              </a:solidFill>
              <a:latin typeface="微软雅黑" pitchFamily="34" charset="-122"/>
              <a:ea typeface="微软雅黑" pitchFamily="34" charset="-122"/>
              <a:cs typeface="+mn-cs"/>
            </a:rPr>
            <a:t>9</a:t>
          </a:r>
          <a:r>
            <a:rPr lang="zh-CN" altLang="en-US" sz="2000" b="0" dirty="0">
              <a:solidFill>
                <a:sysClr val="window" lastClr="FFFFFF"/>
              </a:solidFill>
              <a:latin typeface="微软雅黑" pitchFamily="34" charset="-122"/>
              <a:ea typeface="微软雅黑" pitchFamily="34" charset="-122"/>
              <a:cs typeface="+mn-cs"/>
            </a:rPr>
            <a:t>月</a:t>
          </a:r>
          <a:r>
            <a:rPr lang="en-US" sz="2000" b="0" dirty="0">
              <a:solidFill>
                <a:sysClr val="window" lastClr="FFFFFF"/>
              </a:solidFill>
              <a:latin typeface="微软雅黑" pitchFamily="34" charset="-122"/>
              <a:ea typeface="微软雅黑" pitchFamily="34" charset="-122"/>
              <a:cs typeface="+mn-cs"/>
            </a:rPr>
            <a:t>6</a:t>
          </a:r>
          <a:r>
            <a:rPr lang="zh-CN" altLang="en-US" sz="2000" b="0" dirty="0">
              <a:solidFill>
                <a:sysClr val="window" lastClr="FFFFFF"/>
              </a:solidFill>
              <a:latin typeface="微软雅黑" pitchFamily="34" charset="-122"/>
              <a:ea typeface="微软雅黑" pitchFamily="34" charset="-122"/>
              <a:cs typeface="+mn-cs"/>
            </a:rPr>
            <a:t>日，</a:t>
          </a:r>
          <a:r>
            <a:rPr lang="zh-CN" altLang="en-US" sz="2000" b="0" dirty="0">
              <a:solidFill>
                <a:srgbClr val="FFFF00"/>
              </a:solidFill>
              <a:latin typeface="微软雅黑" pitchFamily="34" charset="-122"/>
              <a:ea typeface="微软雅黑" pitchFamily="34" charset="-122"/>
              <a:cs typeface="+mn-cs"/>
            </a:rPr>
            <a:t>建设单位、监理单位</a:t>
          </a:r>
          <a:r>
            <a:rPr lang="en-US" altLang="zh-CN" sz="2000" b="0" dirty="0">
              <a:solidFill>
                <a:srgbClr val="FFFF00"/>
              </a:solidFill>
              <a:latin typeface="微软雅黑" pitchFamily="34" charset="-122"/>
              <a:ea typeface="微软雅黑" pitchFamily="34" charset="-122"/>
              <a:cs typeface="+mn-cs"/>
            </a:rPr>
            <a:t> </a:t>
          </a:r>
          <a:r>
            <a:rPr lang="zh-CN" altLang="en-US" sz="2000" b="0" dirty="0">
              <a:solidFill>
                <a:srgbClr val="FFFF00"/>
              </a:solidFill>
              <a:latin typeface="微软雅黑" pitchFamily="34" charset="-122"/>
              <a:ea typeface="微软雅黑" pitchFamily="34" charset="-122"/>
              <a:cs typeface="+mn-cs"/>
            </a:rPr>
            <a:t>连续</a:t>
          </a:r>
          <a:r>
            <a:rPr lang="en-US" sz="2000" b="0" dirty="0">
              <a:solidFill>
                <a:srgbClr val="FFFF00"/>
              </a:solidFill>
              <a:latin typeface="微软雅黑" pitchFamily="34" charset="-122"/>
              <a:ea typeface="微软雅黑" pitchFamily="34" charset="-122"/>
              <a:cs typeface="+mn-cs"/>
            </a:rPr>
            <a:t>5</a:t>
          </a:r>
          <a:r>
            <a:rPr lang="zh-CN" altLang="en-US" sz="2000" b="0" dirty="0">
              <a:solidFill>
                <a:srgbClr val="FFFF00"/>
              </a:solidFill>
              <a:latin typeface="微软雅黑" pitchFamily="34" charset="-122"/>
              <a:ea typeface="微软雅黑" pitchFamily="34" charset="-122"/>
              <a:cs typeface="+mn-cs"/>
            </a:rPr>
            <a:t>次</a:t>
          </a:r>
          <a:r>
            <a:rPr lang="zh-CN" altLang="en-US" sz="2000" b="0" dirty="0">
              <a:solidFill>
                <a:sysClr val="window" lastClr="FFFFFF"/>
              </a:solidFill>
              <a:latin typeface="微软雅黑" pitchFamily="34" charset="-122"/>
              <a:ea typeface="微软雅黑" pitchFamily="34" charset="-122"/>
              <a:cs typeface="+mn-cs"/>
            </a:rPr>
            <a:t>在监理协调会上提出</a:t>
          </a:r>
          <a:r>
            <a:rPr lang="en-US" sz="2000" b="0" dirty="0">
              <a:solidFill>
                <a:sysClr val="window" lastClr="FFFFFF"/>
              </a:solidFill>
              <a:latin typeface="微软雅黑" pitchFamily="34" charset="-122"/>
              <a:ea typeface="微软雅黑" pitchFamily="34" charset="-122"/>
              <a:cs typeface="+mn-cs"/>
            </a:rPr>
            <a:t>“8</a:t>
          </a:r>
          <a:r>
            <a:rPr lang="zh-CN" altLang="en-US" sz="2000" b="0" dirty="0">
              <a:solidFill>
                <a:sysClr val="window" lastClr="FFFFFF"/>
              </a:solidFill>
              <a:latin typeface="微软雅黑" pitchFamily="34" charset="-122"/>
              <a:ea typeface="微软雅黑" pitchFamily="34" charset="-122"/>
              <a:cs typeface="+mn-cs"/>
            </a:rPr>
            <a:t>月底要掀起</a:t>
          </a:r>
          <a:r>
            <a:rPr lang="zh-CN" altLang="en-US" sz="2000" b="0" dirty="0">
              <a:solidFill>
                <a:srgbClr val="FFFF00"/>
              </a:solidFill>
              <a:latin typeface="微软雅黑" pitchFamily="34" charset="-122"/>
              <a:ea typeface="微软雅黑" pitchFamily="34" charset="-122"/>
              <a:cs typeface="+mn-cs"/>
            </a:rPr>
            <a:t>大干</a:t>
          </a:r>
          <a:r>
            <a:rPr lang="en-US" sz="2000" b="0" dirty="0">
              <a:solidFill>
                <a:srgbClr val="FFFF00"/>
              </a:solidFill>
              <a:latin typeface="微软雅黑" pitchFamily="34" charset="-122"/>
              <a:ea typeface="微软雅黑" pitchFamily="34" charset="-122"/>
              <a:cs typeface="+mn-cs"/>
            </a:rPr>
            <a:t>100</a:t>
          </a:r>
          <a:r>
            <a:rPr lang="zh-CN" altLang="en-US" sz="2000" b="0" dirty="0">
              <a:solidFill>
                <a:srgbClr val="FFFF00"/>
              </a:solidFill>
              <a:latin typeface="微软雅黑" pitchFamily="34" charset="-122"/>
              <a:ea typeface="微软雅黑" pitchFamily="34" charset="-122"/>
              <a:cs typeface="+mn-cs"/>
            </a:rPr>
            <a:t>天现场施工高潮</a:t>
          </a:r>
          <a:r>
            <a:rPr lang="zh-CN" altLang="en-US" sz="2000" b="0" dirty="0">
              <a:solidFill>
                <a:sysClr val="window" lastClr="FFFFFF"/>
              </a:solidFill>
              <a:latin typeface="微软雅黑" pitchFamily="34" charset="-122"/>
              <a:ea typeface="微软雅黑" pitchFamily="34" charset="-122"/>
              <a:cs typeface="+mn-cs"/>
            </a:rPr>
            <a:t>，总包和各施工单位要对大干</a:t>
          </a:r>
          <a:r>
            <a:rPr lang="en-US" sz="2000" b="0" dirty="0">
              <a:solidFill>
                <a:sysClr val="window" lastClr="FFFFFF"/>
              </a:solidFill>
              <a:latin typeface="微软雅黑" pitchFamily="34" charset="-122"/>
              <a:ea typeface="微软雅黑" pitchFamily="34" charset="-122"/>
              <a:cs typeface="+mn-cs"/>
            </a:rPr>
            <a:t>100</a:t>
          </a:r>
          <a:r>
            <a:rPr lang="zh-CN" altLang="en-US" sz="2000" b="0" dirty="0">
              <a:solidFill>
                <a:sysClr val="window" lastClr="FFFFFF"/>
              </a:solidFill>
              <a:latin typeface="微软雅黑" pitchFamily="34" charset="-122"/>
              <a:ea typeface="微软雅黑" pitchFamily="34" charset="-122"/>
              <a:cs typeface="+mn-cs"/>
            </a:rPr>
            <a:t>天进行策划</a:t>
          </a:r>
          <a:r>
            <a:rPr lang="en-US" sz="2000" b="0" dirty="0">
              <a:solidFill>
                <a:sysClr val="window" lastClr="FFFFFF"/>
              </a:solidFill>
              <a:latin typeface="微软雅黑" pitchFamily="34" charset="-122"/>
              <a:ea typeface="微软雅黑" pitchFamily="34" charset="-122"/>
              <a:cs typeface="+mn-cs"/>
            </a:rPr>
            <a:t>”</a:t>
          </a:r>
          <a:r>
            <a:rPr lang="zh-CN" altLang="en-US" sz="2000" b="0" dirty="0">
              <a:solidFill>
                <a:sysClr val="window" lastClr="FFFFFF"/>
              </a:solidFill>
              <a:latin typeface="微软雅黑" pitchFamily="34" charset="-122"/>
              <a:ea typeface="微软雅黑" pitchFamily="34" charset="-122"/>
              <a:cs typeface="+mn-cs"/>
            </a:rPr>
            <a:t>等要求。</a:t>
          </a:r>
          <a:endParaRPr lang="zh-CN" altLang="en-US" sz="2000" b="0" dirty="0">
            <a:solidFill>
              <a:srgbClr val="FFFF00"/>
            </a:solidFill>
            <a:latin typeface="微软雅黑" pitchFamily="34" charset="-122"/>
            <a:ea typeface="微软雅黑" pitchFamily="34" charset="-122"/>
            <a:cs typeface="+mn-cs"/>
          </a:endParaRPr>
        </a:p>
      </dgm:t>
    </dgm:pt>
    <dgm:pt modelId="{C6A5B84C-8AA3-40F5-A94B-682F9AAA667B}" type="parTrans" cxnId="{258C3425-DE30-4177-B1B6-44BC89B550A0}">
      <dgm:prSet/>
      <dgm:spPr/>
      <dgm:t>
        <a:bodyPr/>
        <a:lstStyle/>
        <a:p>
          <a:pPr>
            <a:lnSpc>
              <a:spcPct val="100000"/>
            </a:lnSpc>
          </a:pPr>
          <a:endParaRPr lang="zh-CN" altLang="en-US"/>
        </a:p>
      </dgm:t>
    </dgm:pt>
    <dgm:pt modelId="{64A86AD2-F33D-4817-B0DF-C4C42B8A55CC}" type="sibTrans" cxnId="{258C3425-DE30-4177-B1B6-44BC89B550A0}">
      <dgm:prSet/>
      <dgm:spPr>
        <a:xfrm rot="5400000">
          <a:off x="4584244" y="1687961"/>
          <a:ext cx="481770" cy="627257"/>
        </a:xfrm>
        <a:prstGeom prst="rightArrow">
          <a:avLst>
            <a:gd name="adj1" fmla="val 60000"/>
            <a:gd name="adj2" fmla="val 50000"/>
          </a:avLst>
        </a:prstGeom>
        <a:gradFill rotWithShape="0">
          <a:gsLst>
            <a:gs pos="0">
              <a:srgbClr val="BE0000">
                <a:tint val="60000"/>
                <a:hueOff val="0"/>
                <a:satOff val="0"/>
                <a:lumOff val="0"/>
                <a:alphaOff val="0"/>
                <a:satMod val="103000"/>
                <a:lumMod val="102000"/>
                <a:tint val="94000"/>
              </a:srgbClr>
            </a:gs>
            <a:gs pos="50000">
              <a:srgbClr val="BE0000">
                <a:tint val="60000"/>
                <a:hueOff val="0"/>
                <a:satOff val="0"/>
                <a:lumOff val="0"/>
                <a:alphaOff val="0"/>
                <a:satMod val="110000"/>
                <a:lumMod val="100000"/>
                <a:shade val="100000"/>
              </a:srgbClr>
            </a:gs>
            <a:gs pos="100000">
              <a:srgbClr val="BE0000">
                <a:tint val="60000"/>
                <a:hueOff val="0"/>
                <a:satOff val="0"/>
                <a:lumOff val="0"/>
                <a:alphaOff val="0"/>
                <a:lumMod val="99000"/>
                <a:satMod val="120000"/>
                <a:shade val="78000"/>
              </a:srgbClr>
            </a:gs>
          </a:gsLst>
          <a:lin ang="5400000" scaled="0"/>
        </a:gradFill>
        <a:ln>
          <a:noFill/>
        </a:ln>
        <a:effectLst/>
      </dgm:spPr>
      <dgm:t>
        <a:bodyPr/>
        <a:lstStyle/>
        <a:p>
          <a:pPr>
            <a:lnSpc>
              <a:spcPct val="100000"/>
            </a:lnSpc>
            <a:buNone/>
          </a:pPr>
          <a:endParaRPr lang="zh-CN" altLang="en-US">
            <a:solidFill>
              <a:sysClr val="window" lastClr="FFFFFF"/>
            </a:solidFill>
            <a:latin typeface="Calibri" panose="020F0502020204030204"/>
            <a:ea typeface="宋体" panose="02010600030101010101" pitchFamily="2" charset="-122"/>
            <a:cs typeface="+mn-cs"/>
          </a:endParaRPr>
        </a:p>
      </dgm:t>
    </dgm:pt>
    <dgm:pt modelId="{4C676A19-F07D-45FE-AD11-A1E2FB32BB78}">
      <dgm:prSet phldrT="[文本]" custT="1"/>
      <dgm:spPr>
        <a:xfrm>
          <a:off x="0" y="2322689"/>
          <a:ext cx="9697015" cy="1444781"/>
        </a:xfrm>
        <a:prstGeom prst="roundRect">
          <a:avLst>
            <a:gd name="adj" fmla="val 10000"/>
          </a:avLst>
        </a:prstGeom>
        <a:gradFill rotWithShape="0">
          <a:gsLst>
            <a:gs pos="0">
              <a:srgbClr val="BE0000">
                <a:hueOff val="0"/>
                <a:satOff val="0"/>
                <a:lumOff val="0"/>
                <a:alphaOff val="0"/>
                <a:satMod val="103000"/>
                <a:lumMod val="102000"/>
                <a:tint val="94000"/>
              </a:srgbClr>
            </a:gs>
            <a:gs pos="50000">
              <a:srgbClr val="BE0000">
                <a:hueOff val="0"/>
                <a:satOff val="0"/>
                <a:lumOff val="0"/>
                <a:alphaOff val="0"/>
                <a:satMod val="110000"/>
                <a:lumMod val="100000"/>
                <a:shade val="100000"/>
              </a:srgbClr>
            </a:gs>
            <a:gs pos="100000">
              <a:srgbClr val="BE0000">
                <a:hueOff val="0"/>
                <a:satOff val="0"/>
                <a:lumOff val="0"/>
                <a:alphaOff val="0"/>
                <a:lumMod val="99000"/>
                <a:satMod val="120000"/>
                <a:shade val="78000"/>
              </a:srgbClr>
            </a:gs>
          </a:gsLst>
          <a:lin ang="5400000" scaled="0"/>
        </a:gradFill>
        <a:ln>
          <a:noFill/>
        </a:ln>
        <a:effectLst/>
      </dgm:spPr>
      <dgm:t>
        <a:bodyPr/>
        <a:lstStyle/>
        <a:p>
          <a:pPr algn="just">
            <a:lnSpc>
              <a:spcPct val="100000"/>
            </a:lnSpc>
            <a:buNone/>
          </a:pPr>
          <a:r>
            <a:rPr lang="en-US" sz="2000" b="0" dirty="0">
              <a:solidFill>
                <a:sysClr val="window" lastClr="FFFFFF"/>
              </a:solidFill>
              <a:latin typeface="微软雅黑" pitchFamily="34" charset="-122"/>
              <a:ea typeface="微软雅黑" pitchFamily="34" charset="-122"/>
              <a:cs typeface="+mn-cs"/>
            </a:rPr>
            <a:t>2016</a:t>
          </a:r>
          <a:r>
            <a:rPr lang="zh-CN" altLang="en-US" sz="2000" b="0" dirty="0">
              <a:solidFill>
                <a:sysClr val="window" lastClr="FFFFFF"/>
              </a:solidFill>
              <a:latin typeface="微软雅黑" pitchFamily="34" charset="-122"/>
              <a:ea typeface="微软雅黑" pitchFamily="34" charset="-122"/>
              <a:cs typeface="+mn-cs"/>
            </a:rPr>
            <a:t>年</a:t>
          </a:r>
          <a:r>
            <a:rPr lang="en-US" sz="2000" b="0" dirty="0">
              <a:solidFill>
                <a:sysClr val="window" lastClr="FFFFFF"/>
              </a:solidFill>
              <a:latin typeface="微软雅黑" pitchFamily="34" charset="-122"/>
              <a:ea typeface="微软雅黑" pitchFamily="34" charset="-122"/>
              <a:cs typeface="+mn-cs"/>
            </a:rPr>
            <a:t>9</a:t>
          </a:r>
          <a:r>
            <a:rPr lang="zh-CN" altLang="en-US" sz="2000" b="0" dirty="0">
              <a:solidFill>
                <a:sysClr val="window" lastClr="FFFFFF"/>
              </a:solidFill>
              <a:latin typeface="微软雅黑" pitchFamily="34" charset="-122"/>
              <a:ea typeface="微软雅黑" pitchFamily="34" charset="-122"/>
              <a:cs typeface="+mn-cs"/>
            </a:rPr>
            <a:t>月</a:t>
          </a:r>
          <a:r>
            <a:rPr lang="en-US" sz="2000" b="0" dirty="0">
              <a:solidFill>
                <a:sysClr val="window" lastClr="FFFFFF"/>
              </a:solidFill>
              <a:latin typeface="微软雅黑" pitchFamily="34" charset="-122"/>
              <a:ea typeface="微软雅黑" pitchFamily="34" charset="-122"/>
              <a:cs typeface="+mn-cs"/>
            </a:rPr>
            <a:t>13</a:t>
          </a:r>
          <a:r>
            <a:rPr lang="zh-CN" altLang="en-US" sz="2000" b="0" dirty="0">
              <a:solidFill>
                <a:sysClr val="window" lastClr="FFFFFF"/>
              </a:solidFill>
              <a:latin typeface="微软雅黑" pitchFamily="34" charset="-122"/>
              <a:ea typeface="微软雅黑" pitchFamily="34" charset="-122"/>
              <a:cs typeface="+mn-cs"/>
            </a:rPr>
            <a:t>日，</a:t>
          </a:r>
          <a:r>
            <a:rPr lang="zh-CN" altLang="en-US" sz="2000" b="0" u="none" dirty="0">
              <a:solidFill>
                <a:srgbClr val="FFFF00"/>
              </a:solidFill>
              <a:latin typeface="微软雅黑" pitchFamily="34" charset="-122"/>
              <a:ea typeface="微软雅黑" pitchFamily="34" charset="-122"/>
              <a:cs typeface="+mn-cs"/>
            </a:rPr>
            <a:t>建设单位、监理单位、总承包单位和各标段及辅助工程施工单位共同启动了</a:t>
          </a:r>
          <a:r>
            <a:rPr lang="en-US" sz="2000" b="0" u="none" dirty="0">
              <a:solidFill>
                <a:srgbClr val="FFFF00"/>
              </a:solidFill>
              <a:latin typeface="微软雅黑" pitchFamily="34" charset="-122"/>
              <a:ea typeface="微软雅黑" pitchFamily="34" charset="-122"/>
              <a:cs typeface="+mn-cs"/>
            </a:rPr>
            <a:t>“</a:t>
          </a:r>
          <a:r>
            <a:rPr lang="zh-CN" altLang="en-US" sz="2000" b="0" u="none" dirty="0">
              <a:solidFill>
                <a:srgbClr val="FFFF00"/>
              </a:solidFill>
              <a:latin typeface="微软雅黑" pitchFamily="34" charset="-122"/>
              <a:ea typeface="微软雅黑" pitchFamily="34" charset="-122"/>
              <a:cs typeface="+mn-cs"/>
            </a:rPr>
            <a:t>大干</a:t>
          </a:r>
          <a:r>
            <a:rPr lang="en-US" sz="2000" b="0" u="none" dirty="0">
              <a:solidFill>
                <a:srgbClr val="FFFF00"/>
              </a:solidFill>
              <a:latin typeface="微软雅黑" pitchFamily="34" charset="-122"/>
              <a:ea typeface="微软雅黑" pitchFamily="34" charset="-122"/>
              <a:cs typeface="+mn-cs"/>
            </a:rPr>
            <a:t>100</a:t>
          </a:r>
          <a:r>
            <a:rPr lang="zh-CN" altLang="en-US" sz="2000" b="0" u="none" dirty="0">
              <a:solidFill>
                <a:srgbClr val="FFFF00"/>
              </a:solidFill>
              <a:latin typeface="微软雅黑" pitchFamily="34" charset="-122"/>
              <a:ea typeface="微软雅黑" pitchFamily="34" charset="-122"/>
              <a:cs typeface="+mn-cs"/>
            </a:rPr>
            <a:t>天</a:t>
          </a:r>
          <a:r>
            <a:rPr lang="en-US" sz="2000" b="0" u="none" dirty="0">
              <a:solidFill>
                <a:srgbClr val="FFFF00"/>
              </a:solidFill>
              <a:latin typeface="微软雅黑" pitchFamily="34" charset="-122"/>
              <a:ea typeface="微软雅黑" pitchFamily="34" charset="-122"/>
              <a:cs typeface="+mn-cs"/>
            </a:rPr>
            <a:t>”</a:t>
          </a:r>
          <a:r>
            <a:rPr lang="zh-CN" altLang="en-US" sz="2000" b="0" u="none" dirty="0">
              <a:solidFill>
                <a:srgbClr val="FFFF00"/>
              </a:solidFill>
              <a:latin typeface="微软雅黑" pitchFamily="34" charset="-122"/>
              <a:ea typeface="微软雅黑" pitchFamily="34" charset="-122"/>
              <a:cs typeface="+mn-cs"/>
            </a:rPr>
            <a:t>活动</a:t>
          </a:r>
        </a:p>
      </dgm:t>
    </dgm:pt>
    <dgm:pt modelId="{6413FE6F-6E27-41CB-A0AA-464537CF3A52}" type="parTrans" cxnId="{75D137CE-7BA0-4E48-8C15-004B7E68BE95}">
      <dgm:prSet/>
      <dgm:spPr/>
      <dgm:t>
        <a:bodyPr/>
        <a:lstStyle/>
        <a:p>
          <a:pPr>
            <a:lnSpc>
              <a:spcPct val="100000"/>
            </a:lnSpc>
          </a:pPr>
          <a:endParaRPr lang="zh-CN" altLang="en-US"/>
        </a:p>
      </dgm:t>
    </dgm:pt>
    <dgm:pt modelId="{47C83B48-543C-4DBB-8399-DA8A9A86EAF5}" type="sibTrans" cxnId="{75D137CE-7BA0-4E48-8C15-004B7E68BE95}">
      <dgm:prSet/>
      <dgm:spPr/>
      <dgm:t>
        <a:bodyPr/>
        <a:lstStyle/>
        <a:p>
          <a:pPr>
            <a:lnSpc>
              <a:spcPct val="100000"/>
            </a:lnSpc>
          </a:pPr>
          <a:endParaRPr lang="zh-CN" altLang="en-US"/>
        </a:p>
      </dgm:t>
    </dgm:pt>
    <dgm:pt modelId="{C45951BA-E324-46EB-8E89-053A8139AE14}" type="pres">
      <dgm:prSet presAssocID="{7F4437B7-C4A7-46DC-9DAB-7B44CE6D01EF}" presName="linearFlow" presStyleCnt="0">
        <dgm:presLayoutVars>
          <dgm:resizeHandles val="exact"/>
        </dgm:presLayoutVars>
      </dgm:prSet>
      <dgm:spPr/>
    </dgm:pt>
    <dgm:pt modelId="{DF78DE7F-9392-4D9D-8187-0519148CEDC2}" type="pres">
      <dgm:prSet presAssocID="{28667678-1DEE-4A15-A4D3-2FD9947CD48D}" presName="node" presStyleLbl="node1" presStyleIdx="0" presStyleCnt="2" custScaleX="217451" custScaleY="79091" custLinFactNeighborX="-3900" custLinFactNeighborY="7856">
        <dgm:presLayoutVars>
          <dgm:bulletEnabled val="1"/>
        </dgm:presLayoutVars>
      </dgm:prSet>
      <dgm:spPr/>
      <dgm:t>
        <a:bodyPr/>
        <a:lstStyle/>
        <a:p>
          <a:endParaRPr lang="zh-CN" altLang="en-US"/>
        </a:p>
      </dgm:t>
    </dgm:pt>
    <dgm:pt modelId="{F642D890-BBFF-43F0-A6FD-DD5B3B559DF9}" type="pres">
      <dgm:prSet presAssocID="{64A86AD2-F33D-4817-B0DF-C4C42B8A55CC}" presName="sibTrans" presStyleLbl="sibTrans2D1" presStyleIdx="0" presStyleCnt="1" custAng="0" custScaleX="109120" custLinFactNeighborX="-5500" custLinFactNeighborY="4735"/>
      <dgm:spPr/>
      <dgm:t>
        <a:bodyPr/>
        <a:lstStyle/>
        <a:p>
          <a:endParaRPr lang="zh-CN" altLang="en-US"/>
        </a:p>
      </dgm:t>
    </dgm:pt>
    <dgm:pt modelId="{BFEAD0FF-4109-447E-8C9F-3D297A0470D7}" type="pres">
      <dgm:prSet presAssocID="{64A86AD2-F33D-4817-B0DF-C4C42B8A55CC}" presName="connectorText" presStyleLbl="sibTrans2D1" presStyleIdx="0" presStyleCnt="1"/>
      <dgm:spPr/>
      <dgm:t>
        <a:bodyPr/>
        <a:lstStyle/>
        <a:p>
          <a:endParaRPr lang="zh-CN" altLang="en-US"/>
        </a:p>
      </dgm:t>
    </dgm:pt>
    <dgm:pt modelId="{80C54E9C-4005-4A96-B911-C2086C027C63}" type="pres">
      <dgm:prSet presAssocID="{4C676A19-F07D-45FE-AD11-A1E2FB32BB78}" presName="node" presStyleLbl="node1" presStyleIdx="1" presStyleCnt="2" custScaleX="217374" custScaleY="66539" custLinFactNeighborX="-3900">
        <dgm:presLayoutVars>
          <dgm:bulletEnabled val="1"/>
        </dgm:presLayoutVars>
      </dgm:prSet>
      <dgm:spPr/>
      <dgm:t>
        <a:bodyPr/>
        <a:lstStyle/>
        <a:p>
          <a:endParaRPr lang="zh-CN" altLang="en-US"/>
        </a:p>
      </dgm:t>
    </dgm:pt>
  </dgm:ptLst>
  <dgm:cxnLst>
    <dgm:cxn modelId="{5CB6AB69-F41F-4E15-B29D-E05F56E05AEA}" type="presOf" srcId="{64A86AD2-F33D-4817-B0DF-C4C42B8A55CC}" destId="{BFEAD0FF-4109-447E-8C9F-3D297A0470D7}" srcOrd="1" destOrd="0" presId="urn:microsoft.com/office/officeart/2005/8/layout/process2"/>
    <dgm:cxn modelId="{75D137CE-7BA0-4E48-8C15-004B7E68BE95}" srcId="{7F4437B7-C4A7-46DC-9DAB-7B44CE6D01EF}" destId="{4C676A19-F07D-45FE-AD11-A1E2FB32BB78}" srcOrd="1" destOrd="0" parTransId="{6413FE6F-6E27-41CB-A0AA-464537CF3A52}" sibTransId="{47C83B48-543C-4DBB-8399-DA8A9A86EAF5}"/>
    <dgm:cxn modelId="{258C3425-DE30-4177-B1B6-44BC89B550A0}" srcId="{7F4437B7-C4A7-46DC-9DAB-7B44CE6D01EF}" destId="{28667678-1DEE-4A15-A4D3-2FD9947CD48D}" srcOrd="0" destOrd="0" parTransId="{C6A5B84C-8AA3-40F5-A94B-682F9AAA667B}" sibTransId="{64A86AD2-F33D-4817-B0DF-C4C42B8A55CC}"/>
    <dgm:cxn modelId="{DD0976ED-3738-4EBF-99E3-87FC71E238F6}" type="presOf" srcId="{28667678-1DEE-4A15-A4D3-2FD9947CD48D}" destId="{DF78DE7F-9392-4D9D-8187-0519148CEDC2}" srcOrd="0" destOrd="0" presId="urn:microsoft.com/office/officeart/2005/8/layout/process2"/>
    <dgm:cxn modelId="{D236F30A-84A1-4BC3-9A71-98E7C64FD52D}" type="presOf" srcId="{64A86AD2-F33D-4817-B0DF-C4C42B8A55CC}" destId="{F642D890-BBFF-43F0-A6FD-DD5B3B559DF9}" srcOrd="0" destOrd="0" presId="urn:microsoft.com/office/officeart/2005/8/layout/process2"/>
    <dgm:cxn modelId="{D6117D6D-F57F-48DC-96D9-B7E46DC4D65A}" type="presOf" srcId="{4C676A19-F07D-45FE-AD11-A1E2FB32BB78}" destId="{80C54E9C-4005-4A96-B911-C2086C027C63}" srcOrd="0" destOrd="0" presId="urn:microsoft.com/office/officeart/2005/8/layout/process2"/>
    <dgm:cxn modelId="{86BDA577-3229-49FE-89D6-69EACC18D015}" type="presOf" srcId="{7F4437B7-C4A7-46DC-9DAB-7B44CE6D01EF}" destId="{C45951BA-E324-46EB-8E89-053A8139AE14}" srcOrd="0" destOrd="0" presId="urn:microsoft.com/office/officeart/2005/8/layout/process2"/>
    <dgm:cxn modelId="{B0D53038-1356-428A-8B8F-40A40534BBA9}" type="presParOf" srcId="{C45951BA-E324-46EB-8E89-053A8139AE14}" destId="{DF78DE7F-9392-4D9D-8187-0519148CEDC2}" srcOrd="0" destOrd="0" presId="urn:microsoft.com/office/officeart/2005/8/layout/process2"/>
    <dgm:cxn modelId="{975BEB54-AA01-4EDC-8E75-7951125F732D}" type="presParOf" srcId="{C45951BA-E324-46EB-8E89-053A8139AE14}" destId="{F642D890-BBFF-43F0-A6FD-DD5B3B559DF9}" srcOrd="1" destOrd="0" presId="urn:microsoft.com/office/officeart/2005/8/layout/process2"/>
    <dgm:cxn modelId="{2DE6DF3E-4D02-4004-A517-A562B575619B}" type="presParOf" srcId="{F642D890-BBFF-43F0-A6FD-DD5B3B559DF9}" destId="{BFEAD0FF-4109-447E-8C9F-3D297A0470D7}" srcOrd="0" destOrd="0" presId="urn:microsoft.com/office/officeart/2005/8/layout/process2"/>
    <dgm:cxn modelId="{553C0857-4E49-4430-AF5C-2150905F54D7}" type="presParOf" srcId="{C45951BA-E324-46EB-8E89-053A8139AE14}" destId="{80C54E9C-4005-4A96-B911-C2086C027C63}" srcOrd="2" destOrd="0" presId="urn:microsoft.com/office/officeart/2005/8/layout/process2"/>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4953E-D4A4-45C8-848D-34FC6406F87B}">
      <dsp:nvSpPr>
        <dsp:cNvPr id="0" name=""/>
        <dsp:cNvSpPr/>
      </dsp:nvSpPr>
      <dsp:spPr>
        <a:xfrm>
          <a:off x="0" y="0"/>
          <a:ext cx="9968819" cy="1216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100000"/>
            </a:lnSpc>
            <a:spcBef>
              <a:spcPct val="0"/>
            </a:spcBef>
            <a:spcAft>
              <a:spcPts val="0"/>
            </a:spcAft>
            <a:buNone/>
          </a:pPr>
          <a:r>
            <a:rPr lang="en-US" sz="2000" b="0" kern="1200" dirty="0">
              <a:latin typeface="方正大黑简体" panose="02010601030101010101" pitchFamily="2" charset="-122"/>
              <a:ea typeface="方正大黑简体" panose="02010601030101010101" pitchFamily="2" charset="-122"/>
            </a:rPr>
            <a:t>7</a:t>
          </a:r>
          <a:r>
            <a:rPr lang="zh-CN" sz="2000" b="0" kern="1200" dirty="0">
              <a:latin typeface="方正大黑简体" panose="02010601030101010101" pitchFamily="2" charset="-122"/>
              <a:ea typeface="方正大黑简体" panose="02010601030101010101" pitchFamily="2" charset="-122"/>
            </a:rPr>
            <a:t>号冷却塔工期调整后，建设单位、监理单位、总承包单位项目部</a:t>
          </a:r>
          <a:r>
            <a:rPr lang="zh-CN" sz="2000" b="0" kern="1200" dirty="0">
              <a:solidFill>
                <a:schemeClr val="bg1"/>
              </a:solidFill>
              <a:latin typeface="方正大黑简体" panose="02010601030101010101" pitchFamily="2" charset="-122"/>
              <a:ea typeface="方正大黑简体" panose="02010601030101010101" pitchFamily="2" charset="-122"/>
            </a:rPr>
            <a:t>均没有对</a:t>
          </a:r>
          <a:endParaRPr lang="en-US" altLang="zh-CN" sz="2000" b="0" kern="1200" dirty="0">
            <a:solidFill>
              <a:schemeClr val="bg1"/>
            </a:solidFill>
            <a:latin typeface="方正大黑简体" panose="02010601030101010101" pitchFamily="2" charset="-122"/>
            <a:ea typeface="方正大黑简体" panose="02010601030101010101" pitchFamily="2" charset="-122"/>
          </a:endParaRPr>
        </a:p>
        <a:p>
          <a:pPr marL="0" lvl="0" indent="0" algn="ctr" defTabSz="889000" rtl="0">
            <a:lnSpc>
              <a:spcPct val="100000"/>
            </a:lnSpc>
            <a:spcBef>
              <a:spcPct val="0"/>
            </a:spcBef>
            <a:spcAft>
              <a:spcPts val="0"/>
            </a:spcAft>
            <a:buNone/>
          </a:pPr>
          <a:r>
            <a:rPr lang="zh-CN" sz="2000" b="0" kern="1200" dirty="0">
              <a:solidFill>
                <a:schemeClr val="bg1"/>
              </a:solidFill>
              <a:latin typeface="方正大黑简体" panose="02010601030101010101" pitchFamily="2" charset="-122"/>
              <a:ea typeface="方正大黑简体" panose="02010601030101010101" pitchFamily="2" charset="-122"/>
            </a:rPr>
            <a:t>缩短后的工期进行论证、评估，也未提出相应的施工组织措施和安全保障措施。</a:t>
          </a:r>
        </a:p>
      </dsp:txBody>
      <dsp:txXfrm>
        <a:off x="59399" y="59399"/>
        <a:ext cx="9850021"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BDB8C-C0ED-4919-9F97-415966F21BB8}">
      <dsp:nvSpPr>
        <dsp:cNvPr id="0" name=""/>
        <dsp:cNvSpPr/>
      </dsp:nvSpPr>
      <dsp:spPr>
        <a:xfrm>
          <a:off x="0" y="0"/>
          <a:ext cx="10005690" cy="1216800"/>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rtl="0">
            <a:lnSpc>
              <a:spcPct val="100000"/>
            </a:lnSpc>
            <a:spcBef>
              <a:spcPct val="0"/>
            </a:spcBef>
            <a:spcAft>
              <a:spcPct val="35000"/>
            </a:spcAft>
            <a:buNone/>
          </a:pPr>
          <a:r>
            <a:rPr lang="zh-CN" altLang="en-US" sz="2000" b="0" u="none" kern="1200" dirty="0">
              <a:solidFill>
                <a:sysClr val="window" lastClr="FFFFFF"/>
              </a:solidFill>
              <a:latin typeface="微软雅黑" pitchFamily="34" charset="-122"/>
              <a:ea typeface="微软雅黑" pitchFamily="34" charset="-122"/>
              <a:cs typeface="+mn-cs"/>
            </a:rPr>
            <a:t>建设单位、监理单位、总承包单位三家签订了“大干</a:t>
          </a:r>
          <a:r>
            <a:rPr lang="en-US" altLang="zh-CN" sz="2000" b="0" u="none" kern="1200" dirty="0">
              <a:solidFill>
                <a:sysClr val="window" lastClr="FFFFFF"/>
              </a:solidFill>
              <a:latin typeface="微软雅黑" pitchFamily="34" charset="-122"/>
              <a:ea typeface="微软雅黑" pitchFamily="34" charset="-122"/>
              <a:cs typeface="+mn-cs"/>
            </a:rPr>
            <a:t>100”</a:t>
          </a:r>
          <a:r>
            <a:rPr lang="zh-CN" altLang="en-US" sz="2000" b="0" u="none" kern="1200" dirty="0">
              <a:solidFill>
                <a:sysClr val="window" lastClr="FFFFFF"/>
              </a:solidFill>
              <a:latin typeface="微软雅黑" pitchFamily="34" charset="-122"/>
              <a:ea typeface="微软雅黑" pitchFamily="34" charset="-122"/>
              <a:cs typeface="+mn-cs"/>
            </a:rPr>
            <a:t>目标责任书，严格限定了</a:t>
          </a:r>
          <a:r>
            <a:rPr lang="en-US" sz="2000" b="0" u="none" kern="1200" dirty="0">
              <a:solidFill>
                <a:sysClr val="window" lastClr="FFFFFF"/>
              </a:solidFill>
              <a:latin typeface="微软雅黑" pitchFamily="34" charset="-122"/>
              <a:ea typeface="微软雅黑" pitchFamily="34" charset="-122"/>
              <a:cs typeface="+mn-cs"/>
            </a:rPr>
            <a:t>7</a:t>
          </a:r>
          <a:r>
            <a:rPr lang="zh-CN" altLang="en-US" sz="2000" b="0" u="none" kern="1200" dirty="0">
              <a:solidFill>
                <a:sysClr val="window" lastClr="FFFFFF"/>
              </a:solidFill>
              <a:latin typeface="微软雅黑" pitchFamily="34" charset="-122"/>
              <a:ea typeface="微软雅黑" pitchFamily="34" charset="-122"/>
              <a:cs typeface="+mn-cs"/>
            </a:rPr>
            <a:t>号冷却塔施工进度。</a:t>
          </a:r>
          <a:endParaRPr lang="en-US" sz="2000" b="0" u="none" kern="1200" dirty="0">
            <a:solidFill>
              <a:sysClr val="window" lastClr="FFFFFF"/>
            </a:solidFill>
            <a:latin typeface="微软雅黑" pitchFamily="34" charset="-122"/>
            <a:ea typeface="微软雅黑" pitchFamily="34" charset="-122"/>
            <a:cs typeface="+mn-cs"/>
          </a:endParaRPr>
        </a:p>
      </dsp:txBody>
      <dsp:txXfrm>
        <a:off x="59399" y="59399"/>
        <a:ext cx="988689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DE7F-9392-4D9D-8187-0519148CEDC2}">
      <dsp:nvSpPr>
        <dsp:cNvPr id="0" name=""/>
        <dsp:cNvSpPr/>
      </dsp:nvSpPr>
      <dsp:spPr>
        <a:xfrm>
          <a:off x="-1772" y="66635"/>
          <a:ext cx="10012657" cy="1283730"/>
        </a:xfrm>
        <a:prstGeom prst="roundRect">
          <a:avLst>
            <a:gd name="adj" fmla="val 10000"/>
          </a:avLst>
        </a:prstGeom>
        <a:gradFill rotWithShape="0">
          <a:gsLst>
            <a:gs pos="0">
              <a:srgbClr val="BE0000">
                <a:hueOff val="0"/>
                <a:satOff val="0"/>
                <a:lumOff val="0"/>
                <a:alphaOff val="0"/>
                <a:satMod val="103000"/>
                <a:lumMod val="102000"/>
                <a:tint val="94000"/>
              </a:srgbClr>
            </a:gs>
            <a:gs pos="50000">
              <a:srgbClr val="BE0000">
                <a:hueOff val="0"/>
                <a:satOff val="0"/>
                <a:lumOff val="0"/>
                <a:alphaOff val="0"/>
                <a:satMod val="110000"/>
                <a:lumMod val="100000"/>
                <a:shade val="100000"/>
              </a:srgbClr>
            </a:gs>
            <a:gs pos="100000">
              <a:srgbClr val="BE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100000"/>
            </a:lnSpc>
            <a:spcBef>
              <a:spcPct val="0"/>
            </a:spcBef>
            <a:spcAft>
              <a:spcPct val="35000"/>
            </a:spcAft>
            <a:buNone/>
          </a:pPr>
          <a:r>
            <a:rPr lang="en-US" sz="2000" b="0" kern="1200" dirty="0">
              <a:solidFill>
                <a:sysClr val="window" lastClr="FFFFFF"/>
              </a:solidFill>
              <a:latin typeface="微软雅黑" pitchFamily="34" charset="-122"/>
              <a:ea typeface="微软雅黑" pitchFamily="34" charset="-122"/>
              <a:cs typeface="+mn-cs"/>
            </a:rPr>
            <a:t>2016</a:t>
          </a:r>
          <a:r>
            <a:rPr lang="zh-CN" altLang="en-US" sz="2000" b="0" kern="1200" dirty="0">
              <a:solidFill>
                <a:sysClr val="window" lastClr="FFFFFF"/>
              </a:solidFill>
              <a:latin typeface="微软雅黑" pitchFamily="34" charset="-122"/>
              <a:ea typeface="微软雅黑" pitchFamily="34" charset="-122"/>
              <a:cs typeface="+mn-cs"/>
            </a:rPr>
            <a:t>年</a:t>
          </a:r>
          <a:r>
            <a:rPr lang="en-US" sz="2000" b="0" kern="1200" dirty="0">
              <a:solidFill>
                <a:sysClr val="window" lastClr="FFFFFF"/>
              </a:solidFill>
              <a:latin typeface="微软雅黑" pitchFamily="34" charset="-122"/>
              <a:ea typeface="微软雅黑" pitchFamily="34" charset="-122"/>
              <a:cs typeface="+mn-cs"/>
            </a:rPr>
            <a:t>8</a:t>
          </a:r>
          <a:r>
            <a:rPr lang="zh-CN" altLang="en-US" sz="2000" b="0" kern="1200" dirty="0">
              <a:solidFill>
                <a:sysClr val="window" lastClr="FFFFFF"/>
              </a:solidFill>
              <a:latin typeface="微软雅黑" pitchFamily="34" charset="-122"/>
              <a:ea typeface="微软雅黑" pitchFamily="34" charset="-122"/>
              <a:cs typeface="+mn-cs"/>
            </a:rPr>
            <a:t>月</a:t>
          </a:r>
          <a:r>
            <a:rPr lang="en-US" sz="2000" b="0" kern="1200" dirty="0">
              <a:solidFill>
                <a:sysClr val="window" lastClr="FFFFFF"/>
              </a:solidFill>
              <a:latin typeface="微软雅黑" pitchFamily="34" charset="-122"/>
              <a:ea typeface="微软雅黑" pitchFamily="34" charset="-122"/>
              <a:cs typeface="+mn-cs"/>
            </a:rPr>
            <a:t>9</a:t>
          </a:r>
          <a:r>
            <a:rPr lang="zh-CN" altLang="en-US" sz="2000" b="0" kern="1200" dirty="0">
              <a:solidFill>
                <a:sysClr val="window" lastClr="FFFFFF"/>
              </a:solidFill>
              <a:latin typeface="微软雅黑" pitchFamily="34" charset="-122"/>
              <a:ea typeface="微软雅黑" pitchFamily="34" charset="-122"/>
              <a:cs typeface="+mn-cs"/>
            </a:rPr>
            <a:t>日至</a:t>
          </a:r>
          <a:r>
            <a:rPr lang="en-US" sz="2000" b="0" kern="1200" dirty="0">
              <a:solidFill>
                <a:sysClr val="window" lastClr="FFFFFF"/>
              </a:solidFill>
              <a:latin typeface="微软雅黑" pitchFamily="34" charset="-122"/>
              <a:ea typeface="微软雅黑" pitchFamily="34" charset="-122"/>
              <a:cs typeface="+mn-cs"/>
            </a:rPr>
            <a:t>9</a:t>
          </a:r>
          <a:r>
            <a:rPr lang="zh-CN" altLang="en-US" sz="2000" b="0" kern="1200" dirty="0">
              <a:solidFill>
                <a:sysClr val="window" lastClr="FFFFFF"/>
              </a:solidFill>
              <a:latin typeface="微软雅黑" pitchFamily="34" charset="-122"/>
              <a:ea typeface="微软雅黑" pitchFamily="34" charset="-122"/>
              <a:cs typeface="+mn-cs"/>
            </a:rPr>
            <a:t>月</a:t>
          </a:r>
          <a:r>
            <a:rPr lang="en-US" sz="2000" b="0" kern="1200" dirty="0">
              <a:solidFill>
                <a:sysClr val="window" lastClr="FFFFFF"/>
              </a:solidFill>
              <a:latin typeface="微软雅黑" pitchFamily="34" charset="-122"/>
              <a:ea typeface="微软雅黑" pitchFamily="34" charset="-122"/>
              <a:cs typeface="+mn-cs"/>
            </a:rPr>
            <a:t>6</a:t>
          </a:r>
          <a:r>
            <a:rPr lang="zh-CN" altLang="en-US" sz="2000" b="0" kern="1200" dirty="0">
              <a:solidFill>
                <a:sysClr val="window" lastClr="FFFFFF"/>
              </a:solidFill>
              <a:latin typeface="微软雅黑" pitchFamily="34" charset="-122"/>
              <a:ea typeface="微软雅黑" pitchFamily="34" charset="-122"/>
              <a:cs typeface="+mn-cs"/>
            </a:rPr>
            <a:t>日，</a:t>
          </a:r>
          <a:r>
            <a:rPr lang="zh-CN" altLang="en-US" sz="2000" b="0" kern="1200" dirty="0">
              <a:solidFill>
                <a:srgbClr val="FFFF00"/>
              </a:solidFill>
              <a:latin typeface="微软雅黑" pitchFamily="34" charset="-122"/>
              <a:ea typeface="微软雅黑" pitchFamily="34" charset="-122"/>
              <a:cs typeface="+mn-cs"/>
            </a:rPr>
            <a:t>建设单位、监理单位</a:t>
          </a:r>
          <a:r>
            <a:rPr lang="en-US" altLang="zh-CN" sz="2000" b="0" kern="1200" dirty="0">
              <a:solidFill>
                <a:srgbClr val="FFFF00"/>
              </a:solidFill>
              <a:latin typeface="微软雅黑" pitchFamily="34" charset="-122"/>
              <a:ea typeface="微软雅黑" pitchFamily="34" charset="-122"/>
              <a:cs typeface="+mn-cs"/>
            </a:rPr>
            <a:t> </a:t>
          </a:r>
          <a:r>
            <a:rPr lang="zh-CN" altLang="en-US" sz="2000" b="0" kern="1200" dirty="0">
              <a:solidFill>
                <a:srgbClr val="FFFF00"/>
              </a:solidFill>
              <a:latin typeface="微软雅黑" pitchFamily="34" charset="-122"/>
              <a:ea typeface="微软雅黑" pitchFamily="34" charset="-122"/>
              <a:cs typeface="+mn-cs"/>
            </a:rPr>
            <a:t>连续</a:t>
          </a:r>
          <a:r>
            <a:rPr lang="en-US" sz="2000" b="0" kern="1200" dirty="0">
              <a:solidFill>
                <a:srgbClr val="FFFF00"/>
              </a:solidFill>
              <a:latin typeface="微软雅黑" pitchFamily="34" charset="-122"/>
              <a:ea typeface="微软雅黑" pitchFamily="34" charset="-122"/>
              <a:cs typeface="+mn-cs"/>
            </a:rPr>
            <a:t>5</a:t>
          </a:r>
          <a:r>
            <a:rPr lang="zh-CN" altLang="en-US" sz="2000" b="0" kern="1200" dirty="0">
              <a:solidFill>
                <a:srgbClr val="FFFF00"/>
              </a:solidFill>
              <a:latin typeface="微软雅黑" pitchFamily="34" charset="-122"/>
              <a:ea typeface="微软雅黑" pitchFamily="34" charset="-122"/>
              <a:cs typeface="+mn-cs"/>
            </a:rPr>
            <a:t>次</a:t>
          </a:r>
          <a:r>
            <a:rPr lang="zh-CN" altLang="en-US" sz="2000" b="0" kern="1200" dirty="0">
              <a:solidFill>
                <a:sysClr val="window" lastClr="FFFFFF"/>
              </a:solidFill>
              <a:latin typeface="微软雅黑" pitchFamily="34" charset="-122"/>
              <a:ea typeface="微软雅黑" pitchFamily="34" charset="-122"/>
              <a:cs typeface="+mn-cs"/>
            </a:rPr>
            <a:t>在监理协调会上提出</a:t>
          </a:r>
          <a:r>
            <a:rPr lang="en-US" sz="2000" b="0" kern="1200" dirty="0">
              <a:solidFill>
                <a:sysClr val="window" lastClr="FFFFFF"/>
              </a:solidFill>
              <a:latin typeface="微软雅黑" pitchFamily="34" charset="-122"/>
              <a:ea typeface="微软雅黑" pitchFamily="34" charset="-122"/>
              <a:cs typeface="+mn-cs"/>
            </a:rPr>
            <a:t>“8</a:t>
          </a:r>
          <a:r>
            <a:rPr lang="zh-CN" altLang="en-US" sz="2000" b="0" kern="1200" dirty="0">
              <a:solidFill>
                <a:sysClr val="window" lastClr="FFFFFF"/>
              </a:solidFill>
              <a:latin typeface="微软雅黑" pitchFamily="34" charset="-122"/>
              <a:ea typeface="微软雅黑" pitchFamily="34" charset="-122"/>
              <a:cs typeface="+mn-cs"/>
            </a:rPr>
            <a:t>月底要掀起</a:t>
          </a:r>
          <a:r>
            <a:rPr lang="zh-CN" altLang="en-US" sz="2000" b="0" kern="1200" dirty="0">
              <a:solidFill>
                <a:srgbClr val="FFFF00"/>
              </a:solidFill>
              <a:latin typeface="微软雅黑" pitchFamily="34" charset="-122"/>
              <a:ea typeface="微软雅黑" pitchFamily="34" charset="-122"/>
              <a:cs typeface="+mn-cs"/>
            </a:rPr>
            <a:t>大干</a:t>
          </a:r>
          <a:r>
            <a:rPr lang="en-US" sz="2000" b="0" kern="1200" dirty="0">
              <a:solidFill>
                <a:srgbClr val="FFFF00"/>
              </a:solidFill>
              <a:latin typeface="微软雅黑" pitchFamily="34" charset="-122"/>
              <a:ea typeface="微软雅黑" pitchFamily="34" charset="-122"/>
              <a:cs typeface="+mn-cs"/>
            </a:rPr>
            <a:t>100</a:t>
          </a:r>
          <a:r>
            <a:rPr lang="zh-CN" altLang="en-US" sz="2000" b="0" kern="1200" dirty="0">
              <a:solidFill>
                <a:srgbClr val="FFFF00"/>
              </a:solidFill>
              <a:latin typeface="微软雅黑" pitchFamily="34" charset="-122"/>
              <a:ea typeface="微软雅黑" pitchFamily="34" charset="-122"/>
              <a:cs typeface="+mn-cs"/>
            </a:rPr>
            <a:t>天现场施工高潮</a:t>
          </a:r>
          <a:r>
            <a:rPr lang="zh-CN" altLang="en-US" sz="2000" b="0" kern="1200" dirty="0">
              <a:solidFill>
                <a:sysClr val="window" lastClr="FFFFFF"/>
              </a:solidFill>
              <a:latin typeface="微软雅黑" pitchFamily="34" charset="-122"/>
              <a:ea typeface="微软雅黑" pitchFamily="34" charset="-122"/>
              <a:cs typeface="+mn-cs"/>
            </a:rPr>
            <a:t>，总包和各施工单位要对大干</a:t>
          </a:r>
          <a:r>
            <a:rPr lang="en-US" sz="2000" b="0" kern="1200" dirty="0">
              <a:solidFill>
                <a:sysClr val="window" lastClr="FFFFFF"/>
              </a:solidFill>
              <a:latin typeface="微软雅黑" pitchFamily="34" charset="-122"/>
              <a:ea typeface="微软雅黑" pitchFamily="34" charset="-122"/>
              <a:cs typeface="+mn-cs"/>
            </a:rPr>
            <a:t>100</a:t>
          </a:r>
          <a:r>
            <a:rPr lang="zh-CN" altLang="en-US" sz="2000" b="0" kern="1200" dirty="0">
              <a:solidFill>
                <a:sysClr val="window" lastClr="FFFFFF"/>
              </a:solidFill>
              <a:latin typeface="微软雅黑" pitchFamily="34" charset="-122"/>
              <a:ea typeface="微软雅黑" pitchFamily="34" charset="-122"/>
              <a:cs typeface="+mn-cs"/>
            </a:rPr>
            <a:t>天进行策划</a:t>
          </a:r>
          <a:r>
            <a:rPr lang="en-US" sz="2000" b="0" kern="1200" dirty="0">
              <a:solidFill>
                <a:sysClr val="window" lastClr="FFFFFF"/>
              </a:solidFill>
              <a:latin typeface="微软雅黑" pitchFamily="34" charset="-122"/>
              <a:ea typeface="微软雅黑" pitchFamily="34" charset="-122"/>
              <a:cs typeface="+mn-cs"/>
            </a:rPr>
            <a:t>”</a:t>
          </a:r>
          <a:r>
            <a:rPr lang="zh-CN" altLang="en-US" sz="2000" b="0" kern="1200" dirty="0">
              <a:solidFill>
                <a:sysClr val="window" lastClr="FFFFFF"/>
              </a:solidFill>
              <a:latin typeface="微软雅黑" pitchFamily="34" charset="-122"/>
              <a:ea typeface="微软雅黑" pitchFamily="34" charset="-122"/>
              <a:cs typeface="+mn-cs"/>
            </a:rPr>
            <a:t>等要求。</a:t>
          </a:r>
          <a:endParaRPr lang="zh-CN" altLang="en-US" sz="2000" b="0" kern="1200" dirty="0">
            <a:solidFill>
              <a:srgbClr val="FFFF00"/>
            </a:solidFill>
            <a:latin typeface="微软雅黑" pitchFamily="34" charset="-122"/>
            <a:ea typeface="微软雅黑" pitchFamily="34" charset="-122"/>
            <a:cs typeface="+mn-cs"/>
          </a:endParaRPr>
        </a:p>
      </dsp:txBody>
      <dsp:txXfrm>
        <a:off x="35827" y="104234"/>
        <a:ext cx="9937459" cy="1208532"/>
      </dsp:txXfrm>
    </dsp:sp>
    <dsp:sp modelId="{F642D890-BBFF-43F0-A6FD-DD5B3B559DF9}">
      <dsp:nvSpPr>
        <dsp:cNvPr id="0" name=""/>
        <dsp:cNvSpPr/>
      </dsp:nvSpPr>
      <dsp:spPr>
        <a:xfrm rot="5400000">
          <a:off x="4667710" y="1393650"/>
          <a:ext cx="611997" cy="730397"/>
        </a:xfrm>
        <a:prstGeom prst="rightArrow">
          <a:avLst>
            <a:gd name="adj1" fmla="val 60000"/>
            <a:gd name="adj2" fmla="val 50000"/>
          </a:avLst>
        </a:prstGeom>
        <a:gradFill rotWithShape="0">
          <a:gsLst>
            <a:gs pos="0">
              <a:srgbClr val="BE0000">
                <a:tint val="60000"/>
                <a:hueOff val="0"/>
                <a:satOff val="0"/>
                <a:lumOff val="0"/>
                <a:alphaOff val="0"/>
                <a:satMod val="103000"/>
                <a:lumMod val="102000"/>
                <a:tint val="94000"/>
              </a:srgbClr>
            </a:gs>
            <a:gs pos="50000">
              <a:srgbClr val="BE0000">
                <a:tint val="60000"/>
                <a:hueOff val="0"/>
                <a:satOff val="0"/>
                <a:lumOff val="0"/>
                <a:alphaOff val="0"/>
                <a:satMod val="110000"/>
                <a:lumMod val="100000"/>
                <a:shade val="100000"/>
              </a:srgbClr>
            </a:gs>
            <a:gs pos="100000">
              <a:srgbClr val="BE0000">
                <a:tint val="6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100000"/>
            </a:lnSpc>
            <a:spcBef>
              <a:spcPct val="0"/>
            </a:spcBef>
            <a:spcAft>
              <a:spcPct val="35000"/>
            </a:spcAft>
            <a:buNone/>
          </a:pPr>
          <a:endParaRPr lang="zh-CN" altLang="en-US" sz="2700" kern="1200">
            <a:solidFill>
              <a:sysClr val="window" lastClr="FFFFFF"/>
            </a:solidFill>
            <a:latin typeface="Calibri" panose="020F0502020204030204"/>
            <a:ea typeface="宋体" panose="02010600030101010101" pitchFamily="2" charset="-122"/>
            <a:cs typeface="+mn-cs"/>
          </a:endParaRPr>
        </a:p>
      </dsp:txBody>
      <dsp:txXfrm rot="-5400000">
        <a:off x="4754590" y="1452850"/>
        <a:ext cx="438239" cy="428398"/>
      </dsp:txXfrm>
    </dsp:sp>
    <dsp:sp modelId="{80C54E9C-4005-4A96-B911-C2086C027C63}">
      <dsp:nvSpPr>
        <dsp:cNvPr id="0" name=""/>
        <dsp:cNvSpPr/>
      </dsp:nvSpPr>
      <dsp:spPr>
        <a:xfrm>
          <a:off x="0" y="2098164"/>
          <a:ext cx="10009112" cy="1079998"/>
        </a:xfrm>
        <a:prstGeom prst="roundRect">
          <a:avLst>
            <a:gd name="adj" fmla="val 10000"/>
          </a:avLst>
        </a:prstGeom>
        <a:gradFill rotWithShape="0">
          <a:gsLst>
            <a:gs pos="0">
              <a:srgbClr val="BE0000">
                <a:hueOff val="0"/>
                <a:satOff val="0"/>
                <a:lumOff val="0"/>
                <a:alphaOff val="0"/>
                <a:satMod val="103000"/>
                <a:lumMod val="102000"/>
                <a:tint val="94000"/>
              </a:srgbClr>
            </a:gs>
            <a:gs pos="50000">
              <a:srgbClr val="BE0000">
                <a:hueOff val="0"/>
                <a:satOff val="0"/>
                <a:lumOff val="0"/>
                <a:alphaOff val="0"/>
                <a:satMod val="110000"/>
                <a:lumMod val="100000"/>
                <a:shade val="100000"/>
              </a:srgbClr>
            </a:gs>
            <a:gs pos="100000">
              <a:srgbClr val="BE0000">
                <a:hueOff val="0"/>
                <a:satOff val="0"/>
                <a:lumOff val="0"/>
                <a:alphaOff val="0"/>
                <a:lumMod val="99000"/>
                <a:satMod val="120000"/>
                <a:shade val="78000"/>
              </a:srgb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100000"/>
            </a:lnSpc>
            <a:spcBef>
              <a:spcPct val="0"/>
            </a:spcBef>
            <a:spcAft>
              <a:spcPct val="35000"/>
            </a:spcAft>
            <a:buNone/>
          </a:pPr>
          <a:r>
            <a:rPr lang="en-US" sz="2000" b="0" kern="1200" dirty="0">
              <a:solidFill>
                <a:sysClr val="window" lastClr="FFFFFF"/>
              </a:solidFill>
              <a:latin typeface="微软雅黑" pitchFamily="34" charset="-122"/>
              <a:ea typeface="微软雅黑" pitchFamily="34" charset="-122"/>
              <a:cs typeface="+mn-cs"/>
            </a:rPr>
            <a:t>2016</a:t>
          </a:r>
          <a:r>
            <a:rPr lang="zh-CN" altLang="en-US" sz="2000" b="0" kern="1200" dirty="0">
              <a:solidFill>
                <a:sysClr val="window" lastClr="FFFFFF"/>
              </a:solidFill>
              <a:latin typeface="微软雅黑" pitchFamily="34" charset="-122"/>
              <a:ea typeface="微软雅黑" pitchFamily="34" charset="-122"/>
              <a:cs typeface="+mn-cs"/>
            </a:rPr>
            <a:t>年</a:t>
          </a:r>
          <a:r>
            <a:rPr lang="en-US" sz="2000" b="0" kern="1200" dirty="0">
              <a:solidFill>
                <a:sysClr val="window" lastClr="FFFFFF"/>
              </a:solidFill>
              <a:latin typeface="微软雅黑" pitchFamily="34" charset="-122"/>
              <a:ea typeface="微软雅黑" pitchFamily="34" charset="-122"/>
              <a:cs typeface="+mn-cs"/>
            </a:rPr>
            <a:t>9</a:t>
          </a:r>
          <a:r>
            <a:rPr lang="zh-CN" altLang="en-US" sz="2000" b="0" kern="1200" dirty="0">
              <a:solidFill>
                <a:sysClr val="window" lastClr="FFFFFF"/>
              </a:solidFill>
              <a:latin typeface="微软雅黑" pitchFamily="34" charset="-122"/>
              <a:ea typeface="微软雅黑" pitchFamily="34" charset="-122"/>
              <a:cs typeface="+mn-cs"/>
            </a:rPr>
            <a:t>月</a:t>
          </a:r>
          <a:r>
            <a:rPr lang="en-US" sz="2000" b="0" kern="1200" dirty="0">
              <a:solidFill>
                <a:sysClr val="window" lastClr="FFFFFF"/>
              </a:solidFill>
              <a:latin typeface="微软雅黑" pitchFamily="34" charset="-122"/>
              <a:ea typeface="微软雅黑" pitchFamily="34" charset="-122"/>
              <a:cs typeface="+mn-cs"/>
            </a:rPr>
            <a:t>13</a:t>
          </a:r>
          <a:r>
            <a:rPr lang="zh-CN" altLang="en-US" sz="2000" b="0" kern="1200" dirty="0">
              <a:solidFill>
                <a:sysClr val="window" lastClr="FFFFFF"/>
              </a:solidFill>
              <a:latin typeface="微软雅黑" pitchFamily="34" charset="-122"/>
              <a:ea typeface="微软雅黑" pitchFamily="34" charset="-122"/>
              <a:cs typeface="+mn-cs"/>
            </a:rPr>
            <a:t>日，</a:t>
          </a:r>
          <a:r>
            <a:rPr lang="zh-CN" altLang="en-US" sz="2000" b="0" u="none" kern="1200" dirty="0">
              <a:solidFill>
                <a:srgbClr val="FFFF00"/>
              </a:solidFill>
              <a:latin typeface="微软雅黑" pitchFamily="34" charset="-122"/>
              <a:ea typeface="微软雅黑" pitchFamily="34" charset="-122"/>
              <a:cs typeface="+mn-cs"/>
            </a:rPr>
            <a:t>建设单位、监理单位、总承包单位和各标段及辅助工程施工单位共同启动了</a:t>
          </a:r>
          <a:r>
            <a:rPr lang="en-US" sz="2000" b="0" u="none" kern="1200" dirty="0">
              <a:solidFill>
                <a:srgbClr val="FFFF00"/>
              </a:solidFill>
              <a:latin typeface="微软雅黑" pitchFamily="34" charset="-122"/>
              <a:ea typeface="微软雅黑" pitchFamily="34" charset="-122"/>
              <a:cs typeface="+mn-cs"/>
            </a:rPr>
            <a:t>“</a:t>
          </a:r>
          <a:r>
            <a:rPr lang="zh-CN" altLang="en-US" sz="2000" b="0" u="none" kern="1200" dirty="0">
              <a:solidFill>
                <a:srgbClr val="FFFF00"/>
              </a:solidFill>
              <a:latin typeface="微软雅黑" pitchFamily="34" charset="-122"/>
              <a:ea typeface="微软雅黑" pitchFamily="34" charset="-122"/>
              <a:cs typeface="+mn-cs"/>
            </a:rPr>
            <a:t>大干</a:t>
          </a:r>
          <a:r>
            <a:rPr lang="en-US" sz="2000" b="0" u="none" kern="1200" dirty="0">
              <a:solidFill>
                <a:srgbClr val="FFFF00"/>
              </a:solidFill>
              <a:latin typeface="微软雅黑" pitchFamily="34" charset="-122"/>
              <a:ea typeface="微软雅黑" pitchFamily="34" charset="-122"/>
              <a:cs typeface="+mn-cs"/>
            </a:rPr>
            <a:t>100</a:t>
          </a:r>
          <a:r>
            <a:rPr lang="zh-CN" altLang="en-US" sz="2000" b="0" u="none" kern="1200" dirty="0">
              <a:solidFill>
                <a:srgbClr val="FFFF00"/>
              </a:solidFill>
              <a:latin typeface="微软雅黑" pitchFamily="34" charset="-122"/>
              <a:ea typeface="微软雅黑" pitchFamily="34" charset="-122"/>
              <a:cs typeface="+mn-cs"/>
            </a:rPr>
            <a:t>天</a:t>
          </a:r>
          <a:r>
            <a:rPr lang="en-US" sz="2000" b="0" u="none" kern="1200" dirty="0">
              <a:solidFill>
                <a:srgbClr val="FFFF00"/>
              </a:solidFill>
              <a:latin typeface="微软雅黑" pitchFamily="34" charset="-122"/>
              <a:ea typeface="微软雅黑" pitchFamily="34" charset="-122"/>
              <a:cs typeface="+mn-cs"/>
            </a:rPr>
            <a:t>”</a:t>
          </a:r>
          <a:r>
            <a:rPr lang="zh-CN" altLang="en-US" sz="2000" b="0" u="none" kern="1200" dirty="0">
              <a:solidFill>
                <a:srgbClr val="FFFF00"/>
              </a:solidFill>
              <a:latin typeface="微软雅黑" pitchFamily="34" charset="-122"/>
              <a:ea typeface="微软雅黑" pitchFamily="34" charset="-122"/>
              <a:cs typeface="+mn-cs"/>
            </a:rPr>
            <a:t>活动</a:t>
          </a:r>
        </a:p>
      </dsp:txBody>
      <dsp:txXfrm>
        <a:off x="31632" y="2129796"/>
        <a:ext cx="9945848" cy="10167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 xmlns:a16="http://schemas.microsoft.com/office/drawing/2014/main" id="{CC255ED9-F692-42F9-9A08-FB06FDE9964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 xmlns:a16="http://schemas.microsoft.com/office/drawing/2014/main" id="{C7B3D544-8B62-4CFA-9FBF-364B1E2D92D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6FAEEA92-03EC-4506-9670-61C062670FB8}" type="datetimeFigureOut">
              <a:rPr lang="zh-CN" altLang="en-US"/>
              <a:pPr>
                <a:defRPr/>
              </a:pPr>
              <a:t>2018-8-10</a:t>
            </a:fld>
            <a:endParaRPr lang="zh-CN" altLang="en-US"/>
          </a:p>
        </p:txBody>
      </p:sp>
      <p:sp>
        <p:nvSpPr>
          <p:cNvPr id="4" name="幻灯片图像占位符 3">
            <a:extLst>
              <a:ext uri="{FF2B5EF4-FFF2-40B4-BE49-F238E27FC236}">
                <a16:creationId xmlns="" xmlns:a16="http://schemas.microsoft.com/office/drawing/2014/main" id="{37C15A8A-A62E-4246-AB48-BDCFBE6B80C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 xmlns:a16="http://schemas.microsoft.com/office/drawing/2014/main" id="{14F281B3-615E-4A22-8277-984897E90F6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 xmlns:a16="http://schemas.microsoft.com/office/drawing/2014/main" id="{29EC9446-3113-458A-80CA-F098650880A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a:extLst>
              <a:ext uri="{FF2B5EF4-FFF2-40B4-BE49-F238E27FC236}">
                <a16:creationId xmlns="" xmlns:a16="http://schemas.microsoft.com/office/drawing/2014/main" id="{67D74246-C539-4E01-8049-2A5FBB6BDB4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ea typeface="宋体" panose="02010600030101010101" pitchFamily="2" charset="-122"/>
              </a:defRPr>
            </a:lvl1pPr>
          </a:lstStyle>
          <a:p>
            <a:pPr>
              <a:defRPr/>
            </a:pPr>
            <a:fld id="{4C7F09BC-9825-4339-B711-81B0111EA0A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F47BDD02-4D13-4FEB-9137-17CDE2F46E45}"/>
              </a:ext>
            </a:extLst>
          </p:cNvPr>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7375005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BBE4EF1-94DF-4B6E-8DBD-14618923174E}"/>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52EC3B2A-50A8-4B2C-9335-C573799CA399}" type="datetimeFigureOut">
              <a:rPr lang="zh-CN" altLang="en-US"/>
              <a:pPr>
                <a:defRPr/>
              </a:pPr>
              <a:t>2018-8-10</a:t>
            </a:fld>
            <a:endParaRPr lang="zh-CN" altLang="en-US"/>
          </a:p>
        </p:txBody>
      </p:sp>
      <p:sp>
        <p:nvSpPr>
          <p:cNvPr id="5" name="页脚占位符 4">
            <a:extLst>
              <a:ext uri="{FF2B5EF4-FFF2-40B4-BE49-F238E27FC236}">
                <a16:creationId xmlns="" xmlns:a16="http://schemas.microsoft.com/office/drawing/2014/main" id="{E3326A2A-2E2C-444D-9B45-797C984F9A99}"/>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a:extLst>
              <a:ext uri="{FF2B5EF4-FFF2-40B4-BE49-F238E27FC236}">
                <a16:creationId xmlns="" xmlns:a16="http://schemas.microsoft.com/office/drawing/2014/main" id="{286DDA09-0786-4197-B052-5B360280FD9A}"/>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550E0C5-8345-4D66-8F64-155A5008D5E3}" type="slidenum">
              <a:rPr lang="zh-CN" altLang="en-US"/>
              <a:pPr>
                <a:defRPr/>
              </a:pPr>
              <a:t>‹#›</a:t>
            </a:fld>
            <a:endParaRPr lang="zh-CN" altLang="en-US"/>
          </a:p>
        </p:txBody>
      </p:sp>
    </p:spTree>
    <p:extLst>
      <p:ext uri="{BB962C8B-B14F-4D97-AF65-F5344CB8AC3E}">
        <p14:creationId xmlns="" xmlns:p14="http://schemas.microsoft.com/office/powerpoint/2010/main" val="93780539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AF92B52-B2F8-448F-8DBB-6F596C2B587F}"/>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99189DD7-1818-4535-86CA-68BB8CAECE62}" type="datetimeFigureOut">
              <a:rPr lang="zh-CN" altLang="en-US"/>
              <a:pPr>
                <a:defRPr/>
              </a:pPr>
              <a:t>2018-8-10</a:t>
            </a:fld>
            <a:endParaRPr lang="zh-CN" altLang="en-US"/>
          </a:p>
        </p:txBody>
      </p:sp>
      <p:sp>
        <p:nvSpPr>
          <p:cNvPr id="5" name="页脚占位符 4">
            <a:extLst>
              <a:ext uri="{FF2B5EF4-FFF2-40B4-BE49-F238E27FC236}">
                <a16:creationId xmlns="" xmlns:a16="http://schemas.microsoft.com/office/drawing/2014/main" id="{40F3E534-9308-4E08-8EB7-7A5EE0DB48CC}"/>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a:extLst>
              <a:ext uri="{FF2B5EF4-FFF2-40B4-BE49-F238E27FC236}">
                <a16:creationId xmlns="" xmlns:a16="http://schemas.microsoft.com/office/drawing/2014/main" id="{F06BA075-69CB-4D61-8BB3-1A5C0B84E14E}"/>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B6FA314B-148F-451C-80F6-6E5B6B2EAF66}" type="slidenum">
              <a:rPr lang="zh-CN" altLang="en-US"/>
              <a:pPr>
                <a:defRPr/>
              </a:pPr>
              <a:t>‹#›</a:t>
            </a:fld>
            <a:endParaRPr lang="zh-CN" altLang="en-US"/>
          </a:p>
        </p:txBody>
      </p:sp>
    </p:spTree>
    <p:extLst>
      <p:ext uri="{BB962C8B-B14F-4D97-AF65-F5344CB8AC3E}">
        <p14:creationId xmlns="" xmlns:p14="http://schemas.microsoft.com/office/powerpoint/2010/main" val="276290020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F47BDD02-4D13-4FEB-9137-17CDE2F46E45}"/>
              </a:ext>
            </a:extLst>
          </p:cNvPr>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矩形 2">
            <a:extLst>
              <a:ext uri="{FF2B5EF4-FFF2-40B4-BE49-F238E27FC236}">
                <a16:creationId xmlns="" xmlns:a16="http://schemas.microsoft.com/office/drawing/2014/main" id="{23DB06DD-1558-4091-AD41-4647B15E09A8}"/>
              </a:ext>
            </a:extLst>
          </p:cNvPr>
          <p:cNvSpPr/>
          <p:nvPr userDrawn="1"/>
        </p:nvSpPr>
        <p:spPr>
          <a:xfrm>
            <a:off x="-1" y="1343132"/>
            <a:ext cx="7200000" cy="36513"/>
          </a:xfrm>
          <a:prstGeom prst="rect">
            <a:avLst/>
          </a:prstGeom>
          <a:solidFill>
            <a:srgbClr val="B61F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0000"/>
              </a:solidFill>
            </a:endParaRPr>
          </a:p>
        </p:txBody>
      </p:sp>
      <p:sp>
        <p:nvSpPr>
          <p:cNvPr id="4" name="矩形 3">
            <a:extLst>
              <a:ext uri="{FF2B5EF4-FFF2-40B4-BE49-F238E27FC236}">
                <a16:creationId xmlns="" xmlns:a16="http://schemas.microsoft.com/office/drawing/2014/main" id="{0BFB4655-CDC0-493C-B719-F6A8E14EF96C}"/>
              </a:ext>
            </a:extLst>
          </p:cNvPr>
          <p:cNvSpPr/>
          <p:nvPr userDrawn="1"/>
        </p:nvSpPr>
        <p:spPr>
          <a:xfrm flipV="1">
            <a:off x="0" y="1428199"/>
            <a:ext cx="3600000" cy="36513"/>
          </a:xfrm>
          <a:prstGeom prst="rect">
            <a:avLst/>
          </a:prstGeom>
          <a:solidFill>
            <a:srgbClr val="B61F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0000"/>
              </a:solidFill>
            </a:endParaRPr>
          </a:p>
        </p:txBody>
      </p:sp>
    </p:spTree>
    <p:extLst>
      <p:ext uri="{BB962C8B-B14F-4D97-AF65-F5344CB8AC3E}">
        <p14:creationId xmlns="" xmlns:p14="http://schemas.microsoft.com/office/powerpoint/2010/main" val="51432747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D83F7529-5324-463C-A727-CF17F72E3F62}"/>
              </a:ext>
            </a:extLst>
          </p:cNvPr>
          <p:cNvPicPr>
            <a:picLocks noChangeAspect="1" noChangeArrowheads="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6350" y="-9525"/>
            <a:ext cx="1218565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2214760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1F16AF0-7221-4CAF-BBBA-29F5BAA1D0AA}"/>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E27E631-9460-45F0-95DE-DBD769914F6B}" type="datetimeFigureOut">
              <a:rPr lang="zh-CN" altLang="en-US"/>
              <a:pPr>
                <a:defRPr/>
              </a:pPr>
              <a:t>2018-8-10</a:t>
            </a:fld>
            <a:endParaRPr lang="zh-CN" altLang="en-US"/>
          </a:p>
        </p:txBody>
      </p:sp>
      <p:sp>
        <p:nvSpPr>
          <p:cNvPr id="6" name="页脚占位符 5">
            <a:extLst>
              <a:ext uri="{FF2B5EF4-FFF2-40B4-BE49-F238E27FC236}">
                <a16:creationId xmlns="" xmlns:a16="http://schemas.microsoft.com/office/drawing/2014/main" id="{5032C6F9-7AB1-4230-B8C7-FCDB6E323CC6}"/>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a:extLst>
              <a:ext uri="{FF2B5EF4-FFF2-40B4-BE49-F238E27FC236}">
                <a16:creationId xmlns="" xmlns:a16="http://schemas.microsoft.com/office/drawing/2014/main" id="{9FA5D8C4-0DB0-483F-BE83-82F0D2564BB7}"/>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C27DE56-0A8F-4384-8E7B-8B17931EAC67}" type="slidenum">
              <a:rPr lang="zh-CN" altLang="en-US"/>
              <a:pPr>
                <a:defRPr/>
              </a:pPr>
              <a:t>‹#›</a:t>
            </a:fld>
            <a:endParaRPr lang="zh-CN" altLang="en-US"/>
          </a:p>
        </p:txBody>
      </p:sp>
    </p:spTree>
    <p:extLst>
      <p:ext uri="{BB962C8B-B14F-4D97-AF65-F5344CB8AC3E}">
        <p14:creationId xmlns="" xmlns:p14="http://schemas.microsoft.com/office/powerpoint/2010/main" val="81565074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3C2E7F0-954B-466E-A101-381395BFA2DF}"/>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0F8DE60-46CC-4167-AF74-38ED90BF8772}" type="datetimeFigureOut">
              <a:rPr lang="zh-CN" altLang="en-US"/>
              <a:pPr>
                <a:defRPr/>
              </a:pPr>
              <a:t>2018-8-10</a:t>
            </a:fld>
            <a:endParaRPr lang="zh-CN" altLang="en-US"/>
          </a:p>
        </p:txBody>
      </p:sp>
      <p:sp>
        <p:nvSpPr>
          <p:cNvPr id="8" name="页脚占位符 7">
            <a:extLst>
              <a:ext uri="{FF2B5EF4-FFF2-40B4-BE49-F238E27FC236}">
                <a16:creationId xmlns="" xmlns:a16="http://schemas.microsoft.com/office/drawing/2014/main" id="{34C0226F-F25D-4553-9BDA-DA86A5619E7B}"/>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9" name="灯片编号占位符 8">
            <a:extLst>
              <a:ext uri="{FF2B5EF4-FFF2-40B4-BE49-F238E27FC236}">
                <a16:creationId xmlns="" xmlns:a16="http://schemas.microsoft.com/office/drawing/2014/main" id="{ACC28D0D-0268-41F9-B821-4022C2F6FB9B}"/>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B60FABE-0567-4003-9F73-3D98EE5F6DD4}" type="slidenum">
              <a:rPr lang="zh-CN" altLang="en-US"/>
              <a:pPr>
                <a:defRPr/>
              </a:pPr>
              <a:t>‹#›</a:t>
            </a:fld>
            <a:endParaRPr lang="zh-CN" altLang="en-US"/>
          </a:p>
        </p:txBody>
      </p:sp>
    </p:spTree>
    <p:extLst>
      <p:ext uri="{BB962C8B-B14F-4D97-AF65-F5344CB8AC3E}">
        <p14:creationId xmlns="" xmlns:p14="http://schemas.microsoft.com/office/powerpoint/2010/main" val="214502135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CA8A01C-456F-4F27-BFC0-40754EBBE194}"/>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E7C42828-C2FD-4DEF-B79C-55A4657489EE}" type="datetimeFigureOut">
              <a:rPr lang="zh-CN" altLang="en-US"/>
              <a:pPr>
                <a:defRPr/>
              </a:pPr>
              <a:t>2018-8-10</a:t>
            </a:fld>
            <a:endParaRPr lang="zh-CN" altLang="en-US"/>
          </a:p>
        </p:txBody>
      </p:sp>
      <p:sp>
        <p:nvSpPr>
          <p:cNvPr id="4" name="页脚占位符 3">
            <a:extLst>
              <a:ext uri="{FF2B5EF4-FFF2-40B4-BE49-F238E27FC236}">
                <a16:creationId xmlns="" xmlns:a16="http://schemas.microsoft.com/office/drawing/2014/main" id="{BD28D9E2-FC19-49EF-97C1-5533E49250B3}"/>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灯片编号占位符 4">
            <a:extLst>
              <a:ext uri="{FF2B5EF4-FFF2-40B4-BE49-F238E27FC236}">
                <a16:creationId xmlns="" xmlns:a16="http://schemas.microsoft.com/office/drawing/2014/main" id="{2B11BC27-9D34-4002-901E-1D77834B26AA}"/>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A127083-0B7C-4A77-904F-94FE79C77C34}" type="slidenum">
              <a:rPr lang="zh-CN" altLang="en-US"/>
              <a:pPr>
                <a:defRPr/>
              </a:pPr>
              <a:t>‹#›</a:t>
            </a:fld>
            <a:endParaRPr lang="zh-CN" altLang="en-US"/>
          </a:p>
        </p:txBody>
      </p:sp>
    </p:spTree>
    <p:extLst>
      <p:ext uri="{BB962C8B-B14F-4D97-AF65-F5344CB8AC3E}">
        <p14:creationId xmlns="" xmlns:p14="http://schemas.microsoft.com/office/powerpoint/2010/main" val="19007046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E5A5DFB-295C-42C0-9C86-B9D7841CB5B3}"/>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830F2EA5-EB7F-429F-A89F-1270D75F4641}" type="datetimeFigureOut">
              <a:rPr lang="zh-CN" altLang="en-US"/>
              <a:pPr>
                <a:defRPr/>
              </a:pPr>
              <a:t>2018-8-10</a:t>
            </a:fld>
            <a:endParaRPr lang="zh-CN" altLang="en-US"/>
          </a:p>
        </p:txBody>
      </p:sp>
      <p:sp>
        <p:nvSpPr>
          <p:cNvPr id="3" name="页脚占位符 2">
            <a:extLst>
              <a:ext uri="{FF2B5EF4-FFF2-40B4-BE49-F238E27FC236}">
                <a16:creationId xmlns="" xmlns:a16="http://schemas.microsoft.com/office/drawing/2014/main" id="{20D05D21-319C-4999-9D59-443B8F18E3C5}"/>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4" name="灯片编号占位符 3">
            <a:extLst>
              <a:ext uri="{FF2B5EF4-FFF2-40B4-BE49-F238E27FC236}">
                <a16:creationId xmlns="" xmlns:a16="http://schemas.microsoft.com/office/drawing/2014/main" id="{86607A3F-61B8-46E9-92C2-4AAD2573948D}"/>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2BF83B7-2F35-449A-A99D-274F3E6226A5}" type="slidenum">
              <a:rPr lang="zh-CN" altLang="en-US"/>
              <a:pPr>
                <a:defRPr/>
              </a:pPr>
              <a:t>‹#›</a:t>
            </a:fld>
            <a:endParaRPr lang="zh-CN" altLang="en-US"/>
          </a:p>
        </p:txBody>
      </p:sp>
    </p:spTree>
    <p:extLst>
      <p:ext uri="{BB962C8B-B14F-4D97-AF65-F5344CB8AC3E}">
        <p14:creationId xmlns="" xmlns:p14="http://schemas.microsoft.com/office/powerpoint/2010/main" val="339371867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DFC941C8-B36C-4728-9BA1-C7715CF5FDAF}"/>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5EBF97DA-2CD8-46DF-8C92-DE70678CE939}" type="datetimeFigureOut">
              <a:rPr lang="zh-CN" altLang="en-US"/>
              <a:pPr>
                <a:defRPr/>
              </a:pPr>
              <a:t>2018-8-10</a:t>
            </a:fld>
            <a:endParaRPr lang="zh-CN" altLang="en-US"/>
          </a:p>
        </p:txBody>
      </p:sp>
      <p:sp>
        <p:nvSpPr>
          <p:cNvPr id="6" name="页脚占位符 5">
            <a:extLst>
              <a:ext uri="{FF2B5EF4-FFF2-40B4-BE49-F238E27FC236}">
                <a16:creationId xmlns="" xmlns:a16="http://schemas.microsoft.com/office/drawing/2014/main" id="{33D3425B-7892-4979-A3A9-116300940B7C}"/>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a:extLst>
              <a:ext uri="{FF2B5EF4-FFF2-40B4-BE49-F238E27FC236}">
                <a16:creationId xmlns="" xmlns:a16="http://schemas.microsoft.com/office/drawing/2014/main" id="{6D0C101D-BBC6-4F6E-8E94-13F74328E27E}"/>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29E4B8A-A37D-42B5-8F25-3F0F4E273F45}" type="slidenum">
              <a:rPr lang="zh-CN" altLang="en-US"/>
              <a:pPr>
                <a:defRPr/>
              </a:pPr>
              <a:t>‹#›</a:t>
            </a:fld>
            <a:endParaRPr lang="zh-CN" altLang="en-US"/>
          </a:p>
        </p:txBody>
      </p:sp>
    </p:spTree>
    <p:extLst>
      <p:ext uri="{BB962C8B-B14F-4D97-AF65-F5344CB8AC3E}">
        <p14:creationId xmlns="" xmlns:p14="http://schemas.microsoft.com/office/powerpoint/2010/main" val="242682228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7EB09860-A7AD-40C4-928E-90F091D43E9D}"/>
              </a:ext>
            </a:extLst>
          </p:cNvPr>
          <p:cNvSpPr>
            <a:spLocks noGrp="1"/>
          </p:cNvSpPr>
          <p:nvPr>
            <p:ph type="dt" sz="half" idx="10"/>
          </p:nvPr>
        </p:nvSpPr>
        <p:spPr>
          <a:xfrm>
            <a:off x="609600" y="6356350"/>
            <a:ext cx="2844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fld id="{2BD869DA-8EA5-44F6-91CA-A74E03A89EE4}" type="datetimeFigureOut">
              <a:rPr lang="zh-CN" altLang="en-US"/>
              <a:pPr>
                <a:defRPr/>
              </a:pPr>
              <a:t>2018-8-10</a:t>
            </a:fld>
            <a:endParaRPr lang="zh-CN" altLang="en-US"/>
          </a:p>
        </p:txBody>
      </p:sp>
      <p:sp>
        <p:nvSpPr>
          <p:cNvPr id="6" name="页脚占位符 5">
            <a:extLst>
              <a:ext uri="{FF2B5EF4-FFF2-40B4-BE49-F238E27FC236}">
                <a16:creationId xmlns="" xmlns:a16="http://schemas.microsoft.com/office/drawing/2014/main" id="{3A4DE508-B948-4CF5-B197-ADFAD706DF2E}"/>
              </a:ext>
            </a:extLst>
          </p:cNvPr>
          <p:cNvSpPr>
            <a:spLocks noGrp="1"/>
          </p:cNvSpPr>
          <p:nvPr>
            <p:ph type="ftr" sz="quarter" idx="11"/>
          </p:nvPr>
        </p:nvSpPr>
        <p:spPr>
          <a:xfrm>
            <a:off x="4165600" y="6356350"/>
            <a:ext cx="38608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a:extLst>
              <a:ext uri="{FF2B5EF4-FFF2-40B4-BE49-F238E27FC236}">
                <a16:creationId xmlns="" xmlns:a16="http://schemas.microsoft.com/office/drawing/2014/main" id="{23A3A40B-BD3C-4366-AA6A-93745ED5F9F8}"/>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0EC66F38-D24C-44BB-8F0D-8D193DF056EB}" type="slidenum">
              <a:rPr lang="zh-CN" altLang="en-US"/>
              <a:pPr>
                <a:defRPr/>
              </a:pPr>
              <a:t>‹#›</a:t>
            </a:fld>
            <a:endParaRPr lang="zh-CN" altLang="en-US"/>
          </a:p>
        </p:txBody>
      </p:sp>
    </p:spTree>
    <p:extLst>
      <p:ext uri="{BB962C8B-B14F-4D97-AF65-F5344CB8AC3E}">
        <p14:creationId xmlns="" xmlns:p14="http://schemas.microsoft.com/office/powerpoint/2010/main" val="17723528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0" r:id="rId1"/>
    <p:sldLayoutId id="214748392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5pPr>
      <a:lvl6pPr marL="457200" algn="ctr" rtl="0" fontAlgn="base">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6pPr>
      <a:lvl7pPr marL="914400" algn="ctr" rtl="0" fontAlgn="base">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7pPr>
      <a:lvl8pPr marL="1371600" algn="ctr" rtl="0" fontAlgn="base">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8pPr>
      <a:lvl9pPr marL="1828800" algn="ctr" rtl="0" fontAlgn="base">
        <a:spcBef>
          <a:spcPct val="0"/>
        </a:spcBef>
        <a:spcAft>
          <a:spcPct val="0"/>
        </a:spcAft>
        <a:defRPr sz="4400">
          <a:solidFill>
            <a:schemeClr val="tx1"/>
          </a:solidFill>
          <a:latin typeface="Arial Black" panose="020B0A0402010202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file:///F:\&#23433;&#30417;&#23616;\PPT&#30456;&#20851;\&#24186;&#23616;&#38271;\&#23452;&#23486;&#24658;&#36798;&#31185;&#25216;&#26377;&#38480;&#20844;&#21496;&#8220;7.12&#8221;&#37325;&#22823;&#29190;&#28856;&#30528;&#28779;&#20107;&#25925;&#35686;&#31034;&#29255;0717.mp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diagramLayout" Target="../diagrams/layout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diagramData" Target="../diagrams/data3.xml"/><Relationship Id="rId11" Type="http://schemas.microsoft.com/office/2007/relationships/diagramDrawing" Target="../diagrams/drawing3.xml"/><Relationship Id="rId5" Type="http://schemas.openxmlformats.org/officeDocument/2006/relationships/diagramColors" Target="../diagrams/colors2.xml"/><Relationship Id="rId10" Type="http://schemas.microsoft.com/office/2007/relationships/diagramDrawing" Target="../diagrams/drawing2.xml"/><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Office_Excel_97-2003____1.xls"/><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file:///F:\&#23433;&#30417;&#23616;\PPT&#30456;&#20851;\&#24186;&#23616;&#38271;\&#22826;&#29275;&#20102;2.mp4"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Office_Excel_97-2003____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 xmlns:a16="http://schemas.microsoft.com/office/drawing/2014/main" id="{13F2E227-BCEB-4150-9A0A-CA87D5236C92}"/>
              </a:ext>
            </a:extLst>
          </p:cNvPr>
          <p:cNvSpPr txBox="1"/>
          <p:nvPr/>
        </p:nvSpPr>
        <p:spPr>
          <a:xfrm>
            <a:off x="160884" y="1892489"/>
            <a:ext cx="7159252" cy="2400657"/>
          </a:xfrm>
          <a:prstGeom prst="rect">
            <a:avLst/>
          </a:prstGeom>
          <a:noFill/>
        </p:spPr>
        <p:txBody>
          <a:bodyPr wrap="square">
            <a:spAutoFit/>
          </a:bodyPr>
          <a:lstStyle>
            <a:defPPr>
              <a:defRPr lang="zh-CN"/>
            </a:defPPr>
            <a:lvl1pPr>
              <a:defRPr sz="4400">
                <a:solidFill>
                  <a:srgbClr val="458F8E"/>
                </a:solidFill>
                <a:latin typeface="思源宋体 CN Heavy" panose="02020900000000000000" pitchFamily="18" charset="-122"/>
                <a:ea typeface="思源宋体 CN Heavy" panose="02020900000000000000" pitchFamily="18" charset="-122"/>
              </a:defRPr>
            </a:lvl1pPr>
          </a:lstStyle>
          <a:p>
            <a:pPr algn="ctr">
              <a:lnSpc>
                <a:spcPts val="6000"/>
              </a:lnSpc>
              <a:defRPr/>
            </a:pPr>
            <a:r>
              <a:rPr lang="zh-CN" altLang="en-US" sz="3600" b="1" dirty="0" smtClean="0">
                <a:solidFill>
                  <a:schemeClr val="tx1">
                    <a:lumMod val="85000"/>
                    <a:lumOff val="15000"/>
                  </a:schemeClr>
                </a:solidFill>
                <a:latin typeface="微软雅黑" pitchFamily="34" charset="-122"/>
                <a:ea typeface="微软雅黑" pitchFamily="34" charset="-122"/>
              </a:rPr>
              <a:t>沈阳市企业安全培训</a:t>
            </a:r>
            <a:r>
              <a:rPr lang="en-US" altLang="zh-CN" sz="3600" b="1" dirty="0" smtClean="0">
                <a:solidFill>
                  <a:schemeClr val="tx1">
                    <a:lumMod val="85000"/>
                    <a:lumOff val="15000"/>
                  </a:schemeClr>
                </a:solidFill>
                <a:latin typeface="微软雅黑" pitchFamily="34" charset="-122"/>
                <a:ea typeface="微软雅黑" pitchFamily="34" charset="-122"/>
              </a:rPr>
              <a:t>----</a:t>
            </a:r>
          </a:p>
          <a:p>
            <a:pPr algn="ctr">
              <a:lnSpc>
                <a:spcPts val="6000"/>
              </a:lnSpc>
              <a:defRPr/>
            </a:pPr>
            <a:r>
              <a:rPr lang="zh-CN" altLang="en-US" sz="3600" b="1" dirty="0" smtClean="0">
                <a:solidFill>
                  <a:schemeClr val="tx1">
                    <a:lumMod val="85000"/>
                    <a:lumOff val="15000"/>
                  </a:schemeClr>
                </a:solidFill>
                <a:latin typeface="微软雅黑" pitchFamily="34" charset="-122"/>
                <a:ea typeface="微软雅黑" pitchFamily="34" charset="-122"/>
              </a:rPr>
              <a:t>     主要负责人篇</a:t>
            </a:r>
            <a:endParaRPr lang="en-US" altLang="zh-CN" sz="3600" b="1" dirty="0">
              <a:solidFill>
                <a:schemeClr val="tx1">
                  <a:lumMod val="85000"/>
                  <a:lumOff val="15000"/>
                </a:schemeClr>
              </a:solidFill>
              <a:latin typeface="微软雅黑" pitchFamily="34" charset="-122"/>
              <a:ea typeface="微软雅黑" pitchFamily="34" charset="-122"/>
            </a:endParaRPr>
          </a:p>
          <a:p>
            <a:pPr algn="ctr">
              <a:lnSpc>
                <a:spcPts val="6000"/>
              </a:lnSpc>
              <a:defRPr/>
            </a:pPr>
            <a:endParaRPr lang="zh-CN" altLang="en-US" sz="3600" b="1" dirty="0">
              <a:solidFill>
                <a:schemeClr val="tx1">
                  <a:lumMod val="85000"/>
                  <a:lumOff val="15000"/>
                </a:schemeClr>
              </a:solidFill>
              <a:latin typeface="微软雅黑" pitchFamily="34" charset="-122"/>
              <a:ea typeface="微软雅黑" pitchFamily="34" charset="-122"/>
            </a:endParaRPr>
          </a:p>
        </p:txBody>
      </p:sp>
      <p:sp>
        <p:nvSpPr>
          <p:cNvPr id="37" name="Rounded Rectangle 7">
            <a:extLst>
              <a:ext uri="{FF2B5EF4-FFF2-40B4-BE49-F238E27FC236}">
                <a16:creationId xmlns="" xmlns:a16="http://schemas.microsoft.com/office/drawing/2014/main" id="{1A1F38AB-6EC6-4014-B314-6ACBC35BDCF3}"/>
              </a:ext>
            </a:extLst>
          </p:cNvPr>
          <p:cNvSpPr/>
          <p:nvPr/>
        </p:nvSpPr>
        <p:spPr>
          <a:xfrm>
            <a:off x="2553854" y="4077072"/>
            <a:ext cx="4113650" cy="649188"/>
          </a:xfrm>
          <a:prstGeom prst="roundRect">
            <a:avLst>
              <a:gd name="adj" fmla="val 50000"/>
            </a:avLst>
          </a:prstGeom>
          <a:noFill/>
        </p:spPr>
        <p:txBody>
          <a:bodyPr wrap="square">
            <a:spAutoFit/>
          </a:bodyPr>
          <a:lstStyle>
            <a:defPPr>
              <a:defRPr lang="bg-BG"/>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defRPr/>
            </a:pPr>
            <a:r>
              <a:rPr lang="zh-CN" altLang="en-US" sz="2400" b="1" dirty="0">
                <a:solidFill>
                  <a:schemeClr val="tx1"/>
                </a:solidFill>
                <a:latin typeface="微软雅黑" pitchFamily="34" charset="-122"/>
                <a:ea typeface="微软雅黑" pitchFamily="34" charset="-122"/>
              </a:rPr>
              <a:t>沈阳市安监</a:t>
            </a:r>
            <a:r>
              <a:rPr lang="zh-CN" altLang="en-US" sz="2400" b="1" dirty="0" smtClean="0">
                <a:solidFill>
                  <a:schemeClr val="tx1"/>
                </a:solidFill>
                <a:latin typeface="微软雅黑" pitchFamily="34" charset="-122"/>
                <a:ea typeface="微软雅黑" pitchFamily="34" charset="-122"/>
              </a:rPr>
              <a:t>局讲师团    ***</a:t>
            </a:r>
            <a:endParaRPr lang="bg-BG" sz="2400" b="1" dirty="0">
              <a:solidFill>
                <a:schemeClr val="tx1"/>
              </a:solidFill>
              <a:latin typeface="微软雅黑" pitchFamily="34" charset="-122"/>
              <a:ea typeface="微软雅黑" pitchFamily="34" charset="-122"/>
            </a:endParaRPr>
          </a:p>
        </p:txBody>
      </p:sp>
      <p:sp>
        <p:nvSpPr>
          <p:cNvPr id="2" name="矩形 1">
            <a:extLst>
              <a:ext uri="{FF2B5EF4-FFF2-40B4-BE49-F238E27FC236}">
                <a16:creationId xmlns="" xmlns:a16="http://schemas.microsoft.com/office/drawing/2014/main" id="{BF1AA66A-2605-49D4-BF55-F0A51D235C61}"/>
              </a:ext>
            </a:extLst>
          </p:cNvPr>
          <p:cNvSpPr/>
          <p:nvPr/>
        </p:nvSpPr>
        <p:spPr>
          <a:xfrm>
            <a:off x="452438" y="3644900"/>
            <a:ext cx="6192837" cy="36513"/>
          </a:xfrm>
          <a:prstGeom prst="rect">
            <a:avLst/>
          </a:prstGeom>
          <a:solidFill>
            <a:srgbClr val="B41D24"/>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7" name="矩形 16">
            <a:extLst>
              <a:ext uri="{FF2B5EF4-FFF2-40B4-BE49-F238E27FC236}">
                <a16:creationId xmlns="" xmlns:a16="http://schemas.microsoft.com/office/drawing/2014/main" id="{A3C90857-5276-4777-952F-B095E07418A4}"/>
              </a:ext>
            </a:extLst>
          </p:cNvPr>
          <p:cNvSpPr/>
          <p:nvPr/>
        </p:nvSpPr>
        <p:spPr>
          <a:xfrm flipV="1">
            <a:off x="3544888" y="3752850"/>
            <a:ext cx="3097212" cy="36513"/>
          </a:xfrm>
          <a:prstGeom prst="rect">
            <a:avLst/>
          </a:prstGeom>
          <a:solidFill>
            <a:srgbClr val="B41D24"/>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0" name="矩形 9"/>
          <p:cNvSpPr/>
          <p:nvPr/>
        </p:nvSpPr>
        <p:spPr>
          <a:xfrm>
            <a:off x="452438" y="3644900"/>
            <a:ext cx="6192838" cy="36513"/>
          </a:xfrm>
          <a:prstGeom prst="rect">
            <a:avLst/>
          </a:prstGeom>
          <a:solidFill>
            <a:srgbClr val="B41D24"/>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
        <p:nvSpPr>
          <p:cNvPr id="11" name="矩形 10"/>
          <p:cNvSpPr/>
          <p:nvPr/>
        </p:nvSpPr>
        <p:spPr>
          <a:xfrm flipV="1">
            <a:off x="3544888" y="3752850"/>
            <a:ext cx="3097213" cy="36513"/>
          </a:xfrm>
          <a:prstGeom prst="rect">
            <a:avLst/>
          </a:prstGeom>
          <a:solidFill>
            <a:srgbClr val="B41D24"/>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E9BF7F0F-C2EF-4B28-9E21-A772394C5679}"/>
              </a:ext>
            </a:extLst>
          </p:cNvPr>
          <p:cNvSpPr/>
          <p:nvPr/>
        </p:nvSpPr>
        <p:spPr>
          <a:xfrm>
            <a:off x="263352" y="796446"/>
            <a:ext cx="6696744" cy="523220"/>
          </a:xfrm>
          <a:prstGeom prst="rect">
            <a:avLst/>
          </a:prstGeom>
        </p:spPr>
        <p:txBody>
          <a:bodyPr wrap="square">
            <a:spAutoFit/>
          </a:bodyPr>
          <a:lstStyle/>
          <a:p>
            <a:r>
              <a:rPr lang="zh-CN" altLang="en-US" sz="2800" b="1" dirty="0">
                <a:solidFill>
                  <a:srgbClr val="C00000"/>
                </a:solidFill>
                <a:latin typeface="+mj-ea"/>
                <a:ea typeface="+mj-ea"/>
              </a:rPr>
              <a:t>沈阳市</a:t>
            </a:r>
            <a:r>
              <a:rPr lang="en-US" altLang="zh-CN" sz="2800" b="1" dirty="0">
                <a:solidFill>
                  <a:srgbClr val="C00000"/>
                </a:solidFill>
                <a:latin typeface="+mj-ea"/>
                <a:ea typeface="+mj-ea"/>
              </a:rPr>
              <a:t>2018</a:t>
            </a:r>
            <a:r>
              <a:rPr lang="zh-CN" altLang="en-US" sz="2800" b="1" dirty="0">
                <a:solidFill>
                  <a:srgbClr val="C00000"/>
                </a:solidFill>
                <a:latin typeface="+mj-ea"/>
                <a:ea typeface="+mj-ea"/>
              </a:rPr>
              <a:t>年上半年安全生产形势</a:t>
            </a:r>
          </a:p>
        </p:txBody>
      </p:sp>
      <p:sp>
        <p:nvSpPr>
          <p:cNvPr id="3" name="内容占位符 5">
            <a:extLst>
              <a:ext uri="{FF2B5EF4-FFF2-40B4-BE49-F238E27FC236}">
                <a16:creationId xmlns="" xmlns:a16="http://schemas.microsoft.com/office/drawing/2014/main" id="{5C00F14E-AEDF-4EED-B097-4FF869FC11B3}"/>
              </a:ext>
            </a:extLst>
          </p:cNvPr>
          <p:cNvSpPr txBox="1">
            <a:spLocks/>
          </p:cNvSpPr>
          <p:nvPr/>
        </p:nvSpPr>
        <p:spPr>
          <a:xfrm>
            <a:off x="295364" y="1556792"/>
            <a:ext cx="9833084" cy="50405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600"/>
              </a:spcBef>
            </a:pPr>
            <a:r>
              <a:rPr lang="zh-CN" altLang="en-US" sz="2000" dirty="0">
                <a:latin typeface="+mj-ea"/>
                <a:ea typeface="+mj-ea"/>
              </a:rPr>
              <a:t>从行业领域上看，</a:t>
            </a:r>
            <a:r>
              <a:rPr lang="zh-CN" altLang="en-US" sz="2000" kern="100" dirty="0">
                <a:solidFill>
                  <a:srgbClr val="C00000"/>
                </a:solidFill>
                <a:latin typeface="+mj-ea"/>
                <a:ea typeface="+mj-ea"/>
                <a:cs typeface="方正仿宋_GBK"/>
              </a:rPr>
              <a:t>制造业发生事故最多</a:t>
            </a:r>
            <a:r>
              <a:rPr lang="zh-CN" altLang="en-US" sz="2000" dirty="0">
                <a:latin typeface="+mj-ea"/>
                <a:ea typeface="+mj-ea"/>
              </a:rPr>
              <a:t>，共</a:t>
            </a:r>
            <a:r>
              <a:rPr lang="en-US" altLang="zh-CN" sz="2000" kern="100" dirty="0">
                <a:solidFill>
                  <a:srgbClr val="C00000"/>
                </a:solidFill>
                <a:latin typeface="+mj-ea"/>
                <a:ea typeface="+mj-ea"/>
                <a:cs typeface="方正仿宋_GBK"/>
              </a:rPr>
              <a:t>5</a:t>
            </a:r>
            <a:r>
              <a:rPr lang="zh-CN" altLang="en-US" sz="2000" dirty="0">
                <a:latin typeface="+mj-ea"/>
                <a:ea typeface="+mj-ea"/>
              </a:rPr>
              <a:t>起、死亡</a:t>
            </a:r>
            <a:r>
              <a:rPr lang="en-US" altLang="zh-CN" sz="2000" kern="100" dirty="0">
                <a:solidFill>
                  <a:srgbClr val="C00000"/>
                </a:solidFill>
                <a:latin typeface="+mj-ea"/>
                <a:ea typeface="+mj-ea"/>
                <a:cs typeface="方正仿宋_GBK"/>
              </a:rPr>
              <a:t>7</a:t>
            </a:r>
            <a:r>
              <a:rPr lang="zh-CN" altLang="en-US" sz="2000" dirty="0">
                <a:latin typeface="+mj-ea"/>
                <a:ea typeface="+mj-ea"/>
              </a:rPr>
              <a:t>人，占死亡总人数的</a:t>
            </a:r>
            <a:r>
              <a:rPr lang="en-US" altLang="zh-CN" sz="2000" dirty="0">
                <a:latin typeface="+mj-ea"/>
                <a:ea typeface="+mj-ea"/>
              </a:rPr>
              <a:t>63.6%</a:t>
            </a:r>
            <a:r>
              <a:rPr lang="zh-CN" altLang="en-US" sz="2000" dirty="0">
                <a:latin typeface="+mj-ea"/>
                <a:ea typeface="+mj-ea"/>
              </a:rPr>
              <a:t>；建筑业、居民服务业、仓储业和畜牧业</a:t>
            </a:r>
            <a:r>
              <a:rPr lang="en-US" altLang="zh-CN" sz="2000" dirty="0">
                <a:latin typeface="+mj-ea"/>
                <a:ea typeface="+mj-ea"/>
              </a:rPr>
              <a:t>4</a:t>
            </a:r>
            <a:r>
              <a:rPr lang="zh-CN" altLang="en-US" sz="2000" dirty="0">
                <a:latin typeface="+mj-ea"/>
                <a:ea typeface="+mj-ea"/>
              </a:rPr>
              <a:t>行业，分别发生</a:t>
            </a:r>
            <a:r>
              <a:rPr lang="en-US" altLang="zh-CN" sz="2000" dirty="0">
                <a:latin typeface="+mj-ea"/>
                <a:ea typeface="+mj-ea"/>
              </a:rPr>
              <a:t>1</a:t>
            </a:r>
            <a:r>
              <a:rPr lang="zh-CN" altLang="en-US" sz="2000" dirty="0">
                <a:latin typeface="+mj-ea"/>
                <a:ea typeface="+mj-ea"/>
              </a:rPr>
              <a:t>起、共死亡</a:t>
            </a:r>
            <a:r>
              <a:rPr lang="en-US" altLang="zh-CN" sz="2000" dirty="0">
                <a:latin typeface="+mj-ea"/>
                <a:ea typeface="+mj-ea"/>
              </a:rPr>
              <a:t>4</a:t>
            </a:r>
            <a:r>
              <a:rPr lang="zh-CN" altLang="en-US" sz="2000" dirty="0">
                <a:latin typeface="+mj-ea"/>
                <a:ea typeface="+mj-ea"/>
              </a:rPr>
              <a:t>人，占死亡总人数的</a:t>
            </a:r>
            <a:r>
              <a:rPr lang="en-US" altLang="zh-CN" sz="2000" dirty="0">
                <a:latin typeface="+mj-ea"/>
                <a:ea typeface="+mj-ea"/>
              </a:rPr>
              <a:t>36.4</a:t>
            </a:r>
            <a:r>
              <a:rPr lang="zh-CN" altLang="en-US" sz="2000" dirty="0">
                <a:latin typeface="+mj-ea"/>
                <a:ea typeface="+mj-ea"/>
              </a:rPr>
              <a:t>％。</a:t>
            </a:r>
          </a:p>
          <a:p>
            <a:pPr algn="just">
              <a:lnSpc>
                <a:spcPct val="150000"/>
              </a:lnSpc>
              <a:spcBef>
                <a:spcPts val="600"/>
              </a:spcBef>
            </a:pPr>
            <a:r>
              <a:rPr lang="zh-CN" altLang="en-US" sz="2000" dirty="0">
                <a:latin typeface="+mj-ea"/>
                <a:ea typeface="+mj-ea"/>
              </a:rPr>
              <a:t>从事故类型上看，</a:t>
            </a:r>
            <a:r>
              <a:rPr lang="zh-CN" altLang="en-US" sz="2000" kern="100" dirty="0">
                <a:solidFill>
                  <a:srgbClr val="C00000"/>
                </a:solidFill>
                <a:latin typeface="+mj-ea"/>
                <a:ea typeface="+mj-ea"/>
                <a:cs typeface="方正仿宋_GBK"/>
              </a:rPr>
              <a:t>高处坠落事故最多</a:t>
            </a:r>
            <a:r>
              <a:rPr lang="zh-CN" altLang="en-US" sz="2000" dirty="0">
                <a:latin typeface="+mj-ea"/>
                <a:ea typeface="+mj-ea"/>
              </a:rPr>
              <a:t>，共发生</a:t>
            </a:r>
            <a:r>
              <a:rPr lang="en-US" altLang="zh-CN" sz="2000" kern="100" dirty="0">
                <a:solidFill>
                  <a:srgbClr val="C00000"/>
                </a:solidFill>
                <a:latin typeface="+mj-ea"/>
                <a:ea typeface="+mj-ea"/>
                <a:cs typeface="方正仿宋_GBK"/>
              </a:rPr>
              <a:t>3</a:t>
            </a:r>
            <a:r>
              <a:rPr lang="zh-CN" altLang="en-US" sz="2000" dirty="0">
                <a:latin typeface="+mj-ea"/>
                <a:ea typeface="+mj-ea"/>
              </a:rPr>
              <a:t>起、死亡</a:t>
            </a:r>
            <a:r>
              <a:rPr lang="en-US" altLang="zh-CN" sz="2000" kern="100" dirty="0">
                <a:solidFill>
                  <a:srgbClr val="C00000"/>
                </a:solidFill>
                <a:latin typeface="+mj-ea"/>
                <a:ea typeface="+mj-ea"/>
                <a:cs typeface="方正仿宋_GBK"/>
              </a:rPr>
              <a:t>3</a:t>
            </a:r>
            <a:r>
              <a:rPr lang="zh-CN" altLang="en-US" sz="2000" dirty="0">
                <a:latin typeface="+mj-ea"/>
                <a:ea typeface="+mj-ea"/>
              </a:rPr>
              <a:t>人，占死亡总人数的</a:t>
            </a:r>
            <a:r>
              <a:rPr lang="en-US" altLang="zh-CN" sz="2000" dirty="0">
                <a:latin typeface="+mj-ea"/>
                <a:ea typeface="+mj-ea"/>
              </a:rPr>
              <a:t>27.3%</a:t>
            </a:r>
            <a:r>
              <a:rPr lang="zh-CN" altLang="en-US" sz="2000" dirty="0">
                <a:latin typeface="+mj-ea"/>
                <a:ea typeface="+mj-ea"/>
              </a:rPr>
              <a:t>；机械伤害事故共发生</a:t>
            </a:r>
            <a:r>
              <a:rPr lang="en-US" altLang="zh-CN" sz="2000" dirty="0">
                <a:latin typeface="+mj-ea"/>
                <a:ea typeface="+mj-ea"/>
              </a:rPr>
              <a:t>2</a:t>
            </a:r>
            <a:r>
              <a:rPr lang="zh-CN" altLang="en-US" sz="2000" dirty="0">
                <a:latin typeface="+mj-ea"/>
                <a:ea typeface="+mj-ea"/>
              </a:rPr>
              <a:t>起、死亡</a:t>
            </a:r>
            <a:r>
              <a:rPr lang="en-US" altLang="zh-CN" sz="2000" dirty="0">
                <a:latin typeface="+mj-ea"/>
                <a:ea typeface="+mj-ea"/>
              </a:rPr>
              <a:t>2</a:t>
            </a:r>
            <a:r>
              <a:rPr lang="zh-CN" altLang="en-US" sz="2000" dirty="0">
                <a:latin typeface="+mj-ea"/>
                <a:ea typeface="+mj-ea"/>
              </a:rPr>
              <a:t>人，占死亡总人数的</a:t>
            </a:r>
            <a:r>
              <a:rPr lang="en-US" altLang="zh-CN" sz="2000" dirty="0">
                <a:latin typeface="+mj-ea"/>
                <a:ea typeface="+mj-ea"/>
              </a:rPr>
              <a:t>18.2%</a:t>
            </a:r>
            <a:r>
              <a:rPr lang="zh-CN" altLang="en-US" sz="2000" dirty="0">
                <a:latin typeface="+mj-ea"/>
                <a:ea typeface="+mj-ea"/>
              </a:rPr>
              <a:t>；车辆伤害、坍塌、物体打击、触电事故分别发生</a:t>
            </a:r>
            <a:r>
              <a:rPr lang="en-US" altLang="zh-CN" sz="2000" dirty="0">
                <a:latin typeface="+mj-ea"/>
                <a:ea typeface="+mj-ea"/>
              </a:rPr>
              <a:t>1</a:t>
            </a:r>
            <a:r>
              <a:rPr lang="zh-CN" altLang="en-US" sz="2000" dirty="0">
                <a:latin typeface="+mj-ea"/>
                <a:ea typeface="+mj-ea"/>
              </a:rPr>
              <a:t>起、死亡</a:t>
            </a:r>
            <a:r>
              <a:rPr lang="en-US" altLang="zh-CN" sz="2000" dirty="0">
                <a:latin typeface="+mj-ea"/>
                <a:ea typeface="+mj-ea"/>
              </a:rPr>
              <a:t>1</a:t>
            </a:r>
            <a:r>
              <a:rPr lang="zh-CN" altLang="en-US" sz="2000" dirty="0">
                <a:latin typeface="+mj-ea"/>
                <a:ea typeface="+mj-ea"/>
              </a:rPr>
              <a:t>人。</a:t>
            </a:r>
          </a:p>
          <a:p>
            <a:pPr algn="just">
              <a:lnSpc>
                <a:spcPct val="150000"/>
              </a:lnSpc>
              <a:spcBef>
                <a:spcPts val="600"/>
              </a:spcBef>
            </a:pPr>
            <a:r>
              <a:rPr lang="zh-CN" altLang="en-US" sz="2000" dirty="0">
                <a:latin typeface="+mj-ea"/>
                <a:ea typeface="+mj-ea"/>
              </a:rPr>
              <a:t>从事故发生原因上看，因</a:t>
            </a:r>
            <a:r>
              <a:rPr lang="zh-CN" altLang="en-US" sz="2000" kern="100" dirty="0">
                <a:solidFill>
                  <a:srgbClr val="C00000"/>
                </a:solidFill>
                <a:latin typeface="+mj-ea"/>
                <a:ea typeface="+mj-ea"/>
                <a:cs typeface="方正仿宋_GBK"/>
              </a:rPr>
              <a:t>“三违”行为引发事故仍然很多</a:t>
            </a:r>
            <a:r>
              <a:rPr lang="zh-CN" altLang="en-US" sz="2000" dirty="0">
                <a:latin typeface="+mj-ea"/>
                <a:ea typeface="+mj-ea"/>
              </a:rPr>
              <a:t>，发生的</a:t>
            </a:r>
            <a:r>
              <a:rPr lang="en-US" altLang="zh-CN" sz="2000" kern="100" dirty="0">
                <a:solidFill>
                  <a:srgbClr val="C00000"/>
                </a:solidFill>
                <a:latin typeface="+mj-ea"/>
                <a:ea typeface="+mj-ea"/>
                <a:cs typeface="方正仿宋_GBK"/>
              </a:rPr>
              <a:t>9</a:t>
            </a:r>
            <a:r>
              <a:rPr lang="zh-CN" altLang="en-US" sz="2000" dirty="0">
                <a:latin typeface="+mj-ea"/>
                <a:ea typeface="+mj-ea"/>
              </a:rPr>
              <a:t>起事故中，有</a:t>
            </a:r>
            <a:r>
              <a:rPr lang="en-US" altLang="zh-CN" sz="2000" kern="100" dirty="0">
                <a:solidFill>
                  <a:srgbClr val="C00000"/>
                </a:solidFill>
                <a:latin typeface="+mj-ea"/>
                <a:ea typeface="+mj-ea"/>
                <a:cs typeface="方正仿宋_GBK"/>
              </a:rPr>
              <a:t>8</a:t>
            </a:r>
            <a:r>
              <a:rPr lang="zh-CN" altLang="en-US" sz="2000" dirty="0">
                <a:latin typeface="+mj-ea"/>
                <a:ea typeface="+mj-ea"/>
              </a:rPr>
              <a:t>起是因“三违”行为引发的，占比高达</a:t>
            </a:r>
            <a:r>
              <a:rPr lang="en-US" altLang="zh-CN" sz="2000" dirty="0">
                <a:latin typeface="+mj-ea"/>
                <a:ea typeface="+mj-ea"/>
              </a:rPr>
              <a:t>88.9%</a:t>
            </a:r>
            <a:r>
              <a:rPr lang="zh-CN" altLang="en-US" sz="2000" dirty="0">
                <a:latin typeface="+mj-ea"/>
                <a:ea typeface="+mj-ea"/>
              </a:rPr>
              <a:t>。</a:t>
            </a:r>
          </a:p>
          <a:p>
            <a:pPr algn="just">
              <a:lnSpc>
                <a:spcPct val="150000"/>
              </a:lnSpc>
              <a:spcBef>
                <a:spcPts val="600"/>
              </a:spcBef>
            </a:pPr>
            <a:r>
              <a:rPr lang="zh-CN" altLang="en-US" sz="2000" dirty="0">
                <a:latin typeface="+mj-ea"/>
                <a:ea typeface="+mj-ea"/>
              </a:rPr>
              <a:t>从事故发生时间上看，上半年，我市非煤工矿商贸领域事故主要集中在</a:t>
            </a:r>
            <a:r>
              <a:rPr lang="en-US" altLang="zh-CN" sz="2000" dirty="0">
                <a:latin typeface="+mj-ea"/>
                <a:ea typeface="+mj-ea"/>
              </a:rPr>
              <a:t>3</a:t>
            </a:r>
            <a:r>
              <a:rPr lang="zh-CN" altLang="en-US" sz="2000" dirty="0">
                <a:latin typeface="+mj-ea"/>
                <a:ea typeface="+mj-ea"/>
              </a:rPr>
              <a:t>月份和</a:t>
            </a:r>
            <a:r>
              <a:rPr lang="en-US" altLang="zh-CN" sz="2000" dirty="0">
                <a:latin typeface="+mj-ea"/>
                <a:ea typeface="+mj-ea"/>
              </a:rPr>
              <a:t>5</a:t>
            </a:r>
            <a:r>
              <a:rPr lang="zh-CN" altLang="en-US" sz="2000" dirty="0">
                <a:latin typeface="+mj-ea"/>
                <a:ea typeface="+mj-ea"/>
              </a:rPr>
              <a:t>月份，共发生事故</a:t>
            </a:r>
            <a:r>
              <a:rPr lang="en-US" altLang="zh-CN" sz="2000" dirty="0">
                <a:latin typeface="+mj-ea"/>
                <a:ea typeface="+mj-ea"/>
              </a:rPr>
              <a:t>6</a:t>
            </a:r>
            <a:r>
              <a:rPr lang="zh-CN" altLang="en-US" sz="2000" dirty="0">
                <a:latin typeface="+mj-ea"/>
                <a:ea typeface="+mj-ea"/>
              </a:rPr>
              <a:t>起、死亡</a:t>
            </a:r>
            <a:r>
              <a:rPr lang="en-US" altLang="zh-CN" sz="2000" dirty="0">
                <a:latin typeface="+mj-ea"/>
                <a:ea typeface="+mj-ea"/>
              </a:rPr>
              <a:t>9</a:t>
            </a:r>
            <a:r>
              <a:rPr lang="zh-CN" altLang="en-US" sz="2000" dirty="0">
                <a:latin typeface="+mj-ea"/>
                <a:ea typeface="+mj-ea"/>
              </a:rPr>
              <a:t>人，占死亡总人数的</a:t>
            </a:r>
            <a:r>
              <a:rPr lang="en-US" altLang="zh-CN" sz="2000" dirty="0">
                <a:latin typeface="+mj-ea"/>
                <a:ea typeface="+mj-ea"/>
              </a:rPr>
              <a:t>81.8%</a:t>
            </a:r>
            <a:r>
              <a:rPr lang="zh-CN" altLang="en-US" sz="2000" dirty="0">
                <a:latin typeface="+mj-ea"/>
                <a:ea typeface="+mj-ea"/>
              </a:rPr>
              <a:t>；</a:t>
            </a:r>
            <a:r>
              <a:rPr lang="en-US" altLang="zh-CN" sz="2000" dirty="0">
                <a:latin typeface="+mj-ea"/>
                <a:ea typeface="+mj-ea"/>
              </a:rPr>
              <a:t>2</a:t>
            </a:r>
            <a:r>
              <a:rPr lang="zh-CN" altLang="en-US" sz="2000" dirty="0">
                <a:latin typeface="+mj-ea"/>
                <a:ea typeface="+mj-ea"/>
              </a:rPr>
              <a:t>月份和</a:t>
            </a:r>
            <a:r>
              <a:rPr lang="en-US" altLang="zh-CN" sz="2000" dirty="0">
                <a:latin typeface="+mj-ea"/>
                <a:ea typeface="+mj-ea"/>
              </a:rPr>
              <a:t>4</a:t>
            </a:r>
            <a:r>
              <a:rPr lang="zh-CN" altLang="en-US" sz="2000" dirty="0">
                <a:latin typeface="+mj-ea"/>
                <a:ea typeface="+mj-ea"/>
              </a:rPr>
              <a:t>月份未发生。</a:t>
            </a:r>
          </a:p>
        </p:txBody>
      </p:sp>
    </p:spTree>
    <p:extLst>
      <p:ext uri="{BB962C8B-B14F-4D97-AF65-F5344CB8AC3E}">
        <p14:creationId xmlns="" xmlns:p14="http://schemas.microsoft.com/office/powerpoint/2010/main" val="769652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图片 2">
            <a:extLst>
              <a:ext uri="{FF2B5EF4-FFF2-40B4-BE49-F238E27FC236}">
                <a16:creationId xmlns="" xmlns:a16="http://schemas.microsoft.com/office/drawing/2014/main" id="{E623B6CD-7460-45EC-B62D-E5EF27BBC2EC}"/>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t="912" r="6531" b="12695"/>
          <a:stretch>
            <a:fillRect/>
          </a:stretch>
        </p:blipFill>
        <p:spPr bwMode="auto">
          <a:xfrm>
            <a:off x="4206875" y="2509838"/>
            <a:ext cx="3873500" cy="309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39" name="图片 4">
            <a:extLst>
              <a:ext uri="{FF2B5EF4-FFF2-40B4-BE49-F238E27FC236}">
                <a16:creationId xmlns="" xmlns:a16="http://schemas.microsoft.com/office/drawing/2014/main" id="{917A2A3F-79D6-41CF-8CD0-008082F2841B}"/>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t="5618" b="32829"/>
          <a:stretch>
            <a:fillRect/>
          </a:stretch>
        </p:blipFill>
        <p:spPr bwMode="auto">
          <a:xfrm>
            <a:off x="8142288" y="2503488"/>
            <a:ext cx="3940175" cy="3090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0" name="图片 2">
            <a:extLst>
              <a:ext uri="{FF2B5EF4-FFF2-40B4-BE49-F238E27FC236}">
                <a16:creationId xmlns="" xmlns:a16="http://schemas.microsoft.com/office/drawing/2014/main" id="{822ACCCA-A0F9-4810-8215-F1382679F185}"/>
              </a:ext>
            </a:extLst>
          </p:cNvPr>
          <p:cNvPicPr>
            <a:picLocks noChangeAspect="1" noChangeArrowheads="1"/>
          </p:cNvPicPr>
          <p:nvPr/>
        </p:nvPicPr>
        <p:blipFill>
          <a:blip r:embed="rId4">
            <a:extLst>
              <a:ext uri="{28A0092B-C50C-407E-A947-70E740481C1C}">
                <a14:useLocalDpi xmlns="" xmlns:a14="http://schemas.microsoft.com/office/drawing/2010/main" val="0"/>
              </a:ext>
            </a:extLst>
          </a:blip>
          <a:srcRect b="4411"/>
          <a:stretch>
            <a:fillRect/>
          </a:stretch>
        </p:blipFill>
        <p:spPr bwMode="auto">
          <a:xfrm>
            <a:off x="109538" y="2509838"/>
            <a:ext cx="4032250" cy="308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矩形 8">
            <a:extLst>
              <a:ext uri="{FF2B5EF4-FFF2-40B4-BE49-F238E27FC236}">
                <a16:creationId xmlns="" xmlns:a16="http://schemas.microsoft.com/office/drawing/2014/main" id="{BC40507C-BCED-4E53-B3C2-E4844D5D9CE2}"/>
              </a:ext>
            </a:extLst>
          </p:cNvPr>
          <p:cNvSpPr/>
          <p:nvPr/>
        </p:nvSpPr>
        <p:spPr>
          <a:xfrm>
            <a:off x="119063" y="1916113"/>
            <a:ext cx="11987212" cy="4221162"/>
          </a:xfrm>
          <a:prstGeom prst="rect">
            <a:avLst/>
          </a:prstGeom>
          <a:solidFill>
            <a:schemeClr val="tx1">
              <a:lumMod val="95000"/>
              <a:lumOff val="5000"/>
              <a:alpha val="70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60" name="矩形 59">
            <a:extLst>
              <a:ext uri="{FF2B5EF4-FFF2-40B4-BE49-F238E27FC236}">
                <a16:creationId xmlns="" xmlns:a16="http://schemas.microsoft.com/office/drawing/2014/main" id="{F74B2923-EC34-49A5-A9F0-D5BF7D6EE246}"/>
              </a:ext>
            </a:extLst>
          </p:cNvPr>
          <p:cNvSpPr>
            <a:spLocks noChangeArrowheads="1"/>
          </p:cNvSpPr>
          <p:nvPr/>
        </p:nvSpPr>
        <p:spPr bwMode="auto">
          <a:xfrm>
            <a:off x="731838" y="2636838"/>
            <a:ext cx="10729912" cy="243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150000"/>
              </a:lnSpc>
            </a:pPr>
            <a:r>
              <a:rPr lang="zh-CN" altLang="en-US" sz="5400" b="1">
                <a:solidFill>
                  <a:schemeClr val="bg1"/>
                </a:solidFill>
                <a:latin typeface="微软雅黑" panose="020B0503020204020204" pitchFamily="34" charset="-122"/>
                <a:ea typeface="微软雅黑" panose="020B0503020204020204" pitchFamily="34" charset="-122"/>
                <a:cs typeface="思源宋体 CN Heavy"/>
              </a:rPr>
              <a:t>少花</a:t>
            </a:r>
            <a:r>
              <a:rPr lang="en-US" altLang="zh-CN" sz="5400" b="1">
                <a:solidFill>
                  <a:schemeClr val="bg1"/>
                </a:solidFill>
                <a:latin typeface="微软雅黑" panose="020B0503020204020204" pitchFamily="34" charset="-122"/>
                <a:ea typeface="微软雅黑" panose="020B0503020204020204" pitchFamily="34" charset="-122"/>
                <a:cs typeface="思源宋体 CN Heavy"/>
              </a:rPr>
              <a:t>10</a:t>
            </a:r>
            <a:r>
              <a:rPr lang="zh-CN" altLang="en-US" sz="5400" b="1">
                <a:solidFill>
                  <a:schemeClr val="bg1"/>
                </a:solidFill>
                <a:latin typeface="微软雅黑" panose="020B0503020204020204" pitchFamily="34" charset="-122"/>
                <a:ea typeface="微软雅黑" panose="020B0503020204020204" pitchFamily="34" charset="-122"/>
                <a:cs typeface="思源宋体 CN Heavy"/>
              </a:rPr>
              <a:t>万元，</a:t>
            </a:r>
            <a:endParaRPr lang="en-US" altLang="zh-CN" sz="5400" b="1">
              <a:solidFill>
                <a:schemeClr val="bg1"/>
              </a:solidFill>
              <a:latin typeface="微软雅黑" panose="020B0503020204020204" pitchFamily="34" charset="-122"/>
              <a:ea typeface="微软雅黑" panose="020B0503020204020204" pitchFamily="34" charset="-122"/>
              <a:cs typeface="思源宋体 CN Heavy"/>
            </a:endParaRPr>
          </a:p>
          <a:p>
            <a:pPr algn="ctr">
              <a:lnSpc>
                <a:spcPct val="150000"/>
              </a:lnSpc>
            </a:pPr>
            <a:r>
              <a:rPr lang="zh-CN" altLang="en-US" sz="5400" b="1">
                <a:solidFill>
                  <a:schemeClr val="bg1"/>
                </a:solidFill>
                <a:latin typeface="微软雅黑" panose="020B0503020204020204" pitchFamily="34" charset="-122"/>
                <a:ea typeface="微软雅黑" panose="020B0503020204020204" pitchFamily="34" charset="-122"/>
                <a:cs typeface="思源宋体 CN Heavy"/>
              </a:rPr>
              <a:t>付出</a:t>
            </a:r>
            <a:r>
              <a:rPr lang="en-US" altLang="zh-CN" sz="5400" b="1">
                <a:solidFill>
                  <a:schemeClr val="bg1"/>
                </a:solidFill>
                <a:latin typeface="微软雅黑" panose="020B0503020204020204" pitchFamily="34" charset="-122"/>
                <a:ea typeface="微软雅黑" panose="020B0503020204020204" pitchFamily="34" charset="-122"/>
                <a:cs typeface="思源宋体 CN Heavy"/>
              </a:rPr>
              <a:t>355</a:t>
            </a:r>
            <a:r>
              <a:rPr lang="zh-CN" altLang="en-US" sz="5400" b="1">
                <a:solidFill>
                  <a:schemeClr val="bg1"/>
                </a:solidFill>
                <a:latin typeface="微软雅黑" panose="020B0503020204020204" pitchFamily="34" charset="-122"/>
                <a:ea typeface="微软雅黑" panose="020B0503020204020204" pitchFamily="34" charset="-122"/>
                <a:cs typeface="思源宋体 CN Heavy"/>
              </a:rPr>
              <a:t>万的损失和</a:t>
            </a:r>
            <a:r>
              <a:rPr lang="en-US" altLang="zh-CN" sz="5400" b="1">
                <a:solidFill>
                  <a:schemeClr val="bg1"/>
                </a:solidFill>
                <a:latin typeface="微软雅黑" panose="020B0503020204020204" pitchFamily="34" charset="-122"/>
                <a:ea typeface="微软雅黑" panose="020B0503020204020204" pitchFamily="34" charset="-122"/>
                <a:cs typeface="思源宋体 CN Heavy"/>
              </a:rPr>
              <a:t>3</a:t>
            </a:r>
            <a:r>
              <a:rPr lang="zh-CN" altLang="en-US" sz="5400" b="1">
                <a:solidFill>
                  <a:schemeClr val="bg1"/>
                </a:solidFill>
                <a:latin typeface="微软雅黑" panose="020B0503020204020204" pitchFamily="34" charset="-122"/>
                <a:ea typeface="微软雅黑" panose="020B0503020204020204" pitchFamily="34" charset="-122"/>
                <a:cs typeface="思源宋体 CN Heavy"/>
              </a:rPr>
              <a:t>条人命。</a:t>
            </a:r>
          </a:p>
        </p:txBody>
      </p:sp>
      <p:sp>
        <p:nvSpPr>
          <p:cNvPr id="11" name="矩形 10">
            <a:extLst>
              <a:ext uri="{FF2B5EF4-FFF2-40B4-BE49-F238E27FC236}">
                <a16:creationId xmlns="" xmlns:a16="http://schemas.microsoft.com/office/drawing/2014/main" id="{43A979B2-65DD-4778-8C06-A63354C98281}"/>
              </a:ext>
            </a:extLst>
          </p:cNvPr>
          <p:cNvSpPr/>
          <p:nvPr/>
        </p:nvSpPr>
        <p:spPr>
          <a:xfrm>
            <a:off x="104775" y="5589588"/>
            <a:ext cx="11988800" cy="142875"/>
          </a:xfrm>
          <a:prstGeom prst="rect">
            <a:avLst/>
          </a:prstGeom>
          <a:solidFill>
            <a:srgbClr val="BA1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2" name="矩形 11">
            <a:extLst>
              <a:ext uri="{FF2B5EF4-FFF2-40B4-BE49-F238E27FC236}">
                <a16:creationId xmlns="" xmlns:a16="http://schemas.microsoft.com/office/drawing/2014/main" id="{A78D306F-A1E3-448E-AD13-B2B3B2D362B5}"/>
              </a:ext>
            </a:extLst>
          </p:cNvPr>
          <p:cNvSpPr/>
          <p:nvPr/>
        </p:nvSpPr>
        <p:spPr>
          <a:xfrm>
            <a:off x="104775" y="2382838"/>
            <a:ext cx="11988800" cy="142875"/>
          </a:xfrm>
          <a:prstGeom prst="rect">
            <a:avLst/>
          </a:prstGeom>
          <a:solidFill>
            <a:srgbClr val="BA1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3" name="矩形 12">
            <a:extLst>
              <a:ext uri="{FF2B5EF4-FFF2-40B4-BE49-F238E27FC236}">
                <a16:creationId xmlns="" xmlns:a16="http://schemas.microsoft.com/office/drawing/2014/main" id="{C887C6C9-A271-4C2E-AF90-3F4DA76E7EBB}"/>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沈阳元良实业有限公司基坑坍塌事故</a:t>
            </a:r>
            <a:r>
              <a:rPr lang="en-US" altLang="zh-CN" sz="2800" b="1" dirty="0">
                <a:solidFill>
                  <a:srgbClr val="C00000"/>
                </a:solidFill>
                <a:latin typeface="+mj-ea"/>
                <a:ea typeface="+mj-ea"/>
              </a:rPr>
              <a:t>(2018</a:t>
            </a:r>
            <a:r>
              <a:rPr lang="zh-CN" altLang="en-US" sz="2800" b="1" dirty="0">
                <a:solidFill>
                  <a:srgbClr val="C00000"/>
                </a:solidFill>
                <a:latin typeface="+mj-ea"/>
                <a:ea typeface="+mj-ea"/>
              </a:rPr>
              <a:t>年</a:t>
            </a:r>
            <a:r>
              <a:rPr lang="en-US" altLang="zh-CN" sz="2800" b="1" dirty="0">
                <a:solidFill>
                  <a:srgbClr val="C00000"/>
                </a:solidFill>
                <a:latin typeface="+mj-ea"/>
                <a:ea typeface="+mj-ea"/>
              </a:rPr>
              <a:t>3</a:t>
            </a:r>
            <a:r>
              <a:rPr lang="zh-CN" altLang="en-US" sz="2800" b="1" dirty="0">
                <a:solidFill>
                  <a:srgbClr val="C00000"/>
                </a:solidFill>
                <a:latin typeface="+mj-ea"/>
                <a:ea typeface="+mj-ea"/>
              </a:rPr>
              <a:t>月</a:t>
            </a:r>
            <a:r>
              <a:rPr lang="en-US" altLang="zh-CN" sz="2800" b="1" dirty="0">
                <a:solidFill>
                  <a:srgbClr val="C00000"/>
                </a:solidFill>
                <a:latin typeface="+mj-ea"/>
                <a:ea typeface="+mj-ea"/>
              </a:rPr>
              <a:t>26</a:t>
            </a:r>
            <a:r>
              <a:rPr lang="zh-CN" altLang="en-US" sz="2800" b="1" dirty="0">
                <a:solidFill>
                  <a:srgbClr val="C00000"/>
                </a:solidFill>
                <a:latin typeface="+mj-ea"/>
                <a:ea typeface="+mj-ea"/>
              </a:rPr>
              <a:t>日</a:t>
            </a:r>
            <a:r>
              <a:rPr lang="en-US" altLang="zh-CN" sz="2800" b="1" dirty="0">
                <a:solidFill>
                  <a:srgbClr val="C00000"/>
                </a:solidFill>
                <a:latin typeface="+mj-ea"/>
                <a:ea typeface="+mj-e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a:extLst>
              <a:ext uri="{FF2B5EF4-FFF2-40B4-BE49-F238E27FC236}">
                <a16:creationId xmlns="" xmlns:a16="http://schemas.microsoft.com/office/drawing/2014/main" id="{A6C4AC3A-6431-46CE-A325-FAB303D52223}"/>
              </a:ext>
            </a:extLst>
          </p:cNvPr>
          <p:cNvSpPr/>
          <p:nvPr/>
        </p:nvSpPr>
        <p:spPr>
          <a:xfrm>
            <a:off x="117475" y="5578475"/>
            <a:ext cx="3887788" cy="457200"/>
          </a:xfrm>
          <a:prstGeom prst="rect">
            <a:avLst/>
          </a:prstGeom>
          <a:solidFill>
            <a:srgbClr val="F298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56" name="矩形 55">
            <a:extLst>
              <a:ext uri="{FF2B5EF4-FFF2-40B4-BE49-F238E27FC236}">
                <a16:creationId xmlns="" xmlns:a16="http://schemas.microsoft.com/office/drawing/2014/main" id="{5CD4CD98-45E6-4057-8C85-F2EA96A71934}"/>
              </a:ext>
            </a:extLst>
          </p:cNvPr>
          <p:cNvSpPr/>
          <p:nvPr/>
        </p:nvSpPr>
        <p:spPr>
          <a:xfrm>
            <a:off x="4149725" y="5592763"/>
            <a:ext cx="3889375" cy="457200"/>
          </a:xfrm>
          <a:prstGeom prst="rect">
            <a:avLst/>
          </a:prstGeom>
          <a:solidFill>
            <a:srgbClr val="F298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pic>
        <p:nvPicPr>
          <p:cNvPr id="15366" name="图片 1" descr="微信图片_20180803103404.jpg">
            <a:extLst>
              <a:ext uri="{FF2B5EF4-FFF2-40B4-BE49-F238E27FC236}">
                <a16:creationId xmlns="" xmlns:a16="http://schemas.microsoft.com/office/drawing/2014/main" id="{611C344F-6797-43F5-B3D0-B38367E7C947}"/>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b="9393"/>
          <a:stretch>
            <a:fillRect/>
          </a:stretch>
        </p:blipFill>
        <p:spPr bwMode="auto">
          <a:xfrm>
            <a:off x="119063" y="1557338"/>
            <a:ext cx="3889375" cy="395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图片 2" descr="微信图片_20180803103455.jpg">
            <a:extLst>
              <a:ext uri="{FF2B5EF4-FFF2-40B4-BE49-F238E27FC236}">
                <a16:creationId xmlns="" xmlns:a16="http://schemas.microsoft.com/office/drawing/2014/main" id="{8A0A4D8C-AA00-4571-96CE-07BFFE813A08}"/>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l="13577" r="13110" b="9961"/>
          <a:stretch>
            <a:fillRect/>
          </a:stretch>
        </p:blipFill>
        <p:spPr bwMode="auto">
          <a:xfrm>
            <a:off x="8183563" y="1557338"/>
            <a:ext cx="3889375" cy="392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 name="文本框 40">
            <a:extLst>
              <a:ext uri="{FF2B5EF4-FFF2-40B4-BE49-F238E27FC236}">
                <a16:creationId xmlns="" xmlns:a16="http://schemas.microsoft.com/office/drawing/2014/main" id="{68D19595-6E3D-4DA7-BE45-0E1FFD8CF2F1}"/>
              </a:ext>
            </a:extLst>
          </p:cNvPr>
          <p:cNvSpPr txBox="1"/>
          <p:nvPr/>
        </p:nvSpPr>
        <p:spPr>
          <a:xfrm>
            <a:off x="4329113" y="5637213"/>
            <a:ext cx="3535362" cy="368300"/>
          </a:xfrm>
          <a:prstGeom prst="rect">
            <a:avLst/>
          </a:prstGeom>
          <a:noFill/>
        </p:spPr>
        <p:txBody>
          <a:bodyPr>
            <a:spAutoFit/>
          </a:bodyPr>
          <a:lstStyle>
            <a:defPPr>
              <a:defRPr lang="zh-CN"/>
            </a:defPPr>
            <a:lvl1pPr algn="ctr">
              <a:defRPr sz="2800">
                <a:solidFill>
                  <a:srgbClr val="B72023"/>
                </a:solidFill>
                <a:latin typeface="思源宋体 CN Heavy" panose="02020900000000000000" pitchFamily="18" charset="-122"/>
                <a:ea typeface="思源宋体 CN Heavy" panose="02020900000000000000" pitchFamily="18" charset="-122"/>
              </a:defRPr>
            </a:lvl1pPr>
          </a:lstStyle>
          <a:p>
            <a:pPr>
              <a:defRPr/>
            </a:pPr>
            <a:r>
              <a:rPr lang="zh-CN" altLang="en-US" sz="1800" dirty="0">
                <a:solidFill>
                  <a:schemeClr val="tx1">
                    <a:lumMod val="85000"/>
                    <a:lumOff val="15000"/>
                  </a:schemeClr>
                </a:solidFill>
                <a:latin typeface="微软雅黑" pitchFamily="34" charset="-122"/>
                <a:ea typeface="微软雅黑" pitchFamily="34" charset="-122"/>
              </a:rPr>
              <a:t>地面塌陷区航拍</a:t>
            </a:r>
            <a:endParaRPr lang="en-US" altLang="zh-CN" sz="1800" dirty="0">
              <a:solidFill>
                <a:schemeClr val="tx1">
                  <a:lumMod val="85000"/>
                  <a:lumOff val="15000"/>
                </a:schemeClr>
              </a:solidFill>
              <a:latin typeface="微软雅黑" pitchFamily="34" charset="-122"/>
              <a:ea typeface="微软雅黑" pitchFamily="34" charset="-122"/>
            </a:endParaRPr>
          </a:p>
        </p:txBody>
      </p:sp>
      <p:pic>
        <p:nvPicPr>
          <p:cNvPr id="15369" name="图片 7">
            <a:extLst>
              <a:ext uri="{FF2B5EF4-FFF2-40B4-BE49-F238E27FC236}">
                <a16:creationId xmlns="" xmlns:a16="http://schemas.microsoft.com/office/drawing/2014/main" id="{D6DD7746-E288-43B2-B196-9D0117B76041}"/>
              </a:ext>
            </a:extLst>
          </p:cNvPr>
          <p:cNvPicPr preferRelativeResize="0">
            <a:picLocks noChangeArrowheads="1"/>
          </p:cNvPicPr>
          <p:nvPr/>
        </p:nvPicPr>
        <p:blipFill>
          <a:blip r:embed="rId4">
            <a:extLst>
              <a:ext uri="{28A0092B-C50C-407E-A947-70E740481C1C}">
                <a14:useLocalDpi xmlns="" xmlns:a14="http://schemas.microsoft.com/office/drawing/2010/main" val="0"/>
              </a:ext>
            </a:extLst>
          </a:blip>
          <a:srcRect l="15302" t="5544" r="21019"/>
          <a:stretch>
            <a:fillRect/>
          </a:stretch>
        </p:blipFill>
        <p:spPr bwMode="auto">
          <a:xfrm>
            <a:off x="4151313" y="1557338"/>
            <a:ext cx="3889375" cy="395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 name="文本框 48">
            <a:extLst>
              <a:ext uri="{FF2B5EF4-FFF2-40B4-BE49-F238E27FC236}">
                <a16:creationId xmlns="" xmlns:a16="http://schemas.microsoft.com/office/drawing/2014/main" id="{8840AF46-EE4F-40C0-9337-F4E613F2014B}"/>
              </a:ext>
            </a:extLst>
          </p:cNvPr>
          <p:cNvSpPr txBox="1"/>
          <p:nvPr/>
        </p:nvSpPr>
        <p:spPr>
          <a:xfrm>
            <a:off x="296863" y="5637213"/>
            <a:ext cx="3535362" cy="368300"/>
          </a:xfrm>
          <a:prstGeom prst="rect">
            <a:avLst/>
          </a:prstGeom>
          <a:noFill/>
        </p:spPr>
        <p:txBody>
          <a:bodyPr>
            <a:spAutoFit/>
          </a:bodyPr>
          <a:lstStyle>
            <a:defPPr>
              <a:defRPr lang="zh-CN"/>
            </a:defPPr>
            <a:lvl1pPr algn="ctr">
              <a:defRPr sz="2800">
                <a:solidFill>
                  <a:srgbClr val="B72023"/>
                </a:solidFill>
                <a:latin typeface="思源宋体 CN Heavy" panose="02020900000000000000" pitchFamily="18" charset="-122"/>
                <a:ea typeface="思源宋体 CN Heavy" panose="02020900000000000000" pitchFamily="18" charset="-122"/>
              </a:defRPr>
            </a:lvl1pPr>
          </a:lstStyle>
          <a:p>
            <a:pPr>
              <a:defRPr/>
            </a:pPr>
            <a:r>
              <a:rPr lang="zh-CN" altLang="en-US" sz="1800" dirty="0">
                <a:solidFill>
                  <a:schemeClr val="tx1">
                    <a:lumMod val="85000"/>
                    <a:lumOff val="15000"/>
                  </a:schemeClr>
                </a:solidFill>
                <a:latin typeface="微软雅黑" pitchFamily="34" charset="-122"/>
                <a:ea typeface="微软雅黑" pitchFamily="34" charset="-122"/>
              </a:rPr>
              <a:t>路面塌陷</a:t>
            </a:r>
            <a:endParaRPr lang="en-US" altLang="zh-CN" sz="1800" dirty="0">
              <a:solidFill>
                <a:schemeClr val="tx1">
                  <a:lumMod val="85000"/>
                  <a:lumOff val="15000"/>
                </a:schemeClr>
              </a:solidFill>
              <a:latin typeface="微软雅黑" pitchFamily="34" charset="-122"/>
              <a:ea typeface="微软雅黑" pitchFamily="34" charset="-122"/>
            </a:endParaRPr>
          </a:p>
        </p:txBody>
      </p:sp>
      <p:sp>
        <p:nvSpPr>
          <p:cNvPr id="50" name="矩形 49">
            <a:extLst>
              <a:ext uri="{FF2B5EF4-FFF2-40B4-BE49-F238E27FC236}">
                <a16:creationId xmlns="" xmlns:a16="http://schemas.microsoft.com/office/drawing/2014/main" id="{EC170961-ACC5-4F80-BB38-73DFAEFD5B7B}"/>
              </a:ext>
            </a:extLst>
          </p:cNvPr>
          <p:cNvSpPr/>
          <p:nvPr/>
        </p:nvSpPr>
        <p:spPr>
          <a:xfrm>
            <a:off x="119063" y="5480050"/>
            <a:ext cx="3889375" cy="136525"/>
          </a:xfrm>
          <a:prstGeom prst="rect">
            <a:avLst/>
          </a:prstGeom>
          <a:solidFill>
            <a:srgbClr val="BA1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51" name="矩形 50">
            <a:extLst>
              <a:ext uri="{FF2B5EF4-FFF2-40B4-BE49-F238E27FC236}">
                <a16:creationId xmlns="" xmlns:a16="http://schemas.microsoft.com/office/drawing/2014/main" id="{A59D7ACB-9B55-4BBF-BE5C-08A5A8EC342B}"/>
              </a:ext>
            </a:extLst>
          </p:cNvPr>
          <p:cNvSpPr/>
          <p:nvPr/>
        </p:nvSpPr>
        <p:spPr>
          <a:xfrm>
            <a:off x="8181975" y="5589588"/>
            <a:ext cx="3889375" cy="457200"/>
          </a:xfrm>
          <a:prstGeom prst="rect">
            <a:avLst/>
          </a:prstGeom>
          <a:solidFill>
            <a:srgbClr val="F298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52" name="文本框 51">
            <a:extLst>
              <a:ext uri="{FF2B5EF4-FFF2-40B4-BE49-F238E27FC236}">
                <a16:creationId xmlns="" xmlns:a16="http://schemas.microsoft.com/office/drawing/2014/main" id="{57F54913-F609-425D-AFCF-64F4FAE4084B}"/>
              </a:ext>
            </a:extLst>
          </p:cNvPr>
          <p:cNvSpPr txBox="1"/>
          <p:nvPr/>
        </p:nvSpPr>
        <p:spPr>
          <a:xfrm>
            <a:off x="8359775" y="5621338"/>
            <a:ext cx="3535363" cy="369887"/>
          </a:xfrm>
          <a:prstGeom prst="rect">
            <a:avLst/>
          </a:prstGeom>
          <a:noFill/>
        </p:spPr>
        <p:txBody>
          <a:bodyPr>
            <a:spAutoFit/>
          </a:bodyPr>
          <a:lstStyle>
            <a:defPPr>
              <a:defRPr lang="zh-CN"/>
            </a:defPPr>
            <a:lvl1pPr algn="ctr">
              <a:defRPr sz="2800">
                <a:solidFill>
                  <a:srgbClr val="B72023"/>
                </a:solidFill>
                <a:latin typeface="思源宋体 CN Heavy" panose="02020900000000000000" pitchFamily="18" charset="-122"/>
                <a:ea typeface="思源宋体 CN Heavy" panose="02020900000000000000" pitchFamily="18" charset="-122"/>
              </a:defRPr>
            </a:lvl1pPr>
          </a:lstStyle>
          <a:p>
            <a:pPr>
              <a:defRPr/>
            </a:pPr>
            <a:r>
              <a:rPr lang="zh-CN" altLang="en-US" sz="1800" dirty="0">
                <a:solidFill>
                  <a:schemeClr val="tx1">
                    <a:lumMod val="85000"/>
                    <a:lumOff val="15000"/>
                  </a:schemeClr>
                </a:solidFill>
                <a:latin typeface="微软雅黑" pitchFamily="34" charset="-122"/>
                <a:ea typeface="微软雅黑" pitchFamily="34" charset="-122"/>
              </a:rPr>
              <a:t>救援现场</a:t>
            </a:r>
            <a:endParaRPr lang="en-US" altLang="zh-CN" sz="1800" dirty="0">
              <a:solidFill>
                <a:schemeClr val="tx1">
                  <a:lumMod val="85000"/>
                  <a:lumOff val="15000"/>
                </a:schemeClr>
              </a:solidFill>
              <a:latin typeface="微软雅黑" pitchFamily="34" charset="-122"/>
              <a:ea typeface="微软雅黑" pitchFamily="34" charset="-122"/>
            </a:endParaRPr>
          </a:p>
        </p:txBody>
      </p:sp>
      <p:sp>
        <p:nvSpPr>
          <p:cNvPr id="53" name="矩形 52">
            <a:extLst>
              <a:ext uri="{FF2B5EF4-FFF2-40B4-BE49-F238E27FC236}">
                <a16:creationId xmlns="" xmlns:a16="http://schemas.microsoft.com/office/drawing/2014/main" id="{164288ED-BA1E-4BAA-A21E-9A8ECD468F13}"/>
              </a:ext>
            </a:extLst>
          </p:cNvPr>
          <p:cNvSpPr/>
          <p:nvPr/>
        </p:nvSpPr>
        <p:spPr>
          <a:xfrm>
            <a:off x="8183563" y="5480050"/>
            <a:ext cx="3887787" cy="136525"/>
          </a:xfrm>
          <a:prstGeom prst="rect">
            <a:avLst/>
          </a:prstGeom>
          <a:solidFill>
            <a:srgbClr val="BA1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58" name="矩形 57">
            <a:extLst>
              <a:ext uri="{FF2B5EF4-FFF2-40B4-BE49-F238E27FC236}">
                <a16:creationId xmlns="" xmlns:a16="http://schemas.microsoft.com/office/drawing/2014/main" id="{775AB24E-2F73-472E-AB46-DA0A2DF9D172}"/>
              </a:ext>
            </a:extLst>
          </p:cNvPr>
          <p:cNvSpPr/>
          <p:nvPr/>
        </p:nvSpPr>
        <p:spPr>
          <a:xfrm>
            <a:off x="4148138" y="5480050"/>
            <a:ext cx="3887787" cy="136525"/>
          </a:xfrm>
          <a:prstGeom prst="rect">
            <a:avLst/>
          </a:prstGeom>
          <a:solidFill>
            <a:srgbClr val="BA1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59" name="矩形 58">
            <a:extLst>
              <a:ext uri="{FF2B5EF4-FFF2-40B4-BE49-F238E27FC236}">
                <a16:creationId xmlns="" xmlns:a16="http://schemas.microsoft.com/office/drawing/2014/main" id="{9A0001BD-5493-4EC9-871A-5A6C753C5293}"/>
              </a:ext>
            </a:extLst>
          </p:cNvPr>
          <p:cNvSpPr/>
          <p:nvPr/>
        </p:nvSpPr>
        <p:spPr>
          <a:xfrm>
            <a:off x="117475" y="6035675"/>
            <a:ext cx="11953875" cy="706438"/>
          </a:xfrm>
          <a:prstGeom prst="rect">
            <a:avLst/>
          </a:prstGeom>
          <a:solidFill>
            <a:srgbClr val="BA1F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5377" name="矩形 9">
            <a:extLst>
              <a:ext uri="{FF2B5EF4-FFF2-40B4-BE49-F238E27FC236}">
                <a16:creationId xmlns="" xmlns:a16="http://schemas.microsoft.com/office/drawing/2014/main" id="{96AF3C7A-1864-412E-B3D4-DED1A13F4FF2}"/>
              </a:ext>
            </a:extLst>
          </p:cNvPr>
          <p:cNvSpPr>
            <a:spLocks noChangeArrowheads="1"/>
          </p:cNvSpPr>
          <p:nvPr/>
        </p:nvSpPr>
        <p:spPr bwMode="auto">
          <a:xfrm>
            <a:off x="725488" y="6132513"/>
            <a:ext cx="107283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zh-CN" sz="2800">
                <a:solidFill>
                  <a:schemeClr val="bg1"/>
                </a:solidFill>
                <a:latin typeface="微软雅黑" panose="020B0503020204020204" pitchFamily="34" charset="-122"/>
                <a:ea typeface="微软雅黑" panose="020B0503020204020204" pitchFamily="34" charset="-122"/>
                <a:cs typeface="思源宋体 CN Heavy"/>
              </a:rPr>
              <a:t>造成</a:t>
            </a:r>
            <a:r>
              <a:rPr lang="en-US" altLang="zh-CN" sz="2800">
                <a:solidFill>
                  <a:schemeClr val="bg1"/>
                </a:solidFill>
                <a:latin typeface="微软雅黑" panose="020B0503020204020204" pitchFamily="34" charset="-122"/>
                <a:ea typeface="微软雅黑" panose="020B0503020204020204" pitchFamily="34" charset="-122"/>
                <a:cs typeface="思源宋体 CN Heavy"/>
              </a:rPr>
              <a:t>11</a:t>
            </a:r>
            <a:r>
              <a:rPr lang="zh-CN" altLang="zh-CN" sz="2800">
                <a:solidFill>
                  <a:schemeClr val="bg1"/>
                </a:solidFill>
                <a:latin typeface="微软雅黑" panose="020B0503020204020204" pitchFamily="34" charset="-122"/>
                <a:ea typeface="微软雅黑" panose="020B0503020204020204" pitchFamily="34" charset="-122"/>
                <a:cs typeface="思源宋体 CN Heavy"/>
              </a:rPr>
              <a:t>人死亡、</a:t>
            </a:r>
            <a:r>
              <a:rPr lang="en-US" altLang="zh-CN" sz="2800">
                <a:solidFill>
                  <a:schemeClr val="bg1"/>
                </a:solidFill>
                <a:latin typeface="微软雅黑" panose="020B0503020204020204" pitchFamily="34" charset="-122"/>
                <a:ea typeface="微软雅黑" panose="020B0503020204020204" pitchFamily="34" charset="-122"/>
                <a:cs typeface="思源宋体 CN Heavy"/>
              </a:rPr>
              <a:t>1</a:t>
            </a:r>
            <a:r>
              <a:rPr lang="zh-CN" altLang="zh-CN" sz="2800">
                <a:solidFill>
                  <a:schemeClr val="bg1"/>
                </a:solidFill>
                <a:latin typeface="微软雅黑" panose="020B0503020204020204" pitchFamily="34" charset="-122"/>
                <a:ea typeface="微软雅黑" panose="020B0503020204020204" pitchFamily="34" charset="-122"/>
                <a:cs typeface="思源宋体 CN Heavy"/>
              </a:rPr>
              <a:t>人失踪、</a:t>
            </a:r>
            <a:r>
              <a:rPr lang="en-US" altLang="zh-CN" sz="2800">
                <a:solidFill>
                  <a:schemeClr val="bg1"/>
                </a:solidFill>
                <a:latin typeface="微软雅黑" panose="020B0503020204020204" pitchFamily="34" charset="-122"/>
                <a:ea typeface="微软雅黑" panose="020B0503020204020204" pitchFamily="34" charset="-122"/>
                <a:cs typeface="思源宋体 CN Heavy"/>
              </a:rPr>
              <a:t>8</a:t>
            </a:r>
            <a:r>
              <a:rPr lang="zh-CN" altLang="zh-CN" sz="2800">
                <a:solidFill>
                  <a:schemeClr val="bg1"/>
                </a:solidFill>
                <a:latin typeface="微软雅黑" panose="020B0503020204020204" pitchFamily="34" charset="-122"/>
                <a:ea typeface="微软雅黑" panose="020B0503020204020204" pitchFamily="34" charset="-122"/>
                <a:cs typeface="思源宋体 CN Heavy"/>
              </a:rPr>
              <a:t>人受伤，直接经济损失约</a:t>
            </a:r>
            <a:r>
              <a:rPr lang="en-US" altLang="zh-CN" sz="2800">
                <a:solidFill>
                  <a:schemeClr val="bg1"/>
                </a:solidFill>
                <a:latin typeface="微软雅黑" panose="020B0503020204020204" pitchFamily="34" charset="-122"/>
                <a:ea typeface="微软雅黑" panose="020B0503020204020204" pitchFamily="34" charset="-122"/>
                <a:cs typeface="思源宋体 CN Heavy"/>
              </a:rPr>
              <a:t>5323.8</a:t>
            </a:r>
            <a:r>
              <a:rPr lang="zh-CN" altLang="zh-CN" sz="2800">
                <a:solidFill>
                  <a:schemeClr val="bg1"/>
                </a:solidFill>
                <a:latin typeface="微软雅黑" panose="020B0503020204020204" pitchFamily="34" charset="-122"/>
                <a:ea typeface="微软雅黑" panose="020B0503020204020204" pitchFamily="34" charset="-122"/>
                <a:cs typeface="思源宋体 CN Heavy"/>
              </a:rPr>
              <a:t>万元</a:t>
            </a:r>
            <a:r>
              <a:rPr lang="zh-CN" altLang="en-US" sz="2800">
                <a:solidFill>
                  <a:schemeClr val="bg1"/>
                </a:solidFill>
                <a:latin typeface="微软雅黑" panose="020B0503020204020204" pitchFamily="34" charset="-122"/>
                <a:ea typeface="微软雅黑" panose="020B0503020204020204" pitchFamily="34" charset="-122"/>
                <a:cs typeface="思源宋体 CN Heavy"/>
              </a:rPr>
              <a:t>。</a:t>
            </a:r>
          </a:p>
        </p:txBody>
      </p:sp>
      <p:sp>
        <p:nvSpPr>
          <p:cNvPr id="9" name="矩形 8">
            <a:extLst>
              <a:ext uri="{FF2B5EF4-FFF2-40B4-BE49-F238E27FC236}">
                <a16:creationId xmlns="" xmlns:a16="http://schemas.microsoft.com/office/drawing/2014/main" id="{CE6939A6-E5F3-4131-B47D-BFCC4BCED9D0}"/>
              </a:ext>
            </a:extLst>
          </p:cNvPr>
          <p:cNvSpPr/>
          <p:nvPr/>
        </p:nvSpPr>
        <p:spPr>
          <a:xfrm>
            <a:off x="117475" y="1557338"/>
            <a:ext cx="11953875" cy="5184775"/>
          </a:xfrm>
          <a:prstGeom prst="rect">
            <a:avLst/>
          </a:prstGeom>
          <a:solidFill>
            <a:schemeClr val="tx1">
              <a:lumMod val="95000"/>
              <a:lumOff val="5000"/>
              <a:alpha val="70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60" name="矩形 59">
            <a:extLst>
              <a:ext uri="{FF2B5EF4-FFF2-40B4-BE49-F238E27FC236}">
                <a16:creationId xmlns="" xmlns:a16="http://schemas.microsoft.com/office/drawing/2014/main" id="{5B572C3D-9D7A-4897-A8CF-D8CFDE26A677}"/>
              </a:ext>
            </a:extLst>
          </p:cNvPr>
          <p:cNvSpPr>
            <a:spLocks noChangeArrowheads="1"/>
          </p:cNvSpPr>
          <p:nvPr/>
        </p:nvSpPr>
        <p:spPr bwMode="auto">
          <a:xfrm>
            <a:off x="731838" y="3513138"/>
            <a:ext cx="10729912"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5400" b="1">
                <a:solidFill>
                  <a:schemeClr val="bg1"/>
                </a:solidFill>
                <a:latin typeface="微软雅黑" panose="020B0503020204020204" pitchFamily="34" charset="-122"/>
                <a:ea typeface="微软雅黑" panose="020B0503020204020204" pitchFamily="34" charset="-122"/>
                <a:cs typeface="思源宋体 CN Heavy"/>
              </a:rPr>
              <a:t>主体责任落实不力，被追究刑责。</a:t>
            </a:r>
          </a:p>
        </p:txBody>
      </p:sp>
      <p:sp>
        <p:nvSpPr>
          <p:cNvPr id="22" name="矩形 21">
            <a:extLst>
              <a:ext uri="{FF2B5EF4-FFF2-40B4-BE49-F238E27FC236}">
                <a16:creationId xmlns="" xmlns:a16="http://schemas.microsoft.com/office/drawing/2014/main" id="{1F34D5D9-0977-476D-9036-1151EF3C8431}"/>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佛山地铁透水坍塌事故</a:t>
            </a:r>
            <a:r>
              <a:rPr lang="en-US" altLang="zh-CN" sz="2800" b="1" dirty="0">
                <a:solidFill>
                  <a:srgbClr val="C00000"/>
                </a:solidFill>
                <a:latin typeface="+mj-ea"/>
                <a:ea typeface="+mj-ea"/>
              </a:rPr>
              <a:t>(2018</a:t>
            </a:r>
            <a:r>
              <a:rPr lang="zh-CN" altLang="en-US" sz="2800" b="1" dirty="0">
                <a:solidFill>
                  <a:srgbClr val="C00000"/>
                </a:solidFill>
                <a:latin typeface="+mj-ea"/>
                <a:ea typeface="+mj-ea"/>
              </a:rPr>
              <a:t>年</a:t>
            </a:r>
            <a:r>
              <a:rPr lang="en-US" altLang="zh-CN" sz="2800" b="1" dirty="0">
                <a:solidFill>
                  <a:srgbClr val="C00000"/>
                </a:solidFill>
                <a:latin typeface="+mj-ea"/>
                <a:ea typeface="+mj-ea"/>
              </a:rPr>
              <a:t>2</a:t>
            </a:r>
            <a:r>
              <a:rPr lang="zh-CN" altLang="en-US" sz="2800" b="1" dirty="0">
                <a:solidFill>
                  <a:srgbClr val="C00000"/>
                </a:solidFill>
                <a:latin typeface="+mj-ea"/>
                <a:ea typeface="+mj-ea"/>
              </a:rPr>
              <a:t>月</a:t>
            </a:r>
            <a:r>
              <a:rPr lang="en-US" altLang="zh-CN" sz="2800" b="1" dirty="0">
                <a:solidFill>
                  <a:srgbClr val="C00000"/>
                </a:solidFill>
                <a:latin typeface="+mj-ea"/>
                <a:ea typeface="+mj-ea"/>
              </a:rPr>
              <a:t>7</a:t>
            </a:r>
            <a:r>
              <a:rPr lang="zh-CN" altLang="en-US" sz="2800" b="1" dirty="0">
                <a:solidFill>
                  <a:srgbClr val="C00000"/>
                </a:solidFill>
                <a:latin typeface="+mj-ea"/>
                <a:ea typeface="+mj-ea"/>
              </a:rPr>
              <a:t>日</a:t>
            </a:r>
            <a:r>
              <a:rPr lang="en-US" altLang="zh-CN" sz="2800" b="1" dirty="0">
                <a:solidFill>
                  <a:srgbClr val="C00000"/>
                </a:solidFill>
                <a:latin typeface="+mj-ea"/>
                <a:ea typeface="+mj-ea"/>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AFE9469C-7E96-4A8A-A94B-52CA966FED4B}"/>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宜宾恒达科技有限公司危化品爆炸事故</a:t>
            </a:r>
            <a:r>
              <a:rPr lang="en-US" altLang="zh-CN" sz="2800" b="1" dirty="0">
                <a:solidFill>
                  <a:srgbClr val="C00000"/>
                </a:solidFill>
                <a:latin typeface="+mj-ea"/>
                <a:ea typeface="+mj-ea"/>
              </a:rPr>
              <a:t>(2017</a:t>
            </a:r>
            <a:r>
              <a:rPr lang="zh-CN" altLang="en-US" sz="2800" b="1" dirty="0">
                <a:solidFill>
                  <a:srgbClr val="C00000"/>
                </a:solidFill>
                <a:latin typeface="+mj-ea"/>
                <a:ea typeface="+mj-ea"/>
              </a:rPr>
              <a:t>年</a:t>
            </a:r>
            <a:r>
              <a:rPr lang="en-US" altLang="zh-CN" sz="2800" b="1" dirty="0">
                <a:solidFill>
                  <a:srgbClr val="C00000"/>
                </a:solidFill>
                <a:latin typeface="+mj-ea"/>
                <a:ea typeface="+mj-ea"/>
              </a:rPr>
              <a:t>7</a:t>
            </a:r>
            <a:r>
              <a:rPr lang="zh-CN" altLang="en-US" sz="2800" b="1" dirty="0">
                <a:solidFill>
                  <a:srgbClr val="C00000"/>
                </a:solidFill>
                <a:latin typeface="+mj-ea"/>
                <a:ea typeface="+mj-ea"/>
              </a:rPr>
              <a:t>月</a:t>
            </a:r>
            <a:r>
              <a:rPr lang="en-US" altLang="zh-CN" sz="2800" b="1" dirty="0">
                <a:solidFill>
                  <a:srgbClr val="C00000"/>
                </a:solidFill>
                <a:latin typeface="+mj-ea"/>
                <a:ea typeface="+mj-ea"/>
              </a:rPr>
              <a:t>12</a:t>
            </a:r>
            <a:r>
              <a:rPr lang="zh-CN" altLang="en-US" sz="2800" b="1" dirty="0">
                <a:solidFill>
                  <a:srgbClr val="C00000"/>
                </a:solidFill>
                <a:latin typeface="+mj-ea"/>
                <a:ea typeface="+mj-ea"/>
              </a:rPr>
              <a:t>日</a:t>
            </a:r>
            <a:r>
              <a:rPr lang="en-US" altLang="zh-CN" sz="2800" b="1" dirty="0">
                <a:solidFill>
                  <a:srgbClr val="C00000"/>
                </a:solidFill>
                <a:latin typeface="+mj-ea"/>
                <a:ea typeface="+mj-ea"/>
              </a:rPr>
              <a:t>)</a:t>
            </a:r>
          </a:p>
        </p:txBody>
      </p:sp>
      <p:pic>
        <p:nvPicPr>
          <p:cNvPr id="7" name="图片 3">
            <a:extLst>
              <a:ext uri="{FF2B5EF4-FFF2-40B4-BE49-F238E27FC236}">
                <a16:creationId xmlns="" xmlns:a16="http://schemas.microsoft.com/office/drawing/2014/main" id="{2C1CF526-165C-4F52-A0F1-84A3803FCFC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5188" y="1563688"/>
            <a:ext cx="7920037" cy="517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矩形 7">
            <a:extLst>
              <a:ext uri="{FF2B5EF4-FFF2-40B4-BE49-F238E27FC236}">
                <a16:creationId xmlns="" xmlns:a16="http://schemas.microsoft.com/office/drawing/2014/main" id="{9939FF1F-9863-40A4-A73F-A45841696BC0}"/>
              </a:ext>
            </a:extLst>
          </p:cNvPr>
          <p:cNvSpPr>
            <a:spLocks noChangeArrowheads="1"/>
          </p:cNvSpPr>
          <p:nvPr/>
        </p:nvSpPr>
        <p:spPr bwMode="auto">
          <a:xfrm>
            <a:off x="1908175" y="1989138"/>
            <a:ext cx="8580438" cy="183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150000"/>
              </a:lnSpc>
            </a:pPr>
            <a:r>
              <a:rPr lang="zh-CN" altLang="en-US" sz="4000" b="1" dirty="0">
                <a:solidFill>
                  <a:schemeClr val="bg1"/>
                </a:solidFill>
                <a:latin typeface="微软雅黑" panose="020B0503020204020204" pitchFamily="34" charset="-122"/>
                <a:ea typeface="微软雅黑" panose="020B0503020204020204" pitchFamily="34" charset="-122"/>
                <a:cs typeface="思源宋体 CN Heavy"/>
              </a:rPr>
              <a:t>应急管理部批四川重大爆炸事故：</a:t>
            </a:r>
            <a:endParaRPr lang="en-US" altLang="zh-CN" sz="4000" b="1" dirty="0">
              <a:solidFill>
                <a:schemeClr val="bg1"/>
              </a:solidFill>
              <a:latin typeface="微软雅黑" panose="020B0503020204020204" pitchFamily="34" charset="-122"/>
              <a:ea typeface="微软雅黑" panose="020B0503020204020204" pitchFamily="34" charset="-122"/>
              <a:cs typeface="思源宋体 CN Heavy"/>
            </a:endParaRPr>
          </a:p>
          <a:p>
            <a:pPr algn="ctr">
              <a:lnSpc>
                <a:spcPct val="150000"/>
              </a:lnSpc>
            </a:pPr>
            <a:r>
              <a:rPr lang="zh-CN" altLang="en-US" sz="4000" b="1" dirty="0">
                <a:solidFill>
                  <a:schemeClr val="bg1"/>
                </a:solidFill>
                <a:latin typeface="微软雅黑" panose="020B0503020204020204" pitchFamily="34" charset="-122"/>
                <a:ea typeface="微软雅黑" panose="020B0503020204020204" pitchFamily="34" charset="-122"/>
                <a:cs typeface="思源宋体 CN Heavy"/>
              </a:rPr>
              <a:t>无法无天、利欲熏心。</a:t>
            </a:r>
          </a:p>
        </p:txBody>
      </p:sp>
      <p:sp>
        <p:nvSpPr>
          <p:cNvPr id="9" name="矩形 8">
            <a:extLst>
              <a:ext uri="{FF2B5EF4-FFF2-40B4-BE49-F238E27FC236}">
                <a16:creationId xmlns="" xmlns:a16="http://schemas.microsoft.com/office/drawing/2014/main" id="{A01ADE1B-5481-4A57-9294-D8027B02BC45}"/>
              </a:ext>
            </a:extLst>
          </p:cNvPr>
          <p:cNvSpPr>
            <a:spLocks noChangeArrowheads="1"/>
          </p:cNvSpPr>
          <p:nvPr/>
        </p:nvSpPr>
        <p:spPr bwMode="auto">
          <a:xfrm>
            <a:off x="1849438" y="5013325"/>
            <a:ext cx="878363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3600" b="1">
                <a:solidFill>
                  <a:schemeClr val="bg1"/>
                </a:solidFill>
                <a:latin typeface="微软雅黑" panose="020B0503020204020204" pitchFamily="34" charset="-122"/>
                <a:ea typeface="微软雅黑" panose="020B0503020204020204" pitchFamily="34" charset="-122"/>
                <a:cs typeface="思源宋体 CN Heavy"/>
              </a:rPr>
              <a:t>投资</a:t>
            </a:r>
            <a:r>
              <a:rPr lang="en-US" altLang="zh-CN" sz="3600" b="1">
                <a:solidFill>
                  <a:schemeClr val="bg1"/>
                </a:solidFill>
                <a:latin typeface="微软雅黑" panose="020B0503020204020204" pitchFamily="34" charset="-122"/>
                <a:ea typeface="微软雅黑" panose="020B0503020204020204" pitchFamily="34" charset="-122"/>
                <a:cs typeface="思源宋体 CN Heavy"/>
              </a:rPr>
              <a:t>4000</a:t>
            </a:r>
            <a:r>
              <a:rPr lang="zh-CN" altLang="en-US" sz="3600" b="1">
                <a:solidFill>
                  <a:schemeClr val="bg1"/>
                </a:solidFill>
                <a:latin typeface="微软雅黑" panose="020B0503020204020204" pitchFamily="34" charset="-122"/>
                <a:ea typeface="微软雅黑" panose="020B0503020204020204" pitchFamily="34" charset="-122"/>
                <a:cs typeface="思源宋体 CN Heavy"/>
              </a:rPr>
              <a:t>万元，非法生产、倾家荡产。</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宜宾恒达科技有限公司“7.12”重大爆炸着火事故警示片0717.mp4">
            <a:hlinkClick r:id="" action="ppaction://media"/>
            <a:extLst>
              <a:ext uri="{FF2B5EF4-FFF2-40B4-BE49-F238E27FC236}">
                <a16:creationId xmlns="" xmlns:a16="http://schemas.microsoft.com/office/drawing/2014/main" id="{16774D16-4574-4CA5-AE40-C8E5E6128546}"/>
              </a:ext>
            </a:extLst>
          </p:cNvPr>
          <p:cNvPicPr>
            <a:picLocks noRot="1" noChangeAspect="1" noChangeArrowheads="1"/>
          </p:cNvPicPr>
          <p:nvPr>
            <a:videoFile r:link="rId1"/>
          </p:nvPr>
        </p:nvPicPr>
        <p:blipFill>
          <a:blip r:embed="rId3">
            <a:extLst>
              <a:ext uri="{28A0092B-C50C-407E-A947-70E740481C1C}">
                <a14:useLocalDpi xmlns="" xmlns:a14="http://schemas.microsoft.com/office/drawing/2010/main" val="0"/>
              </a:ext>
            </a:extLst>
          </a:blip>
          <a:srcRect/>
          <a:stretch>
            <a:fillRect/>
          </a:stretch>
        </p:blipFill>
        <p:spPr bwMode="auto">
          <a:xfrm>
            <a:off x="2135188" y="1557338"/>
            <a:ext cx="7920037"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矩形 5">
            <a:extLst>
              <a:ext uri="{FF2B5EF4-FFF2-40B4-BE49-F238E27FC236}">
                <a16:creationId xmlns="" xmlns:a16="http://schemas.microsoft.com/office/drawing/2014/main" id="{AFE9469C-7E96-4A8A-A94B-52CA966FED4B}"/>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宜宾恒达科技有限公司危化品爆炸事故</a:t>
            </a:r>
            <a:r>
              <a:rPr lang="en-US" altLang="zh-CN" sz="2800" b="1" dirty="0">
                <a:solidFill>
                  <a:srgbClr val="C00000"/>
                </a:solidFill>
                <a:latin typeface="+mj-ea"/>
                <a:ea typeface="+mj-ea"/>
              </a:rPr>
              <a:t>(2017</a:t>
            </a:r>
            <a:r>
              <a:rPr lang="zh-CN" altLang="en-US" sz="2800" b="1" dirty="0">
                <a:solidFill>
                  <a:srgbClr val="C00000"/>
                </a:solidFill>
                <a:latin typeface="+mj-ea"/>
                <a:ea typeface="+mj-ea"/>
              </a:rPr>
              <a:t>年</a:t>
            </a:r>
            <a:r>
              <a:rPr lang="en-US" altLang="zh-CN" sz="2800" b="1" dirty="0">
                <a:solidFill>
                  <a:srgbClr val="C00000"/>
                </a:solidFill>
                <a:latin typeface="+mj-ea"/>
                <a:ea typeface="+mj-ea"/>
              </a:rPr>
              <a:t>7</a:t>
            </a:r>
            <a:r>
              <a:rPr lang="zh-CN" altLang="en-US" sz="2800" b="1" dirty="0">
                <a:solidFill>
                  <a:srgbClr val="C00000"/>
                </a:solidFill>
                <a:latin typeface="+mj-ea"/>
                <a:ea typeface="+mj-ea"/>
              </a:rPr>
              <a:t>月</a:t>
            </a:r>
            <a:r>
              <a:rPr lang="en-US" altLang="zh-CN" sz="2800" b="1" dirty="0">
                <a:solidFill>
                  <a:srgbClr val="C00000"/>
                </a:solidFill>
                <a:latin typeface="+mj-ea"/>
                <a:ea typeface="+mj-ea"/>
              </a:rPr>
              <a:t>12</a:t>
            </a:r>
            <a:r>
              <a:rPr lang="zh-CN" altLang="en-US" sz="2800" b="1" dirty="0">
                <a:solidFill>
                  <a:srgbClr val="C00000"/>
                </a:solidFill>
                <a:latin typeface="+mj-ea"/>
                <a:ea typeface="+mj-ea"/>
              </a:rPr>
              <a:t>日</a:t>
            </a:r>
            <a:r>
              <a:rPr lang="en-US" altLang="zh-CN" sz="2800" b="1" dirty="0">
                <a:solidFill>
                  <a:srgbClr val="C00000"/>
                </a:solidFill>
                <a:latin typeface="+mj-ea"/>
                <a:ea typeface="+mj-ea"/>
              </a:rPr>
              <a:t>)</a:t>
            </a:r>
          </a:p>
        </p:txBody>
      </p:sp>
    </p:spTree>
    <p:extLst>
      <p:ext uri="{BB962C8B-B14F-4D97-AF65-F5344CB8AC3E}">
        <p14:creationId xmlns="" xmlns:p14="http://schemas.microsoft.com/office/powerpoint/2010/main" val="251087731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A70D337-96BF-4458-BB0A-3DD0DC86BE93}"/>
              </a:ext>
            </a:extLst>
          </p:cNvPr>
          <p:cNvPicPr preferRelativeResize="0"/>
          <p:nvPr/>
        </p:nvPicPr>
        <p:blipFill>
          <a:blip r:embed="rId2"/>
          <a:stretch>
            <a:fillRect/>
          </a:stretch>
        </p:blipFill>
        <p:spPr>
          <a:xfrm>
            <a:off x="551384" y="1054660"/>
            <a:ext cx="9186586" cy="4748680"/>
          </a:xfrm>
          <a:prstGeom prst="rect">
            <a:avLst/>
          </a:prstGeom>
        </p:spPr>
      </p:pic>
    </p:spTree>
    <p:extLst>
      <p:ext uri="{BB962C8B-B14F-4D97-AF65-F5344CB8AC3E}">
        <p14:creationId xmlns="" xmlns:p14="http://schemas.microsoft.com/office/powerpoint/2010/main" val="373658022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 xmlns:a16="http://schemas.microsoft.com/office/drawing/2014/main" id="{6610C84B-2EDD-4AA8-9D9F-19582AF1920D}"/>
              </a:ext>
            </a:extLst>
          </p:cNvPr>
          <p:cNvSpPr>
            <a:spLocks noChangeArrowheads="1"/>
          </p:cNvSpPr>
          <p:nvPr/>
        </p:nvSpPr>
        <p:spPr bwMode="auto">
          <a:xfrm>
            <a:off x="4808538" y="782638"/>
            <a:ext cx="2366962" cy="714375"/>
          </a:xfrm>
          <a:prstGeom prst="roundRect">
            <a:avLst>
              <a:gd name="adj" fmla="val 16667"/>
            </a:avLst>
          </a:prstGeom>
          <a:noFill/>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r>
              <a:rPr lang="zh-CN" altLang="en-US" sz="3600" b="1" dirty="0">
                <a:solidFill>
                  <a:schemeClr val="tx1">
                    <a:lumMod val="75000"/>
                    <a:lumOff val="25000"/>
                  </a:schemeClr>
                </a:solidFill>
                <a:latin typeface="微软雅黑" pitchFamily="34" charset="-122"/>
                <a:ea typeface="微软雅黑" pitchFamily="34" charset="-122"/>
              </a:rPr>
              <a:t>目   录</a:t>
            </a:r>
          </a:p>
        </p:txBody>
      </p:sp>
      <p:sp>
        <p:nvSpPr>
          <p:cNvPr id="6" name="矩形 5">
            <a:extLst>
              <a:ext uri="{FF2B5EF4-FFF2-40B4-BE49-F238E27FC236}">
                <a16:creationId xmlns="" xmlns:a16="http://schemas.microsoft.com/office/drawing/2014/main" id="{CCBF5C2F-CCDD-4508-943B-185E69269E34}"/>
              </a:ext>
            </a:extLst>
          </p:cNvPr>
          <p:cNvSpPr/>
          <p:nvPr/>
        </p:nvSpPr>
        <p:spPr>
          <a:xfrm rot="5400000">
            <a:off x="5958681" y="694532"/>
            <a:ext cx="71437" cy="1511300"/>
          </a:xfrm>
          <a:prstGeom prst="rect">
            <a:avLst/>
          </a:prstGeom>
          <a:solidFill>
            <a:srgbClr val="9D1D1A"/>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b="1" dirty="0">
              <a:latin typeface="微软雅黑" pitchFamily="34" charset="-122"/>
              <a:ea typeface="微软雅黑" pitchFamily="34" charset="-122"/>
            </a:endParaRPr>
          </a:p>
        </p:txBody>
      </p:sp>
      <p:sp>
        <p:nvSpPr>
          <p:cNvPr id="9" name="TextBox 16">
            <a:extLst>
              <a:ext uri="{FF2B5EF4-FFF2-40B4-BE49-F238E27FC236}">
                <a16:creationId xmlns="" xmlns:a16="http://schemas.microsoft.com/office/drawing/2014/main" id="{A6E7BBF9-991D-4094-B3F2-933E86D48BB2}"/>
              </a:ext>
            </a:extLst>
          </p:cNvPr>
          <p:cNvSpPr>
            <a:spLocks noChangeArrowheads="1"/>
          </p:cNvSpPr>
          <p:nvPr/>
        </p:nvSpPr>
        <p:spPr bwMode="auto">
          <a:xfrm>
            <a:off x="4806950" y="1436688"/>
            <a:ext cx="2366963" cy="407987"/>
          </a:xfrm>
          <a:prstGeom prst="roundRect">
            <a:avLst>
              <a:gd name="adj" fmla="val 16667"/>
            </a:avLst>
          </a:prstGeom>
          <a:noFill/>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r>
              <a:rPr lang="en-US" altLang="zh-CN" b="1" dirty="0">
                <a:solidFill>
                  <a:schemeClr val="tx1">
                    <a:lumMod val="75000"/>
                    <a:lumOff val="25000"/>
                  </a:schemeClr>
                </a:solidFill>
                <a:latin typeface="微软雅黑" pitchFamily="34" charset="-122"/>
                <a:ea typeface="微软雅黑" pitchFamily="34" charset="-122"/>
              </a:rPr>
              <a:t>CONTENT</a:t>
            </a:r>
            <a:endParaRPr lang="zh-CN" altLang="en-US" b="1" dirty="0">
              <a:solidFill>
                <a:schemeClr val="tx1">
                  <a:lumMod val="75000"/>
                  <a:lumOff val="25000"/>
                </a:schemeClr>
              </a:solidFill>
              <a:latin typeface="微软雅黑" pitchFamily="34" charset="-122"/>
              <a:ea typeface="微软雅黑" pitchFamily="34" charset="-122"/>
            </a:endParaRPr>
          </a:p>
        </p:txBody>
      </p:sp>
      <p:sp>
        <p:nvSpPr>
          <p:cNvPr id="10" name="矩形: 圆角 9">
            <a:extLst>
              <a:ext uri="{FF2B5EF4-FFF2-40B4-BE49-F238E27FC236}">
                <a16:creationId xmlns="" xmlns:a16="http://schemas.microsoft.com/office/drawing/2014/main" id="{4F206538-CFCF-429E-BD66-41D844C54664}"/>
              </a:ext>
            </a:extLst>
          </p:cNvPr>
          <p:cNvSpPr/>
          <p:nvPr/>
        </p:nvSpPr>
        <p:spPr>
          <a:xfrm>
            <a:off x="2663825" y="2359025"/>
            <a:ext cx="7272338" cy="714375"/>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8438" name="文本框 10">
            <a:extLst>
              <a:ext uri="{FF2B5EF4-FFF2-40B4-BE49-F238E27FC236}">
                <a16:creationId xmlns="" xmlns:a16="http://schemas.microsoft.com/office/drawing/2014/main" id="{0620100E-EBAC-4A8C-B6DC-D9A3AFC957C4}"/>
              </a:ext>
            </a:extLst>
          </p:cNvPr>
          <p:cNvSpPr txBox="1">
            <a:spLocks noChangeArrowheads="1"/>
          </p:cNvSpPr>
          <p:nvPr/>
        </p:nvSpPr>
        <p:spPr bwMode="auto">
          <a:xfrm>
            <a:off x="3287688" y="2430463"/>
            <a:ext cx="56515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思源宋体 CN Heavy"/>
              </a:rPr>
              <a:t>开课前言</a:t>
            </a:r>
            <a:endParaRPr lang="en-US" altLang="zh-CN" sz="3200" b="1" dirty="0">
              <a:solidFill>
                <a:schemeClr val="bg1"/>
              </a:solidFill>
              <a:latin typeface="微软雅黑" panose="020B0503020204020204" pitchFamily="34" charset="-122"/>
              <a:ea typeface="微软雅黑" panose="020B0503020204020204" pitchFamily="34" charset="-122"/>
              <a:cs typeface="思源宋体 CN Heavy"/>
            </a:endParaRPr>
          </a:p>
        </p:txBody>
      </p:sp>
      <p:sp>
        <p:nvSpPr>
          <p:cNvPr id="15" name="矩形: 圆角 14">
            <a:extLst>
              <a:ext uri="{FF2B5EF4-FFF2-40B4-BE49-F238E27FC236}">
                <a16:creationId xmlns="" xmlns:a16="http://schemas.microsoft.com/office/drawing/2014/main" id="{030611D3-4D95-4564-8ABA-BBFEDBDE2C1F}"/>
              </a:ext>
            </a:extLst>
          </p:cNvPr>
          <p:cNvSpPr/>
          <p:nvPr/>
        </p:nvSpPr>
        <p:spPr>
          <a:xfrm>
            <a:off x="2663825" y="5170488"/>
            <a:ext cx="7272338" cy="715962"/>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8440" name="文本框 12">
            <a:extLst>
              <a:ext uri="{FF2B5EF4-FFF2-40B4-BE49-F238E27FC236}">
                <a16:creationId xmlns="" xmlns:a16="http://schemas.microsoft.com/office/drawing/2014/main" id="{1A6FC435-E3AB-4FAB-B9C8-ACF23495DA03}"/>
              </a:ext>
            </a:extLst>
          </p:cNvPr>
          <p:cNvSpPr txBox="1">
            <a:spLocks noChangeArrowheads="1"/>
          </p:cNvSpPr>
          <p:nvPr/>
        </p:nvSpPr>
        <p:spPr bwMode="auto">
          <a:xfrm>
            <a:off x="3251200" y="5233988"/>
            <a:ext cx="87137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a:solidFill>
                  <a:schemeClr val="bg1"/>
                </a:solidFill>
                <a:latin typeface="微软雅黑" panose="020B0503020204020204" pitchFamily="34" charset="-122"/>
                <a:ea typeface="微软雅黑" panose="020B0503020204020204" pitchFamily="34" charset="-122"/>
                <a:cs typeface="思源宋体 CN Heavy"/>
              </a:rPr>
              <a:t>企业主要负责人安全生产法定职责</a:t>
            </a:r>
          </a:p>
        </p:txBody>
      </p:sp>
      <p:sp>
        <p:nvSpPr>
          <p:cNvPr id="16" name="平行四边形 15">
            <a:extLst>
              <a:ext uri="{FF2B5EF4-FFF2-40B4-BE49-F238E27FC236}">
                <a16:creationId xmlns="" xmlns:a16="http://schemas.microsoft.com/office/drawing/2014/main" id="{23EB4812-C444-42A3-A3F7-DF2F484FCE0B}"/>
              </a:ext>
            </a:extLst>
          </p:cNvPr>
          <p:cNvSpPr/>
          <p:nvPr/>
        </p:nvSpPr>
        <p:spPr>
          <a:xfrm>
            <a:off x="2016125" y="2276475"/>
            <a:ext cx="1223963"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8442" name="文本框 16">
            <a:extLst>
              <a:ext uri="{FF2B5EF4-FFF2-40B4-BE49-F238E27FC236}">
                <a16:creationId xmlns="" xmlns:a16="http://schemas.microsoft.com/office/drawing/2014/main" id="{A2C5D46E-D2F8-4C2B-9422-51E2947A27D2}"/>
              </a:ext>
            </a:extLst>
          </p:cNvPr>
          <p:cNvSpPr txBox="1">
            <a:spLocks noChangeArrowheads="1"/>
          </p:cNvSpPr>
          <p:nvPr/>
        </p:nvSpPr>
        <p:spPr bwMode="auto">
          <a:xfrm>
            <a:off x="2317750" y="2406650"/>
            <a:ext cx="792163"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a:solidFill>
                  <a:srgbClr val="B51E23"/>
                </a:solidFill>
                <a:latin typeface="微软雅黑" panose="020B0503020204020204" pitchFamily="34" charset="-122"/>
                <a:ea typeface="微软雅黑" panose="020B0503020204020204" pitchFamily="34" charset="-122"/>
                <a:cs typeface="思源宋体 CN Heavy"/>
              </a:rPr>
              <a:t>01</a:t>
            </a:r>
          </a:p>
        </p:txBody>
      </p:sp>
      <p:grpSp>
        <p:nvGrpSpPr>
          <p:cNvPr id="2" name="组合 1">
            <a:extLst>
              <a:ext uri="{FF2B5EF4-FFF2-40B4-BE49-F238E27FC236}">
                <a16:creationId xmlns="" xmlns:a16="http://schemas.microsoft.com/office/drawing/2014/main" id="{CE24AEFB-C9EC-4404-AA8C-42337C3AC287}"/>
              </a:ext>
            </a:extLst>
          </p:cNvPr>
          <p:cNvGrpSpPr>
            <a:grpSpLocks/>
          </p:cNvGrpSpPr>
          <p:nvPr/>
        </p:nvGrpSpPr>
        <p:grpSpPr bwMode="auto">
          <a:xfrm>
            <a:off x="1982788" y="3667125"/>
            <a:ext cx="7953375" cy="796925"/>
            <a:chOff x="1982788" y="3667125"/>
            <a:chExt cx="7953375" cy="796925"/>
          </a:xfrm>
        </p:grpSpPr>
        <p:sp>
          <p:nvSpPr>
            <p:cNvPr id="12" name="矩形: 圆角 11">
              <a:extLst>
                <a:ext uri="{FF2B5EF4-FFF2-40B4-BE49-F238E27FC236}">
                  <a16:creationId xmlns="" xmlns:a16="http://schemas.microsoft.com/office/drawing/2014/main" id="{EBFE5B70-7A39-4997-A747-CC4899C9F748}"/>
                </a:ext>
              </a:extLst>
            </p:cNvPr>
            <p:cNvSpPr/>
            <p:nvPr/>
          </p:nvSpPr>
          <p:spPr>
            <a:xfrm>
              <a:off x="2663825" y="3748088"/>
              <a:ext cx="7272338" cy="715962"/>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8447" name="文本框 1">
              <a:extLst>
                <a:ext uri="{FF2B5EF4-FFF2-40B4-BE49-F238E27FC236}">
                  <a16:creationId xmlns="" xmlns:a16="http://schemas.microsoft.com/office/drawing/2014/main" id="{96B9A714-0DF9-4019-8F0C-6BC8C61CFA7C}"/>
                </a:ext>
              </a:extLst>
            </p:cNvPr>
            <p:cNvSpPr txBox="1">
              <a:spLocks noChangeArrowheads="1"/>
            </p:cNvSpPr>
            <p:nvPr/>
          </p:nvSpPr>
          <p:spPr bwMode="auto">
            <a:xfrm>
              <a:off x="3240088" y="3844925"/>
              <a:ext cx="59753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a:solidFill>
                    <a:schemeClr val="bg1"/>
                  </a:solidFill>
                  <a:latin typeface="微软雅黑" panose="020B0503020204020204" pitchFamily="34" charset="-122"/>
                  <a:ea typeface="微软雅黑" panose="020B0503020204020204" pitchFamily="34" charset="-122"/>
                  <a:cs typeface="思源宋体 CN Heavy"/>
                </a:rPr>
                <a:t>生产经营单位安全生产主体责任</a:t>
              </a:r>
            </a:p>
          </p:txBody>
        </p:sp>
        <p:sp>
          <p:nvSpPr>
            <p:cNvPr id="18" name="平行四边形 17">
              <a:extLst>
                <a:ext uri="{FF2B5EF4-FFF2-40B4-BE49-F238E27FC236}">
                  <a16:creationId xmlns="" xmlns:a16="http://schemas.microsoft.com/office/drawing/2014/main" id="{A20D6ACF-9492-4A26-BEEC-C9AA84D1B4D7}"/>
                </a:ext>
              </a:extLst>
            </p:cNvPr>
            <p:cNvSpPr/>
            <p:nvPr/>
          </p:nvSpPr>
          <p:spPr>
            <a:xfrm>
              <a:off x="1982788" y="3667125"/>
              <a:ext cx="1223962"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8449" name="文本框 18">
              <a:extLst>
                <a:ext uri="{FF2B5EF4-FFF2-40B4-BE49-F238E27FC236}">
                  <a16:creationId xmlns="" xmlns:a16="http://schemas.microsoft.com/office/drawing/2014/main" id="{17BF1203-D438-472F-A90A-AF512B6350AF}"/>
                </a:ext>
              </a:extLst>
            </p:cNvPr>
            <p:cNvSpPr txBox="1">
              <a:spLocks noChangeArrowheads="1"/>
            </p:cNvSpPr>
            <p:nvPr/>
          </p:nvSpPr>
          <p:spPr bwMode="auto">
            <a:xfrm>
              <a:off x="2286000" y="3797300"/>
              <a:ext cx="7921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a:solidFill>
                    <a:srgbClr val="B51E23"/>
                  </a:solidFill>
                  <a:latin typeface="微软雅黑" panose="020B0503020204020204" pitchFamily="34" charset="-122"/>
                  <a:ea typeface="微软雅黑" panose="020B0503020204020204" pitchFamily="34" charset="-122"/>
                  <a:cs typeface="思源宋体 CN Heavy"/>
                </a:rPr>
                <a:t>02</a:t>
              </a:r>
            </a:p>
          </p:txBody>
        </p:sp>
      </p:grpSp>
      <p:sp>
        <p:nvSpPr>
          <p:cNvPr id="20" name="平行四边形 19">
            <a:extLst>
              <a:ext uri="{FF2B5EF4-FFF2-40B4-BE49-F238E27FC236}">
                <a16:creationId xmlns="" xmlns:a16="http://schemas.microsoft.com/office/drawing/2014/main" id="{DBEEFBD3-EF1E-4983-9875-91643F6B4DA9}"/>
              </a:ext>
            </a:extLst>
          </p:cNvPr>
          <p:cNvSpPr/>
          <p:nvPr/>
        </p:nvSpPr>
        <p:spPr>
          <a:xfrm>
            <a:off x="1982788" y="5089525"/>
            <a:ext cx="1223962"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8445" name="文本框 20">
            <a:extLst>
              <a:ext uri="{FF2B5EF4-FFF2-40B4-BE49-F238E27FC236}">
                <a16:creationId xmlns="" xmlns:a16="http://schemas.microsoft.com/office/drawing/2014/main" id="{CA7E343E-F5CB-4FC8-BA43-3D2D3A2EE415}"/>
              </a:ext>
            </a:extLst>
          </p:cNvPr>
          <p:cNvSpPr txBox="1">
            <a:spLocks noChangeArrowheads="1"/>
          </p:cNvSpPr>
          <p:nvPr/>
        </p:nvSpPr>
        <p:spPr bwMode="auto">
          <a:xfrm>
            <a:off x="2286000" y="5219700"/>
            <a:ext cx="7921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a:solidFill>
                  <a:srgbClr val="B51E23"/>
                </a:solidFill>
                <a:latin typeface="微软雅黑" panose="020B0503020204020204" pitchFamily="34" charset="-122"/>
                <a:ea typeface="微软雅黑" panose="020B0503020204020204" pitchFamily="34" charset="-122"/>
                <a:cs typeface="思源宋体 CN Heavy"/>
              </a:rPr>
              <a:t>03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100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 xmlns:a16="http://schemas.microsoft.com/office/drawing/2014/main" id="{50709FB3-2DBB-4AB5-B3C7-EB953B5D66FE}"/>
              </a:ext>
            </a:extLst>
          </p:cNvPr>
          <p:cNvSpPr/>
          <p:nvPr/>
        </p:nvSpPr>
        <p:spPr>
          <a:xfrm>
            <a:off x="479425" y="1730375"/>
            <a:ext cx="11233150" cy="4699000"/>
          </a:xfrm>
          <a:custGeom>
            <a:avLst/>
            <a:gdLst>
              <a:gd name="connsiteX0" fmla="*/ 0 w 10779367"/>
              <a:gd name="connsiteY0" fmla="*/ 0 h 4745738"/>
              <a:gd name="connsiteX1" fmla="*/ 3010618 w 10779367"/>
              <a:gd name="connsiteY1" fmla="*/ 0 h 4745738"/>
              <a:gd name="connsiteX2" fmla="*/ 3298785 w 10779367"/>
              <a:gd name="connsiteY2" fmla="*/ 0 h 4745738"/>
              <a:gd name="connsiteX3" fmla="*/ 10779367 w 10779367"/>
              <a:gd name="connsiteY3" fmla="*/ 0 h 4745738"/>
              <a:gd name="connsiteX4" fmla="*/ 10779367 w 10779367"/>
              <a:gd name="connsiteY4" fmla="*/ 4740070 h 4745738"/>
              <a:gd name="connsiteX5" fmla="*/ 3298785 w 10779367"/>
              <a:gd name="connsiteY5" fmla="*/ 4740070 h 4745738"/>
              <a:gd name="connsiteX6" fmla="*/ 3298785 w 10779367"/>
              <a:gd name="connsiteY6" fmla="*/ 4745738 h 4745738"/>
              <a:gd name="connsiteX7" fmla="*/ 0 w 10779367"/>
              <a:gd name="connsiteY7" fmla="*/ 4745738 h 47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9367" h="4745738">
                <a:moveTo>
                  <a:pt x="0" y="0"/>
                </a:moveTo>
                <a:lnTo>
                  <a:pt x="3010618" y="0"/>
                </a:lnTo>
                <a:lnTo>
                  <a:pt x="3298785" y="0"/>
                </a:lnTo>
                <a:lnTo>
                  <a:pt x="10779367" y="0"/>
                </a:lnTo>
                <a:lnTo>
                  <a:pt x="10779367" y="4740070"/>
                </a:lnTo>
                <a:lnTo>
                  <a:pt x="3298785" y="4740070"/>
                </a:lnTo>
                <a:lnTo>
                  <a:pt x="3298785" y="4745738"/>
                </a:lnTo>
                <a:lnTo>
                  <a:pt x="0" y="4745738"/>
                </a:lnTo>
                <a:close/>
              </a:path>
            </a:pathLst>
          </a:custGeom>
          <a:solidFill>
            <a:srgbClr val="CA0000"/>
          </a:solidFill>
          <a:ln>
            <a:noFill/>
          </a:ln>
          <a:effectLst>
            <a:outerShdw blurRad="177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微软雅黑" pitchFamily="34" charset="-122"/>
              <a:ea typeface="微软雅黑" pitchFamily="34" charset="-122"/>
            </a:endParaRPr>
          </a:p>
        </p:txBody>
      </p:sp>
      <p:sp>
        <p:nvSpPr>
          <p:cNvPr id="8" name="矩形 7">
            <a:extLst>
              <a:ext uri="{FF2B5EF4-FFF2-40B4-BE49-F238E27FC236}">
                <a16:creationId xmlns="" xmlns:a16="http://schemas.microsoft.com/office/drawing/2014/main" id="{26E36B2D-41EA-4464-8F04-D6DD381D323C}"/>
              </a:ext>
            </a:extLst>
          </p:cNvPr>
          <p:cNvSpPr/>
          <p:nvPr/>
        </p:nvSpPr>
        <p:spPr>
          <a:xfrm>
            <a:off x="10231438" y="3608388"/>
            <a:ext cx="1481137" cy="395287"/>
          </a:xfrm>
          <a:prstGeom prst="rect">
            <a:avLst/>
          </a:prstGeom>
          <a:solidFill>
            <a:srgbClr val="FA8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微软雅黑" pitchFamily="34" charset="-122"/>
              <a:ea typeface="微软雅黑" pitchFamily="34" charset="-122"/>
            </a:endParaRPr>
          </a:p>
        </p:txBody>
      </p:sp>
      <p:sp>
        <p:nvSpPr>
          <p:cNvPr id="19461" name="文本框 8">
            <a:extLst>
              <a:ext uri="{FF2B5EF4-FFF2-40B4-BE49-F238E27FC236}">
                <a16:creationId xmlns="" xmlns:a16="http://schemas.microsoft.com/office/drawing/2014/main" id="{F591F6D7-AD2E-486A-BD67-7BAD965DB83F}"/>
              </a:ext>
            </a:extLst>
          </p:cNvPr>
          <p:cNvSpPr txBox="1">
            <a:spLocks noChangeArrowheads="1"/>
          </p:cNvSpPr>
          <p:nvPr/>
        </p:nvSpPr>
        <p:spPr bwMode="auto">
          <a:xfrm>
            <a:off x="10188575" y="3646488"/>
            <a:ext cx="14795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r>
              <a:rPr lang="en-US" altLang="zh-CN">
                <a:solidFill>
                  <a:schemeClr val="bg1"/>
                </a:solidFill>
                <a:latin typeface="微软雅黑" panose="020B0503020204020204" pitchFamily="34" charset="-122"/>
                <a:ea typeface="微软雅黑" panose="020B0503020204020204" pitchFamily="34" charset="-122"/>
                <a:cs typeface="Source Han Sans Normal"/>
              </a:rPr>
              <a:t>2014</a:t>
            </a:r>
            <a:r>
              <a:rPr lang="zh-CN" altLang="en-US">
                <a:solidFill>
                  <a:schemeClr val="bg1"/>
                </a:solidFill>
                <a:latin typeface="微软雅黑" panose="020B0503020204020204" pitchFamily="34" charset="-122"/>
                <a:ea typeface="微软雅黑" panose="020B0503020204020204" pitchFamily="34" charset="-122"/>
                <a:cs typeface="Source Han Sans Normal"/>
              </a:rPr>
              <a:t>年</a:t>
            </a:r>
            <a:r>
              <a:rPr lang="en-US" altLang="zh-CN">
                <a:solidFill>
                  <a:schemeClr val="bg1"/>
                </a:solidFill>
                <a:latin typeface="微软雅黑" panose="020B0503020204020204" pitchFamily="34" charset="-122"/>
                <a:ea typeface="微软雅黑" panose="020B0503020204020204" pitchFamily="34" charset="-122"/>
                <a:cs typeface="Source Han Sans Normal"/>
              </a:rPr>
              <a:t>12</a:t>
            </a:r>
            <a:r>
              <a:rPr lang="zh-CN" altLang="en-US">
                <a:solidFill>
                  <a:schemeClr val="bg1"/>
                </a:solidFill>
                <a:latin typeface="微软雅黑" panose="020B0503020204020204" pitchFamily="34" charset="-122"/>
                <a:ea typeface="微软雅黑" panose="020B0503020204020204" pitchFamily="34" charset="-122"/>
                <a:cs typeface="Source Han Sans Normal"/>
              </a:rPr>
              <a:t>月</a:t>
            </a:r>
          </a:p>
        </p:txBody>
      </p:sp>
      <p:cxnSp>
        <p:nvCxnSpPr>
          <p:cNvPr id="10" name="直接连接符 9">
            <a:extLst>
              <a:ext uri="{FF2B5EF4-FFF2-40B4-BE49-F238E27FC236}">
                <a16:creationId xmlns="" xmlns:a16="http://schemas.microsoft.com/office/drawing/2014/main" id="{767FA375-2AB7-4600-8586-0D1822BAE107}"/>
              </a:ext>
            </a:extLst>
          </p:cNvPr>
          <p:cNvCxnSpPr>
            <a:cxnSpLocks/>
          </p:cNvCxnSpPr>
          <p:nvPr/>
        </p:nvCxnSpPr>
        <p:spPr>
          <a:xfrm>
            <a:off x="8924925" y="1928813"/>
            <a:ext cx="2787650" cy="0"/>
          </a:xfrm>
          <a:prstGeom prst="line">
            <a:avLst/>
          </a:prstGeom>
          <a:ln w="57150">
            <a:solidFill>
              <a:srgbClr val="D708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 xmlns:a16="http://schemas.microsoft.com/office/drawing/2014/main" id="{40EBDB5B-DEB9-473C-9BA0-95BE091FA81A}"/>
              </a:ext>
            </a:extLst>
          </p:cNvPr>
          <p:cNvCxnSpPr>
            <a:cxnSpLocks/>
          </p:cNvCxnSpPr>
          <p:nvPr/>
        </p:nvCxnSpPr>
        <p:spPr>
          <a:xfrm>
            <a:off x="8953500" y="1928813"/>
            <a:ext cx="0" cy="4418012"/>
          </a:xfrm>
          <a:prstGeom prst="line">
            <a:avLst/>
          </a:prstGeom>
          <a:ln w="57150">
            <a:solidFill>
              <a:srgbClr val="D70800"/>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 xmlns:a16="http://schemas.microsoft.com/office/drawing/2014/main" id="{52312102-BF19-4C36-A13B-E7E0F6A6FB43}"/>
              </a:ext>
            </a:extLst>
          </p:cNvPr>
          <p:cNvSpPr/>
          <p:nvPr/>
        </p:nvSpPr>
        <p:spPr>
          <a:xfrm>
            <a:off x="7337425" y="2071688"/>
            <a:ext cx="4375150" cy="1344612"/>
          </a:xfrm>
          <a:prstGeom prst="rect">
            <a:avLst/>
          </a:prstGeom>
          <a:solidFill>
            <a:srgbClr val="FEC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19465" name="文本框 12">
            <a:extLst>
              <a:ext uri="{FF2B5EF4-FFF2-40B4-BE49-F238E27FC236}">
                <a16:creationId xmlns="" xmlns:a16="http://schemas.microsoft.com/office/drawing/2014/main" id="{B499CD74-615C-4423-915C-E0DBFFA4EAA3}"/>
              </a:ext>
            </a:extLst>
          </p:cNvPr>
          <p:cNvSpPr txBox="1">
            <a:spLocks noChangeArrowheads="1"/>
          </p:cNvSpPr>
          <p:nvPr/>
        </p:nvSpPr>
        <p:spPr bwMode="auto">
          <a:xfrm>
            <a:off x="6775450" y="4257675"/>
            <a:ext cx="4937125" cy="211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indent="457200">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just">
              <a:lnSpc>
                <a:spcPct val="150000"/>
              </a:lnSpc>
            </a:pPr>
            <a:r>
              <a:rPr lang="zh-CN" altLang="zh-CN" dirty="0">
                <a:solidFill>
                  <a:schemeClr val="bg1"/>
                </a:solidFill>
                <a:latin typeface="微软雅黑" panose="020B0503020204020204" pitchFamily="34" charset="-122"/>
                <a:ea typeface="微软雅黑" panose="020B0503020204020204" pitchFamily="34" charset="-122"/>
                <a:cs typeface="思源宋体 CN Heavy"/>
              </a:rPr>
              <a:t>安全生产工作应当以人为本、坚持安全发展，坚持安全第一、预防为主、综合治理的方针，强化和落实生产经营单位的主体责任，建立生产经营单位负责、职工参与、政府监管、行业自律和社会监督的机制。</a:t>
            </a:r>
          </a:p>
        </p:txBody>
      </p:sp>
      <p:sp>
        <p:nvSpPr>
          <p:cNvPr id="19466" name="文本框 13">
            <a:extLst>
              <a:ext uri="{FF2B5EF4-FFF2-40B4-BE49-F238E27FC236}">
                <a16:creationId xmlns="" xmlns:a16="http://schemas.microsoft.com/office/drawing/2014/main" id="{1BBC0837-B06C-499B-9A72-748B72CC7B1A}"/>
              </a:ext>
            </a:extLst>
          </p:cNvPr>
          <p:cNvSpPr txBox="1">
            <a:spLocks noChangeArrowheads="1"/>
          </p:cNvSpPr>
          <p:nvPr/>
        </p:nvSpPr>
        <p:spPr bwMode="auto">
          <a:xfrm>
            <a:off x="7464152" y="2219325"/>
            <a:ext cx="4104456"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3200" b="1" dirty="0">
                <a:solidFill>
                  <a:srgbClr val="CA0000"/>
                </a:solidFill>
                <a:latin typeface="微软雅黑" panose="020B0503020204020204" pitchFamily="34" charset="-122"/>
                <a:ea typeface="微软雅黑" panose="020B0503020204020204" pitchFamily="34" charset="-122"/>
                <a:cs typeface="思源宋体 CN Heavy"/>
              </a:rPr>
              <a:t>新</a:t>
            </a:r>
            <a:r>
              <a:rPr lang="en-US" altLang="zh-CN" sz="3200" b="1" dirty="0">
                <a:solidFill>
                  <a:srgbClr val="CA0000"/>
                </a:solidFill>
                <a:latin typeface="微软雅黑" panose="020B0503020204020204" pitchFamily="34" charset="-122"/>
                <a:ea typeface="微软雅黑" panose="020B0503020204020204" pitchFamily="34" charset="-122"/>
                <a:cs typeface="思源宋体 CN Heavy"/>
              </a:rPr>
              <a:t>《</a:t>
            </a:r>
            <a:r>
              <a:rPr lang="zh-CN" altLang="en-US" sz="3200" b="1" dirty="0">
                <a:solidFill>
                  <a:srgbClr val="CA0000"/>
                </a:solidFill>
                <a:latin typeface="微软雅黑" panose="020B0503020204020204" pitchFamily="34" charset="-122"/>
                <a:ea typeface="微软雅黑" panose="020B0503020204020204" pitchFamily="34" charset="-122"/>
                <a:cs typeface="思源宋体 CN Heavy"/>
              </a:rPr>
              <a:t>安全生产法</a:t>
            </a:r>
            <a:r>
              <a:rPr lang="en-US" altLang="zh-CN" sz="3200" b="1" dirty="0">
                <a:solidFill>
                  <a:srgbClr val="CA0000"/>
                </a:solidFill>
                <a:latin typeface="微软雅黑" panose="020B0503020204020204" pitchFamily="34" charset="-122"/>
                <a:ea typeface="微软雅黑" panose="020B0503020204020204" pitchFamily="34" charset="-122"/>
                <a:cs typeface="思源宋体 CN Heavy"/>
              </a:rPr>
              <a:t>》</a:t>
            </a:r>
          </a:p>
          <a:p>
            <a:pPr algn="ctr"/>
            <a:r>
              <a:rPr lang="zh-CN" altLang="en-US" sz="3200" b="1" dirty="0">
                <a:solidFill>
                  <a:srgbClr val="CA0000"/>
                </a:solidFill>
                <a:latin typeface="微软雅黑" panose="020B0503020204020204" pitchFamily="34" charset="-122"/>
                <a:ea typeface="微软雅黑" panose="020B0503020204020204" pitchFamily="34" charset="-122"/>
                <a:cs typeface="思源宋体 CN Heavy"/>
              </a:rPr>
              <a:t>第三条</a:t>
            </a:r>
          </a:p>
        </p:txBody>
      </p:sp>
      <p:cxnSp>
        <p:nvCxnSpPr>
          <p:cNvPr id="15" name="直接连接符 14">
            <a:extLst>
              <a:ext uri="{FF2B5EF4-FFF2-40B4-BE49-F238E27FC236}">
                <a16:creationId xmlns="" xmlns:a16="http://schemas.microsoft.com/office/drawing/2014/main" id="{E4927DB1-C5C9-46E6-BCB5-656876013A55}"/>
              </a:ext>
            </a:extLst>
          </p:cNvPr>
          <p:cNvCxnSpPr>
            <a:cxnSpLocks/>
          </p:cNvCxnSpPr>
          <p:nvPr/>
        </p:nvCxnSpPr>
        <p:spPr>
          <a:xfrm>
            <a:off x="9048750" y="3810000"/>
            <a:ext cx="1152525" cy="0"/>
          </a:xfrm>
          <a:prstGeom prst="line">
            <a:avLst/>
          </a:prstGeom>
          <a:ln w="12700">
            <a:solidFill>
              <a:srgbClr val="EF7000"/>
            </a:solidFill>
          </a:ln>
        </p:spPr>
        <p:style>
          <a:lnRef idx="1">
            <a:schemeClr val="accent1"/>
          </a:lnRef>
          <a:fillRef idx="0">
            <a:schemeClr val="accent1"/>
          </a:fillRef>
          <a:effectRef idx="0">
            <a:schemeClr val="accent1"/>
          </a:effectRef>
          <a:fontRef idx="minor">
            <a:schemeClr val="tx1"/>
          </a:fontRef>
        </p:style>
      </p:cxnSp>
      <p:pic>
        <p:nvPicPr>
          <p:cNvPr id="19468" name="图片 5">
            <a:extLst>
              <a:ext uri="{FF2B5EF4-FFF2-40B4-BE49-F238E27FC236}">
                <a16:creationId xmlns="" xmlns:a16="http://schemas.microsoft.com/office/drawing/2014/main" id="{1B3D2AB1-459A-4622-996C-EE13C4A2C32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9425" y="1731963"/>
            <a:ext cx="6296025" cy="472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 xmlns:a16="http://schemas.microsoft.com/office/drawing/2014/main" id="{21FEE72A-5508-49B3-9C22-026E010FC33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pic>
        <p:nvPicPr>
          <p:cNvPr id="82" name="Picture 4" descr="https://timgsa.baidu.com/timg?image&amp;quality=80&amp;size=b9999_10000&amp;sec=1517255658341&amp;di=12b980fc0a90bc689edb164ce746f987&amp;imgtype=0&amp;src=http%3A%2F%2Fc.hiphotos.baidu.com%2Fzhidao%2Fpic%2Fitem%2F0ff41bd5ad6eddc45b3848f73ddbb6fd536633da.jpg">
            <a:extLst>
              <a:ext uri="{FF2B5EF4-FFF2-40B4-BE49-F238E27FC236}">
                <a16:creationId xmlns="" xmlns:a16="http://schemas.microsoft.com/office/drawing/2014/main" id="{301D497D-2AA1-4189-B2C3-5BA79442AA51}"/>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07368" y="1772816"/>
            <a:ext cx="3888432" cy="1541061"/>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6" descr="https://timgsa.baidu.com/timg?image&amp;quality=80&amp;size=b9999_10000&amp;sec=1517255718160&amp;di=1d68d67ad7672e3caccf7fd3a4456cb5&amp;imgtype=0&amp;src=http%3A%2F%2Fimgsrc.baidu.com%2Fimgad%2Fpic%2Fitem%2F0e2442a7d933c895debc7d52da1373f0830200dc.jpg">
            <a:extLst>
              <a:ext uri="{FF2B5EF4-FFF2-40B4-BE49-F238E27FC236}">
                <a16:creationId xmlns="" xmlns:a16="http://schemas.microsoft.com/office/drawing/2014/main" id="{57BB209E-264A-4C2F-8BDB-12DFA0F8A461}"/>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7368" y="3544124"/>
            <a:ext cx="3888432" cy="2867051"/>
          </a:xfrm>
          <a:prstGeom prst="rect">
            <a:avLst/>
          </a:prstGeom>
          <a:noFill/>
          <a:extLst>
            <a:ext uri="{909E8E84-426E-40DD-AFC4-6F175D3DCCD1}">
              <a14:hiddenFill xmlns="" xmlns:a14="http://schemas.microsoft.com/office/drawing/2010/main">
                <a:solidFill>
                  <a:srgbClr val="FFFFFF"/>
                </a:solidFill>
              </a14:hiddenFill>
            </a:ext>
          </a:extLst>
        </p:spPr>
      </p:pic>
      <p:sp>
        <p:nvSpPr>
          <p:cNvPr id="84" name="矩形 83">
            <a:extLst>
              <a:ext uri="{FF2B5EF4-FFF2-40B4-BE49-F238E27FC236}">
                <a16:creationId xmlns="" xmlns:a16="http://schemas.microsoft.com/office/drawing/2014/main" id="{63B3E395-571D-4256-969A-D675E10FC9EA}"/>
              </a:ext>
            </a:extLst>
          </p:cNvPr>
          <p:cNvSpPr/>
          <p:nvPr/>
        </p:nvSpPr>
        <p:spPr>
          <a:xfrm>
            <a:off x="4367808" y="1769769"/>
            <a:ext cx="6007100" cy="4269502"/>
          </a:xfrm>
          <a:prstGeom prst="rect">
            <a:avLst/>
          </a:prstGeom>
        </p:spPr>
        <p:txBody>
          <a:bodyPr wrap="square">
            <a:spAutoFit/>
          </a:bodyPr>
          <a:lstStyle/>
          <a:p>
            <a:pPr indent="457200" algn="just">
              <a:lnSpc>
                <a:spcPct val="150000"/>
              </a:lnSpc>
              <a:spcBef>
                <a:spcPts val="600"/>
              </a:spcBef>
            </a:pPr>
            <a:r>
              <a:rPr lang="zh-CN" altLang="en-US" sz="2000" kern="100" dirty="0">
                <a:solidFill>
                  <a:srgbClr val="C00000"/>
                </a:solidFill>
                <a:latin typeface="+mj-ea"/>
                <a:ea typeface="+mj-ea"/>
                <a:cs typeface="Times New Roman" panose="02020603050405020304" pitchFamily="18" charset="0"/>
              </a:rPr>
              <a:t>“安全第一，预防为主”的方针，是我国</a:t>
            </a:r>
            <a:r>
              <a:rPr lang="en-US" altLang="zh-CN" sz="2000" kern="100" dirty="0">
                <a:solidFill>
                  <a:srgbClr val="C00000"/>
                </a:solidFill>
                <a:latin typeface="+mj-ea"/>
                <a:ea typeface="+mj-ea"/>
                <a:cs typeface="Times New Roman" panose="02020603050405020304" pitchFamily="18" charset="0"/>
              </a:rPr>
              <a:t>1985</a:t>
            </a:r>
            <a:r>
              <a:rPr lang="zh-CN" altLang="en-US" sz="2000" kern="100" dirty="0">
                <a:solidFill>
                  <a:srgbClr val="C00000"/>
                </a:solidFill>
                <a:latin typeface="+mj-ea"/>
                <a:ea typeface="+mj-ea"/>
                <a:cs typeface="Times New Roman" panose="02020603050405020304" pitchFamily="18" charset="0"/>
              </a:rPr>
              <a:t>年</a:t>
            </a:r>
            <a:r>
              <a:rPr lang="en-US" altLang="zh-CN" sz="2000" kern="100" dirty="0">
                <a:solidFill>
                  <a:srgbClr val="C00000"/>
                </a:solidFill>
                <a:latin typeface="+mj-ea"/>
                <a:ea typeface="+mj-ea"/>
                <a:cs typeface="Times New Roman" panose="02020603050405020304" pitchFamily="18" charset="0"/>
              </a:rPr>
              <a:t>1</a:t>
            </a:r>
            <a:r>
              <a:rPr lang="zh-CN" altLang="en-US" sz="2000" kern="100" dirty="0">
                <a:solidFill>
                  <a:srgbClr val="C00000"/>
                </a:solidFill>
                <a:latin typeface="+mj-ea"/>
                <a:ea typeface="+mj-ea"/>
                <a:cs typeface="Times New Roman" panose="02020603050405020304" pitchFamily="18" charset="0"/>
              </a:rPr>
              <a:t>月</a:t>
            </a:r>
            <a:r>
              <a:rPr lang="en-US" altLang="zh-CN" sz="2000" kern="100" dirty="0">
                <a:solidFill>
                  <a:srgbClr val="C00000"/>
                </a:solidFill>
                <a:latin typeface="+mj-ea"/>
                <a:ea typeface="+mj-ea"/>
                <a:cs typeface="Times New Roman" panose="02020603050405020304" pitchFamily="18" charset="0"/>
              </a:rPr>
              <a:t>3</a:t>
            </a:r>
            <a:r>
              <a:rPr lang="zh-CN" altLang="en-US" sz="2000" kern="100" dirty="0">
                <a:solidFill>
                  <a:srgbClr val="C00000"/>
                </a:solidFill>
                <a:latin typeface="+mj-ea"/>
                <a:ea typeface="+mj-ea"/>
                <a:cs typeface="Times New Roman" panose="02020603050405020304" pitchFamily="18" charset="0"/>
              </a:rPr>
              <a:t>日，由全国安全生产委员会正式确定的安全生产方针，已被写入了党的十三届五中全会决议作为党的工作方针。</a:t>
            </a:r>
            <a:endParaRPr lang="en-US" altLang="zh-CN" sz="2000" kern="100" dirty="0">
              <a:solidFill>
                <a:srgbClr val="C00000"/>
              </a:solidFill>
              <a:latin typeface="+mj-ea"/>
              <a:ea typeface="+mj-ea"/>
              <a:cs typeface="Times New Roman" panose="02020603050405020304" pitchFamily="18" charset="0"/>
            </a:endParaRPr>
          </a:p>
          <a:p>
            <a:pPr indent="457200" algn="just">
              <a:lnSpc>
                <a:spcPct val="150000"/>
              </a:lnSpc>
              <a:spcBef>
                <a:spcPts val="600"/>
              </a:spcBef>
            </a:pPr>
            <a:r>
              <a:rPr lang="en-US" altLang="zh-CN" sz="2000" dirty="0">
                <a:latin typeface="+mj-ea"/>
                <a:ea typeface="+mj-ea"/>
              </a:rPr>
              <a:t>“</a:t>
            </a:r>
            <a:r>
              <a:rPr lang="zh-CN" altLang="zh-CN" sz="2000" dirty="0">
                <a:latin typeface="+mj-ea"/>
                <a:ea typeface="+mj-ea"/>
              </a:rPr>
              <a:t>安全第一</a:t>
            </a:r>
            <a:r>
              <a:rPr lang="en-US" altLang="zh-CN" sz="2000" dirty="0">
                <a:latin typeface="+mj-ea"/>
                <a:ea typeface="+mj-ea"/>
              </a:rPr>
              <a:t>”</a:t>
            </a:r>
            <a:r>
              <a:rPr lang="zh-CN" altLang="zh-CN" sz="2000" dirty="0">
                <a:latin typeface="+mj-ea"/>
                <a:ea typeface="+mj-ea"/>
              </a:rPr>
              <a:t>不是哪国政府、哪个人随心所欲想出来的，更不是臆造的，而是根据事物自身的客观规律和企业生产经营活动失败与教训中，总结出来的方针，违背这条规律就要受到血与生命为代价的惩罚。</a:t>
            </a:r>
            <a:endParaRPr lang="zh-CN" altLang="zh-CN" sz="2000" kern="100" dirty="0">
              <a:solidFill>
                <a:srgbClr val="C00000"/>
              </a:solidFill>
              <a:latin typeface="+mj-ea"/>
              <a:ea typeface="+mj-ea"/>
              <a:cs typeface="Times New Roman" panose="02020603050405020304" pitchFamily="18" charset="0"/>
            </a:endParaRPr>
          </a:p>
        </p:txBody>
      </p:sp>
    </p:spTree>
    <p:extLst>
      <p:ext uri="{BB962C8B-B14F-4D97-AF65-F5344CB8AC3E}">
        <p14:creationId xmlns="" xmlns:p14="http://schemas.microsoft.com/office/powerpoint/2010/main" val="51528940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
        <p:nvSpPr>
          <p:cNvPr id="3" name="矩形 2">
            <a:extLst>
              <a:ext uri="{FF2B5EF4-FFF2-40B4-BE49-F238E27FC236}">
                <a16:creationId xmlns="" xmlns:a16="http://schemas.microsoft.com/office/drawing/2014/main" id="{D18B2B46-0EDA-4146-8BEC-02AC19D32468}"/>
              </a:ext>
            </a:extLst>
          </p:cNvPr>
          <p:cNvSpPr/>
          <p:nvPr/>
        </p:nvSpPr>
        <p:spPr>
          <a:xfrm>
            <a:off x="335361" y="1628800"/>
            <a:ext cx="9649072" cy="4456861"/>
          </a:xfrm>
          <a:prstGeom prst="rect">
            <a:avLst/>
          </a:prstGeom>
        </p:spPr>
        <p:txBody>
          <a:bodyPr wrap="square">
            <a:spAutoFit/>
          </a:bodyPr>
          <a:lstStyle/>
          <a:p>
            <a:pPr marL="342900" indent="-342900" algn="just">
              <a:lnSpc>
                <a:spcPct val="200000"/>
              </a:lnSpc>
              <a:spcBef>
                <a:spcPts val="600"/>
              </a:spcBef>
              <a:spcAft>
                <a:spcPts val="600"/>
              </a:spcAft>
              <a:buFont typeface="Arial" panose="020B0604020202020204" pitchFamily="34" charset="0"/>
              <a:buChar char="•"/>
            </a:pPr>
            <a:r>
              <a:rPr lang="zh-CN" altLang="en-US" sz="2000" dirty="0">
                <a:latin typeface="+mj-ea"/>
                <a:ea typeface="+mj-ea"/>
                <a:cs typeface="Times New Roman" panose="02020603050405020304" pitchFamily="18" charset="0"/>
              </a:rPr>
              <a:t>要把</a:t>
            </a:r>
            <a:r>
              <a:rPr lang="zh-CN" altLang="en-US" sz="2000" dirty="0">
                <a:solidFill>
                  <a:srgbClr val="BE0000"/>
                </a:solidFill>
                <a:latin typeface="+mj-ea"/>
                <a:ea typeface="+mj-ea"/>
                <a:cs typeface="Times New Roman" panose="02020603050405020304" pitchFamily="18" charset="0"/>
              </a:rPr>
              <a:t>安全作为第一要求</a:t>
            </a:r>
            <a:r>
              <a:rPr lang="zh-CN" altLang="en-US" sz="2000" dirty="0">
                <a:latin typeface="+mj-ea"/>
                <a:ea typeface="+mj-ea"/>
                <a:cs typeface="Times New Roman" panose="02020603050405020304" pitchFamily="18" charset="0"/>
              </a:rPr>
              <a:t>。各项工作都要把安全的要求摆在第一位。年度工作会议要讲安全，年度工作部署要有安全，党委第一次常委会、政府第一次常务会都要强调安全。</a:t>
            </a:r>
          </a:p>
          <a:p>
            <a:pPr marL="342900" indent="-342900" algn="just">
              <a:lnSpc>
                <a:spcPct val="200000"/>
              </a:lnSpc>
              <a:spcBef>
                <a:spcPts val="600"/>
              </a:spcBef>
              <a:spcAft>
                <a:spcPts val="600"/>
              </a:spcAft>
              <a:buFont typeface="Arial" panose="020B0604020202020204" pitchFamily="34" charset="0"/>
              <a:buChar char="•"/>
            </a:pPr>
            <a:r>
              <a:rPr lang="zh-CN" altLang="en-US" sz="2000" dirty="0">
                <a:latin typeface="+mj-ea"/>
                <a:ea typeface="+mj-ea"/>
                <a:cs typeface="Times New Roman" panose="02020603050405020304" pitchFamily="18" charset="0"/>
              </a:rPr>
              <a:t>要把</a:t>
            </a:r>
            <a:r>
              <a:rPr lang="zh-CN" altLang="en-US" sz="2000" dirty="0">
                <a:solidFill>
                  <a:srgbClr val="BE0000"/>
                </a:solidFill>
                <a:latin typeface="+mj-ea"/>
                <a:ea typeface="+mj-ea"/>
                <a:cs typeface="Times New Roman" panose="02020603050405020304" pitchFamily="18" charset="0"/>
              </a:rPr>
              <a:t>安全作为第一责任</a:t>
            </a:r>
            <a:r>
              <a:rPr lang="zh-CN" altLang="en-US" sz="2000" dirty="0">
                <a:latin typeface="+mj-ea"/>
                <a:ea typeface="+mj-ea"/>
                <a:cs typeface="Times New Roman" panose="02020603050405020304" pitchFamily="18" charset="0"/>
              </a:rPr>
              <a:t>。要把安全生产真正作为“一把手”工程，地方党政“一把手”是区域安全生产第一责任人、企业主要负责人以及实际控制人是本企业安全生产第一责任人。各级安委会主任要由政府主要负责同志担任，企业安委会主任则应由董事长或总经理担任。</a:t>
            </a:r>
          </a:p>
        </p:txBody>
      </p:sp>
    </p:spTree>
    <p:extLst>
      <p:ext uri="{BB962C8B-B14F-4D97-AF65-F5344CB8AC3E}">
        <p14:creationId xmlns="" xmlns:p14="http://schemas.microsoft.com/office/powerpoint/2010/main" val="27380436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 xmlns:a16="http://schemas.microsoft.com/office/drawing/2014/main" id="{BA70486D-CD89-4210-AF48-7179834538AC}"/>
              </a:ext>
            </a:extLst>
          </p:cNvPr>
          <p:cNvSpPr>
            <a:spLocks noChangeArrowheads="1"/>
          </p:cNvSpPr>
          <p:nvPr/>
        </p:nvSpPr>
        <p:spPr bwMode="auto">
          <a:xfrm>
            <a:off x="4809721" y="775191"/>
            <a:ext cx="2366962" cy="714375"/>
          </a:xfrm>
          <a:prstGeom prst="roundRect">
            <a:avLst>
              <a:gd name="adj" fmla="val 16667"/>
            </a:avLst>
          </a:prstGeom>
          <a:noFill/>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r>
              <a:rPr lang="zh-CN" altLang="en-US" sz="3600" b="1" dirty="0">
                <a:solidFill>
                  <a:schemeClr val="tx1">
                    <a:lumMod val="75000"/>
                    <a:lumOff val="25000"/>
                  </a:schemeClr>
                </a:solidFill>
                <a:latin typeface="微软雅黑" pitchFamily="34" charset="-122"/>
                <a:ea typeface="微软雅黑" pitchFamily="34" charset="-122"/>
              </a:rPr>
              <a:t>目   录</a:t>
            </a:r>
          </a:p>
        </p:txBody>
      </p:sp>
      <p:sp>
        <p:nvSpPr>
          <p:cNvPr id="6" name="矩形 5">
            <a:extLst>
              <a:ext uri="{FF2B5EF4-FFF2-40B4-BE49-F238E27FC236}">
                <a16:creationId xmlns="" xmlns:a16="http://schemas.microsoft.com/office/drawing/2014/main" id="{7D149A65-A092-4830-B516-D4D9F59116A2}"/>
              </a:ext>
            </a:extLst>
          </p:cNvPr>
          <p:cNvSpPr/>
          <p:nvPr/>
        </p:nvSpPr>
        <p:spPr>
          <a:xfrm rot="5400000">
            <a:off x="5958681" y="694532"/>
            <a:ext cx="71437" cy="1511300"/>
          </a:xfrm>
          <a:prstGeom prst="rect">
            <a:avLst/>
          </a:prstGeom>
          <a:solidFill>
            <a:srgbClr val="9D1D1A"/>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latin typeface="微软雅黑" pitchFamily="34" charset="-122"/>
              <a:ea typeface="微软雅黑" pitchFamily="34" charset="-122"/>
            </a:endParaRPr>
          </a:p>
        </p:txBody>
      </p:sp>
      <p:sp>
        <p:nvSpPr>
          <p:cNvPr id="9" name="TextBox 16">
            <a:extLst>
              <a:ext uri="{FF2B5EF4-FFF2-40B4-BE49-F238E27FC236}">
                <a16:creationId xmlns="" xmlns:a16="http://schemas.microsoft.com/office/drawing/2014/main" id="{B21C087D-9E23-4F06-B205-F7FFFAA57CBA}"/>
              </a:ext>
            </a:extLst>
          </p:cNvPr>
          <p:cNvSpPr>
            <a:spLocks noChangeArrowheads="1"/>
          </p:cNvSpPr>
          <p:nvPr/>
        </p:nvSpPr>
        <p:spPr bwMode="auto">
          <a:xfrm>
            <a:off x="5238749" y="1529556"/>
            <a:ext cx="1511301" cy="407987"/>
          </a:xfrm>
          <a:prstGeom prst="roundRect">
            <a:avLst>
              <a:gd name="adj" fmla="val 16667"/>
            </a:avLst>
          </a:prstGeom>
          <a:noFill/>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r>
              <a:rPr lang="en-US" altLang="zh-CN" b="1" dirty="0">
                <a:solidFill>
                  <a:schemeClr val="tx1">
                    <a:lumMod val="75000"/>
                    <a:lumOff val="25000"/>
                  </a:schemeClr>
                </a:solidFill>
                <a:latin typeface="微软雅黑" pitchFamily="34" charset="-122"/>
                <a:ea typeface="微软雅黑" pitchFamily="34" charset="-122"/>
              </a:rPr>
              <a:t>CONTENT</a:t>
            </a:r>
            <a:endParaRPr lang="zh-CN" altLang="en-US" b="1" dirty="0">
              <a:solidFill>
                <a:schemeClr val="tx1">
                  <a:lumMod val="75000"/>
                  <a:lumOff val="25000"/>
                </a:schemeClr>
              </a:solidFill>
              <a:latin typeface="微软雅黑" pitchFamily="34" charset="-122"/>
              <a:ea typeface="微软雅黑" pitchFamily="34" charset="-122"/>
            </a:endParaRPr>
          </a:p>
        </p:txBody>
      </p:sp>
      <p:sp>
        <p:nvSpPr>
          <p:cNvPr id="12" name="矩形: 圆角 11">
            <a:extLst>
              <a:ext uri="{FF2B5EF4-FFF2-40B4-BE49-F238E27FC236}">
                <a16:creationId xmlns="" xmlns:a16="http://schemas.microsoft.com/office/drawing/2014/main" id="{419FF6A4-8E20-421F-AF40-A86D2263569F}"/>
              </a:ext>
            </a:extLst>
          </p:cNvPr>
          <p:cNvSpPr/>
          <p:nvPr/>
        </p:nvSpPr>
        <p:spPr>
          <a:xfrm>
            <a:off x="2663825" y="3748088"/>
            <a:ext cx="7272338" cy="715962"/>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13318" name="文本框 1">
            <a:extLst>
              <a:ext uri="{FF2B5EF4-FFF2-40B4-BE49-F238E27FC236}">
                <a16:creationId xmlns="" xmlns:a16="http://schemas.microsoft.com/office/drawing/2014/main" id="{D69A07FC-FEE9-47EF-A1D1-68076E376A3C}"/>
              </a:ext>
            </a:extLst>
          </p:cNvPr>
          <p:cNvSpPr txBox="1">
            <a:spLocks noChangeArrowheads="1"/>
          </p:cNvSpPr>
          <p:nvPr/>
        </p:nvSpPr>
        <p:spPr bwMode="auto">
          <a:xfrm>
            <a:off x="3240088" y="3844925"/>
            <a:ext cx="59753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思源宋体 CN Heavy"/>
              </a:rPr>
              <a:t>生产经营单位安全生产主体责任</a:t>
            </a:r>
          </a:p>
        </p:txBody>
      </p:sp>
      <p:sp>
        <p:nvSpPr>
          <p:cNvPr id="15" name="矩形: 圆角 14">
            <a:extLst>
              <a:ext uri="{FF2B5EF4-FFF2-40B4-BE49-F238E27FC236}">
                <a16:creationId xmlns="" xmlns:a16="http://schemas.microsoft.com/office/drawing/2014/main" id="{BAC5250A-729E-4D41-9DCD-CE0742008A45}"/>
              </a:ext>
            </a:extLst>
          </p:cNvPr>
          <p:cNvSpPr/>
          <p:nvPr/>
        </p:nvSpPr>
        <p:spPr>
          <a:xfrm>
            <a:off x="2663825" y="5170488"/>
            <a:ext cx="7272338" cy="715962"/>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13320" name="文本框 12">
            <a:extLst>
              <a:ext uri="{FF2B5EF4-FFF2-40B4-BE49-F238E27FC236}">
                <a16:creationId xmlns="" xmlns:a16="http://schemas.microsoft.com/office/drawing/2014/main" id="{B296B156-51DD-4B3C-8699-6494C0D0F1E3}"/>
              </a:ext>
            </a:extLst>
          </p:cNvPr>
          <p:cNvSpPr txBox="1">
            <a:spLocks noChangeArrowheads="1"/>
          </p:cNvSpPr>
          <p:nvPr/>
        </p:nvSpPr>
        <p:spPr bwMode="auto">
          <a:xfrm>
            <a:off x="3251200" y="5233988"/>
            <a:ext cx="87137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思源宋体 CN Heavy"/>
              </a:rPr>
              <a:t>企业主要负责人安全生产法定职责</a:t>
            </a:r>
          </a:p>
        </p:txBody>
      </p:sp>
      <p:grpSp>
        <p:nvGrpSpPr>
          <p:cNvPr id="2" name="组合 1">
            <a:extLst>
              <a:ext uri="{FF2B5EF4-FFF2-40B4-BE49-F238E27FC236}">
                <a16:creationId xmlns="" xmlns:a16="http://schemas.microsoft.com/office/drawing/2014/main" id="{009BF95B-F126-459E-9FC6-C4DE7415CDBD}"/>
              </a:ext>
            </a:extLst>
          </p:cNvPr>
          <p:cNvGrpSpPr>
            <a:grpSpLocks/>
          </p:cNvGrpSpPr>
          <p:nvPr/>
        </p:nvGrpSpPr>
        <p:grpSpPr bwMode="auto">
          <a:xfrm>
            <a:off x="2016125" y="2276475"/>
            <a:ext cx="7920038" cy="796925"/>
            <a:chOff x="2016125" y="2276475"/>
            <a:chExt cx="7920038" cy="796925"/>
          </a:xfrm>
        </p:grpSpPr>
        <p:sp>
          <p:nvSpPr>
            <p:cNvPr id="10" name="矩形: 圆角 9">
              <a:extLst>
                <a:ext uri="{FF2B5EF4-FFF2-40B4-BE49-F238E27FC236}">
                  <a16:creationId xmlns="" xmlns:a16="http://schemas.microsoft.com/office/drawing/2014/main" id="{933E4BBC-2838-45EF-9F4C-90F39966BFEC}"/>
                </a:ext>
              </a:extLst>
            </p:cNvPr>
            <p:cNvSpPr/>
            <p:nvPr/>
          </p:nvSpPr>
          <p:spPr>
            <a:xfrm>
              <a:off x="2663825" y="2359025"/>
              <a:ext cx="7272338" cy="714375"/>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3327" name="文本框 10">
              <a:extLst>
                <a:ext uri="{FF2B5EF4-FFF2-40B4-BE49-F238E27FC236}">
                  <a16:creationId xmlns="" xmlns:a16="http://schemas.microsoft.com/office/drawing/2014/main" id="{653CC328-724B-4EB4-B132-E04799DAB18B}"/>
                </a:ext>
              </a:extLst>
            </p:cNvPr>
            <p:cNvSpPr txBox="1">
              <a:spLocks noChangeArrowheads="1"/>
            </p:cNvSpPr>
            <p:nvPr/>
          </p:nvSpPr>
          <p:spPr bwMode="auto">
            <a:xfrm>
              <a:off x="3251200" y="2430463"/>
              <a:ext cx="5688013"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dirty="0">
                  <a:solidFill>
                    <a:schemeClr val="bg1"/>
                  </a:solidFill>
                  <a:latin typeface="微软雅黑" panose="020B0503020204020204" pitchFamily="34" charset="-122"/>
                  <a:ea typeface="微软雅黑" panose="020B0503020204020204" pitchFamily="34" charset="-122"/>
                  <a:cs typeface="思源宋体 CN Heavy"/>
                </a:rPr>
                <a:t>开课前言</a:t>
              </a:r>
              <a:endParaRPr lang="en-US" altLang="zh-CN" sz="3200" b="1" dirty="0">
                <a:solidFill>
                  <a:schemeClr val="bg1"/>
                </a:solidFill>
                <a:latin typeface="微软雅黑" panose="020B0503020204020204" pitchFamily="34" charset="-122"/>
                <a:ea typeface="微软雅黑" panose="020B0503020204020204" pitchFamily="34" charset="-122"/>
                <a:cs typeface="思源宋体 CN Heavy"/>
              </a:endParaRPr>
            </a:p>
          </p:txBody>
        </p:sp>
        <p:sp>
          <p:nvSpPr>
            <p:cNvPr id="16" name="平行四边形 15">
              <a:extLst>
                <a:ext uri="{FF2B5EF4-FFF2-40B4-BE49-F238E27FC236}">
                  <a16:creationId xmlns="" xmlns:a16="http://schemas.microsoft.com/office/drawing/2014/main" id="{B8284521-650A-4BDD-8640-343B15A21C9D}"/>
                </a:ext>
              </a:extLst>
            </p:cNvPr>
            <p:cNvSpPr/>
            <p:nvPr/>
          </p:nvSpPr>
          <p:spPr>
            <a:xfrm>
              <a:off x="2016125" y="2276475"/>
              <a:ext cx="1223963"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13329" name="文本框 16">
              <a:extLst>
                <a:ext uri="{FF2B5EF4-FFF2-40B4-BE49-F238E27FC236}">
                  <a16:creationId xmlns="" xmlns:a16="http://schemas.microsoft.com/office/drawing/2014/main" id="{88FE6F0F-12FE-4D79-B028-54F6DB879901}"/>
                </a:ext>
              </a:extLst>
            </p:cNvPr>
            <p:cNvSpPr txBox="1">
              <a:spLocks noChangeArrowheads="1"/>
            </p:cNvSpPr>
            <p:nvPr/>
          </p:nvSpPr>
          <p:spPr bwMode="auto">
            <a:xfrm>
              <a:off x="2317750" y="2406650"/>
              <a:ext cx="792163"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dirty="0">
                  <a:solidFill>
                    <a:srgbClr val="B51E23"/>
                  </a:solidFill>
                  <a:latin typeface="微软雅黑" panose="020B0503020204020204" pitchFamily="34" charset="-122"/>
                  <a:ea typeface="微软雅黑" panose="020B0503020204020204" pitchFamily="34" charset="-122"/>
                  <a:cs typeface="思源宋体 CN Heavy"/>
                </a:rPr>
                <a:t>01</a:t>
              </a:r>
            </a:p>
          </p:txBody>
        </p:sp>
      </p:grpSp>
      <p:sp>
        <p:nvSpPr>
          <p:cNvPr id="18" name="平行四边形 17">
            <a:extLst>
              <a:ext uri="{FF2B5EF4-FFF2-40B4-BE49-F238E27FC236}">
                <a16:creationId xmlns="" xmlns:a16="http://schemas.microsoft.com/office/drawing/2014/main" id="{7F1374AA-87A5-4AF2-AB23-2F0DA689AF31}"/>
              </a:ext>
            </a:extLst>
          </p:cNvPr>
          <p:cNvSpPr/>
          <p:nvPr/>
        </p:nvSpPr>
        <p:spPr>
          <a:xfrm>
            <a:off x="1982788" y="3667125"/>
            <a:ext cx="1223962"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13323" name="文本框 18">
            <a:extLst>
              <a:ext uri="{FF2B5EF4-FFF2-40B4-BE49-F238E27FC236}">
                <a16:creationId xmlns="" xmlns:a16="http://schemas.microsoft.com/office/drawing/2014/main" id="{607A69A1-0AFE-48BD-BEF2-316767649362}"/>
              </a:ext>
            </a:extLst>
          </p:cNvPr>
          <p:cNvSpPr txBox="1">
            <a:spLocks noChangeArrowheads="1"/>
          </p:cNvSpPr>
          <p:nvPr/>
        </p:nvSpPr>
        <p:spPr bwMode="auto">
          <a:xfrm>
            <a:off x="2286000" y="3797300"/>
            <a:ext cx="7921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dirty="0">
                <a:solidFill>
                  <a:srgbClr val="B51E23"/>
                </a:solidFill>
                <a:latin typeface="微软雅黑" panose="020B0503020204020204" pitchFamily="34" charset="-122"/>
                <a:ea typeface="微软雅黑" panose="020B0503020204020204" pitchFamily="34" charset="-122"/>
                <a:cs typeface="思源宋体 CN Heavy"/>
              </a:rPr>
              <a:t>02</a:t>
            </a:r>
          </a:p>
        </p:txBody>
      </p:sp>
      <p:sp>
        <p:nvSpPr>
          <p:cNvPr id="20" name="平行四边形 19">
            <a:extLst>
              <a:ext uri="{FF2B5EF4-FFF2-40B4-BE49-F238E27FC236}">
                <a16:creationId xmlns="" xmlns:a16="http://schemas.microsoft.com/office/drawing/2014/main" id="{8D4836E3-C3B7-465F-A47F-0BB8438FA581}"/>
              </a:ext>
            </a:extLst>
          </p:cNvPr>
          <p:cNvSpPr/>
          <p:nvPr/>
        </p:nvSpPr>
        <p:spPr>
          <a:xfrm>
            <a:off x="1982788" y="5089525"/>
            <a:ext cx="1223962"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13325" name="文本框 20">
            <a:extLst>
              <a:ext uri="{FF2B5EF4-FFF2-40B4-BE49-F238E27FC236}">
                <a16:creationId xmlns="" xmlns:a16="http://schemas.microsoft.com/office/drawing/2014/main" id="{1D6D3950-8454-4B08-BCF5-743AFE8A5383}"/>
              </a:ext>
            </a:extLst>
          </p:cNvPr>
          <p:cNvSpPr txBox="1">
            <a:spLocks noChangeArrowheads="1"/>
          </p:cNvSpPr>
          <p:nvPr/>
        </p:nvSpPr>
        <p:spPr bwMode="auto">
          <a:xfrm>
            <a:off x="2286000" y="5219700"/>
            <a:ext cx="7921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dirty="0">
                <a:solidFill>
                  <a:srgbClr val="B51E23"/>
                </a:solidFill>
                <a:latin typeface="微软雅黑" panose="020B0503020204020204" pitchFamily="34" charset="-122"/>
                <a:ea typeface="微软雅黑" panose="020B0503020204020204" pitchFamily="34" charset="-122"/>
                <a:cs typeface="思源宋体 CN Heavy"/>
              </a:rPr>
              <a:t>03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
        <p:nvSpPr>
          <p:cNvPr id="3" name="矩形 2">
            <a:extLst>
              <a:ext uri="{FF2B5EF4-FFF2-40B4-BE49-F238E27FC236}">
                <a16:creationId xmlns="" xmlns:a16="http://schemas.microsoft.com/office/drawing/2014/main" id="{7D5E681E-4951-4312-B884-C40550382FDC}"/>
              </a:ext>
            </a:extLst>
          </p:cNvPr>
          <p:cNvSpPr/>
          <p:nvPr/>
        </p:nvSpPr>
        <p:spPr>
          <a:xfrm>
            <a:off x="335361" y="1628800"/>
            <a:ext cx="9649072" cy="4456861"/>
          </a:xfrm>
          <a:prstGeom prst="rect">
            <a:avLst/>
          </a:prstGeom>
        </p:spPr>
        <p:txBody>
          <a:bodyPr wrap="square">
            <a:spAutoFit/>
          </a:bodyPr>
          <a:lstStyle/>
          <a:p>
            <a:pPr marL="342900" indent="-342900" algn="just">
              <a:lnSpc>
                <a:spcPct val="200000"/>
              </a:lnSpc>
              <a:spcBef>
                <a:spcPts val="600"/>
              </a:spcBef>
              <a:spcAft>
                <a:spcPts val="600"/>
              </a:spcAft>
              <a:buFont typeface="Arial" panose="020B0604020202020204" pitchFamily="34" charset="0"/>
              <a:buChar char="•"/>
            </a:pPr>
            <a:r>
              <a:rPr lang="zh-CN" altLang="en-US" sz="2000" dirty="0">
                <a:latin typeface="+mj-ea"/>
                <a:ea typeface="+mj-ea"/>
                <a:cs typeface="Times New Roman" panose="02020603050405020304" pitchFamily="18" charset="0"/>
              </a:rPr>
              <a:t>要把</a:t>
            </a:r>
            <a:r>
              <a:rPr lang="zh-CN" altLang="en-US" sz="2000" dirty="0">
                <a:solidFill>
                  <a:srgbClr val="BE0000"/>
                </a:solidFill>
                <a:latin typeface="+mj-ea"/>
                <a:ea typeface="+mj-ea"/>
                <a:cs typeface="Times New Roman" panose="02020603050405020304" pitchFamily="18" charset="0"/>
              </a:rPr>
              <a:t>安全作为第一标准</a:t>
            </a:r>
            <a:r>
              <a:rPr lang="zh-CN" altLang="en-US" sz="2000" dirty="0">
                <a:latin typeface="+mj-ea"/>
                <a:ea typeface="+mj-ea"/>
                <a:cs typeface="Times New Roman" panose="02020603050405020304" pitchFamily="18" charset="0"/>
              </a:rPr>
              <a:t>。衡量一个单位工作好坏、成绩优差，第一条就要看安全生产。安全生产不过关，其他工作再好也不能评优。如果考核实行</a:t>
            </a:r>
            <a:r>
              <a:rPr lang="en-US" altLang="zh-CN" sz="2000" dirty="0">
                <a:latin typeface="+mj-ea"/>
                <a:ea typeface="+mj-ea"/>
                <a:cs typeface="Times New Roman" panose="02020603050405020304" pitchFamily="18" charset="0"/>
              </a:rPr>
              <a:t>100</a:t>
            </a:r>
            <a:r>
              <a:rPr lang="zh-CN" altLang="en-US" sz="2000" dirty="0">
                <a:latin typeface="+mj-ea"/>
                <a:ea typeface="+mj-ea"/>
                <a:cs typeface="Times New Roman" panose="02020603050405020304" pitchFamily="18" charset="0"/>
              </a:rPr>
              <a:t>分制的话，安全生产就是</a:t>
            </a:r>
            <a:r>
              <a:rPr lang="en-US" altLang="zh-CN" sz="2000" dirty="0">
                <a:latin typeface="+mj-ea"/>
                <a:ea typeface="+mj-ea"/>
                <a:cs typeface="Times New Roman" panose="02020603050405020304" pitchFamily="18" charset="0"/>
              </a:rPr>
              <a:t>1</a:t>
            </a:r>
            <a:r>
              <a:rPr lang="zh-CN" altLang="en-US" sz="2000" dirty="0">
                <a:latin typeface="+mj-ea"/>
                <a:ea typeface="+mj-ea"/>
                <a:cs typeface="Times New Roman" panose="02020603050405020304" pitchFamily="18" charset="0"/>
              </a:rPr>
              <a:t>，没有这个</a:t>
            </a:r>
            <a:r>
              <a:rPr lang="en-US" altLang="zh-CN" sz="2000" dirty="0">
                <a:latin typeface="+mj-ea"/>
                <a:ea typeface="+mj-ea"/>
                <a:cs typeface="Times New Roman" panose="02020603050405020304" pitchFamily="18" charset="0"/>
              </a:rPr>
              <a:t>1</a:t>
            </a:r>
            <a:r>
              <a:rPr lang="zh-CN" altLang="en-US" sz="2000" dirty="0">
                <a:latin typeface="+mj-ea"/>
                <a:ea typeface="+mj-ea"/>
                <a:cs typeface="Times New Roman" panose="02020603050405020304" pitchFamily="18" charset="0"/>
              </a:rPr>
              <a:t>，其他都是</a:t>
            </a:r>
            <a:r>
              <a:rPr lang="en-US" altLang="zh-CN" sz="2000" dirty="0">
                <a:latin typeface="+mj-ea"/>
                <a:ea typeface="+mj-ea"/>
                <a:cs typeface="Times New Roman" panose="02020603050405020304" pitchFamily="18" charset="0"/>
              </a:rPr>
              <a:t>0</a:t>
            </a:r>
            <a:r>
              <a:rPr lang="zh-CN" altLang="en-US" sz="2000" dirty="0">
                <a:latin typeface="+mj-ea"/>
                <a:ea typeface="+mj-ea"/>
                <a:cs typeface="Times New Roman" panose="02020603050405020304" pitchFamily="18" charset="0"/>
              </a:rPr>
              <a:t>。</a:t>
            </a:r>
          </a:p>
          <a:p>
            <a:pPr marL="342900" indent="-342900" algn="just">
              <a:lnSpc>
                <a:spcPct val="200000"/>
              </a:lnSpc>
              <a:spcBef>
                <a:spcPts val="600"/>
              </a:spcBef>
              <a:spcAft>
                <a:spcPts val="600"/>
              </a:spcAft>
              <a:buFont typeface="Arial" panose="020B0604020202020204" pitchFamily="34" charset="0"/>
              <a:buChar char="•"/>
            </a:pPr>
            <a:r>
              <a:rPr lang="zh-CN" altLang="en-US" sz="2000" dirty="0">
                <a:latin typeface="+mj-ea"/>
                <a:ea typeface="+mj-ea"/>
                <a:cs typeface="Times New Roman" panose="02020603050405020304" pitchFamily="18" charset="0"/>
              </a:rPr>
              <a:t>要把</a:t>
            </a:r>
            <a:r>
              <a:rPr lang="zh-CN" altLang="en-US" sz="2000" dirty="0">
                <a:solidFill>
                  <a:srgbClr val="BE0000"/>
                </a:solidFill>
                <a:latin typeface="+mj-ea"/>
                <a:ea typeface="+mj-ea"/>
                <a:cs typeface="Times New Roman" panose="02020603050405020304" pitchFamily="18" charset="0"/>
              </a:rPr>
              <a:t>安全作为第一指标</a:t>
            </a:r>
            <a:r>
              <a:rPr lang="zh-CN" altLang="en-US" sz="2000" dirty="0">
                <a:latin typeface="+mj-ea"/>
                <a:ea typeface="+mj-ea"/>
                <a:cs typeface="Times New Roman" panose="02020603050405020304" pitchFamily="18" charset="0"/>
              </a:rPr>
              <a:t>。党委政府不仅要确定经济社会发展指标，也要确立安全生产指标；不仅制定经济社会发展规划，也要制定安全生产规划。企业也是如此。不仅要有生产指标，也要有安全指标。不仅要定安全指标，还要与工资奖励挂钩，实行安全绩效工资制。</a:t>
            </a:r>
          </a:p>
        </p:txBody>
      </p:sp>
    </p:spTree>
    <p:extLst>
      <p:ext uri="{BB962C8B-B14F-4D97-AF65-F5344CB8AC3E}">
        <p14:creationId xmlns="" xmlns:p14="http://schemas.microsoft.com/office/powerpoint/2010/main" val="172129947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江西丰城电厂“</a:t>
            </a:r>
            <a:r>
              <a:rPr lang="en-US" altLang="zh-CN" sz="2800" b="1" dirty="0">
                <a:solidFill>
                  <a:srgbClr val="C00000"/>
                </a:solidFill>
                <a:latin typeface="+mj-ea"/>
                <a:ea typeface="+mj-ea"/>
              </a:rPr>
              <a:t>11·24”</a:t>
            </a:r>
            <a:r>
              <a:rPr lang="zh-CN" altLang="en-US" sz="2800" b="1" dirty="0">
                <a:solidFill>
                  <a:srgbClr val="C00000"/>
                </a:solidFill>
                <a:latin typeface="+mj-ea"/>
                <a:ea typeface="+mj-ea"/>
              </a:rPr>
              <a:t>特别重大事故</a:t>
            </a:r>
          </a:p>
        </p:txBody>
      </p:sp>
      <p:pic>
        <p:nvPicPr>
          <p:cNvPr id="5" name="Picture 7">
            <a:extLst>
              <a:ext uri="{FF2B5EF4-FFF2-40B4-BE49-F238E27FC236}">
                <a16:creationId xmlns="" xmlns:a16="http://schemas.microsoft.com/office/drawing/2014/main" id="{33B3B920-AD02-4B6A-83C2-989135AEA1BF}"/>
              </a:ext>
            </a:extLst>
          </p:cNvPr>
          <p:cNvPicPr preferRelativeResize="0">
            <a:picLocks noChangeArrowheads="1"/>
          </p:cNvPicPr>
          <p:nvPr/>
        </p:nvPicPr>
        <p:blipFill>
          <a:blip r:embed="rId2"/>
          <a:srcRect/>
          <a:stretch>
            <a:fillRect/>
          </a:stretch>
        </p:blipFill>
        <p:spPr bwMode="auto">
          <a:xfrm>
            <a:off x="5171677" y="1591678"/>
            <a:ext cx="5040000" cy="4320000"/>
          </a:xfrm>
          <a:prstGeom prst="rect">
            <a:avLst/>
          </a:prstGeom>
          <a:noFill/>
          <a:ln w="9525" cmpd="sng">
            <a:noFill/>
            <a:miter lim="800000"/>
            <a:headEnd/>
            <a:tailEnd/>
          </a:ln>
          <a:effectLst>
            <a:outerShdw dist="17961" dir="13500000" algn="ctr" rotWithShape="0">
              <a:schemeClr val="accent1">
                <a:gamma/>
                <a:shade val="60000"/>
                <a:invGamma/>
                <a:alpha val="50000"/>
              </a:schemeClr>
            </a:outerShdw>
          </a:effectLst>
        </p:spPr>
      </p:pic>
      <p:pic>
        <p:nvPicPr>
          <p:cNvPr id="6" name="Picture 2">
            <a:extLst>
              <a:ext uri="{FF2B5EF4-FFF2-40B4-BE49-F238E27FC236}">
                <a16:creationId xmlns="" xmlns:a16="http://schemas.microsoft.com/office/drawing/2014/main" id="{6F240A9E-62FF-46E6-BA7B-CF8732E3E50C}"/>
              </a:ext>
            </a:extLst>
          </p:cNvPr>
          <p:cNvPicPr preferRelativeResize="0">
            <a:picLocks noChangeArrowheads="1"/>
          </p:cNvPicPr>
          <p:nvPr/>
        </p:nvPicPr>
        <p:blipFill>
          <a:blip r:embed="rId3"/>
          <a:srcRect/>
          <a:stretch>
            <a:fillRect/>
          </a:stretch>
        </p:blipFill>
        <p:spPr bwMode="auto">
          <a:xfrm>
            <a:off x="131677" y="1591678"/>
            <a:ext cx="5040000" cy="4320000"/>
          </a:xfrm>
          <a:prstGeom prst="rect">
            <a:avLst/>
          </a:prstGeom>
          <a:noFill/>
          <a:ln w="9525" cmpd="sng">
            <a:noFill/>
            <a:miter lim="800000"/>
            <a:headEnd/>
            <a:tailEnd/>
          </a:ln>
          <a:effectLst>
            <a:outerShdw dist="17961" dir="13500000" algn="ctr" rotWithShape="0">
              <a:schemeClr val="accent1">
                <a:gamma/>
                <a:shade val="60000"/>
                <a:invGamma/>
                <a:alpha val="50000"/>
              </a:schemeClr>
            </a:outerShdw>
          </a:effectLst>
        </p:spPr>
      </p:pic>
      <p:sp>
        <p:nvSpPr>
          <p:cNvPr id="7" name="矩形 26">
            <a:extLst>
              <a:ext uri="{FF2B5EF4-FFF2-40B4-BE49-F238E27FC236}">
                <a16:creationId xmlns="" xmlns:a16="http://schemas.microsoft.com/office/drawing/2014/main" id="{382AC147-2235-4346-AA1A-E9A7E39FF2F3}"/>
              </a:ext>
            </a:extLst>
          </p:cNvPr>
          <p:cNvSpPr>
            <a:spLocks noChangeArrowheads="1"/>
          </p:cNvSpPr>
          <p:nvPr/>
        </p:nvSpPr>
        <p:spPr bwMode="auto">
          <a:xfrm>
            <a:off x="131674" y="1591678"/>
            <a:ext cx="10080001" cy="4320000"/>
          </a:xfrm>
          <a:prstGeom prst="rect">
            <a:avLst/>
          </a:prstGeom>
          <a:solidFill>
            <a:schemeClr val="tx1">
              <a:alpha val="16862"/>
            </a:schemeClr>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lvl1pPr>
              <a:defRPr>
                <a:solidFill>
                  <a:schemeClr val="tx1"/>
                </a:solidFill>
                <a:latin typeface="黑体" panose="02010609060101010101" pitchFamily="49" charset="-122"/>
                <a:ea typeface="宋体" panose="02010600030101010101" pitchFamily="2" charset="-122"/>
              </a:defRPr>
            </a:lvl1pPr>
            <a:lvl2pPr marL="742950" indent="-285750">
              <a:defRPr>
                <a:solidFill>
                  <a:schemeClr val="tx1"/>
                </a:solidFill>
                <a:latin typeface="黑体" panose="02010609060101010101" pitchFamily="49" charset="-122"/>
                <a:ea typeface="宋体" panose="02010600030101010101" pitchFamily="2" charset="-122"/>
              </a:defRPr>
            </a:lvl2pPr>
            <a:lvl3pPr marL="1143000" indent="-228600">
              <a:defRPr>
                <a:solidFill>
                  <a:schemeClr val="tx1"/>
                </a:solidFill>
                <a:latin typeface="黑体" panose="02010609060101010101" pitchFamily="49" charset="-122"/>
                <a:ea typeface="宋体" panose="02010600030101010101" pitchFamily="2" charset="-122"/>
              </a:defRPr>
            </a:lvl3pPr>
            <a:lvl4pPr marL="1600200" indent="-228600">
              <a:defRPr>
                <a:solidFill>
                  <a:schemeClr val="tx1"/>
                </a:solidFill>
                <a:latin typeface="黑体" panose="02010609060101010101" pitchFamily="49" charset="-122"/>
                <a:ea typeface="宋体" panose="02010600030101010101" pitchFamily="2" charset="-122"/>
              </a:defRPr>
            </a:lvl4pPr>
            <a:lvl5pPr marL="2057400" indent="-228600">
              <a:defRPr>
                <a:solidFill>
                  <a:schemeClr val="tx1"/>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9pPr>
          </a:lstStyle>
          <a:p>
            <a:pPr>
              <a:buFontTx/>
              <a:buNone/>
            </a:pPr>
            <a:endParaRPr lang="zh-CN" altLang="en-US" b="1">
              <a:ea typeface="华文细黑" panose="02010600040101010101" pitchFamily="2" charset="-122"/>
            </a:endParaRPr>
          </a:p>
        </p:txBody>
      </p:sp>
      <p:sp>
        <p:nvSpPr>
          <p:cNvPr id="8" name="矩形 7">
            <a:extLst>
              <a:ext uri="{FF2B5EF4-FFF2-40B4-BE49-F238E27FC236}">
                <a16:creationId xmlns="" xmlns:a16="http://schemas.microsoft.com/office/drawing/2014/main" id="{B87A3356-33B2-409C-9640-71758F6D8DAB}"/>
              </a:ext>
            </a:extLst>
          </p:cNvPr>
          <p:cNvSpPr/>
          <p:nvPr/>
        </p:nvSpPr>
        <p:spPr>
          <a:xfrm>
            <a:off x="131677" y="2894428"/>
            <a:ext cx="10080000" cy="1714500"/>
          </a:xfrm>
          <a:prstGeom prst="rect">
            <a:avLst/>
          </a:prstGeom>
          <a:solidFill>
            <a:schemeClr val="tx2">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600" b="1" dirty="0">
              <a:solidFill>
                <a:prstClr val="white"/>
              </a:solidFill>
              <a:latin typeface="微软雅黑" pitchFamily="34" charset="-122"/>
              <a:ea typeface="微软雅黑" pitchFamily="34" charset="-122"/>
            </a:endParaRPr>
          </a:p>
        </p:txBody>
      </p:sp>
      <p:sp>
        <p:nvSpPr>
          <p:cNvPr id="9" name="矩形 15">
            <a:extLst>
              <a:ext uri="{FF2B5EF4-FFF2-40B4-BE49-F238E27FC236}">
                <a16:creationId xmlns="" xmlns:a16="http://schemas.microsoft.com/office/drawing/2014/main" id="{C6307218-E919-45BC-B9AE-3C285062CE19}"/>
              </a:ext>
            </a:extLst>
          </p:cNvPr>
          <p:cNvSpPr>
            <a:spLocks noChangeArrowheads="1"/>
          </p:cNvSpPr>
          <p:nvPr/>
        </p:nvSpPr>
        <p:spPr bwMode="auto">
          <a:xfrm>
            <a:off x="131675" y="3366957"/>
            <a:ext cx="1008000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黑体" panose="02010609060101010101" pitchFamily="49" charset="-122"/>
                <a:ea typeface="宋体" panose="02010600030101010101" pitchFamily="2" charset="-122"/>
              </a:defRPr>
            </a:lvl1pPr>
            <a:lvl2pPr marL="742950" indent="-285750">
              <a:defRPr>
                <a:solidFill>
                  <a:schemeClr val="tx1"/>
                </a:solidFill>
                <a:latin typeface="黑体" panose="02010609060101010101" pitchFamily="49" charset="-122"/>
                <a:ea typeface="宋体" panose="02010600030101010101" pitchFamily="2" charset="-122"/>
              </a:defRPr>
            </a:lvl2pPr>
            <a:lvl3pPr marL="1143000" indent="-228600">
              <a:defRPr>
                <a:solidFill>
                  <a:schemeClr val="tx1"/>
                </a:solidFill>
                <a:latin typeface="黑体" panose="02010609060101010101" pitchFamily="49" charset="-122"/>
                <a:ea typeface="宋体" panose="02010600030101010101" pitchFamily="2" charset="-122"/>
              </a:defRPr>
            </a:lvl3pPr>
            <a:lvl4pPr marL="1600200" indent="-228600">
              <a:defRPr>
                <a:solidFill>
                  <a:schemeClr val="tx1"/>
                </a:solidFill>
                <a:latin typeface="黑体" panose="02010609060101010101" pitchFamily="49" charset="-122"/>
                <a:ea typeface="宋体" panose="02010600030101010101" pitchFamily="2" charset="-122"/>
              </a:defRPr>
            </a:lvl4pPr>
            <a:lvl5pPr marL="2057400" indent="-228600">
              <a:defRPr>
                <a:solidFill>
                  <a:schemeClr val="tx1"/>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9pPr>
          </a:lstStyle>
          <a:p>
            <a:pPr algn="ctr"/>
            <a:r>
              <a:rPr lang="zh-CN" altLang="en-US" sz="4000" b="1" dirty="0">
                <a:solidFill>
                  <a:schemeClr val="bg1"/>
                </a:solidFill>
                <a:latin typeface="微软雅黑" panose="020B0503020204020204" pitchFamily="34" charset="-122"/>
                <a:ea typeface="微软雅黑" panose="020B0503020204020204" pitchFamily="34" charset="-122"/>
              </a:rPr>
              <a:t>江西丰城电厂“</a:t>
            </a:r>
            <a:r>
              <a:rPr lang="en-US" altLang="zh-CN" sz="4000" b="1" dirty="0">
                <a:solidFill>
                  <a:schemeClr val="bg1"/>
                </a:solidFill>
                <a:latin typeface="微软雅黑" panose="020B0503020204020204" pitchFamily="34" charset="-122"/>
                <a:ea typeface="微软雅黑" panose="020B0503020204020204" pitchFamily="34" charset="-122"/>
              </a:rPr>
              <a:t>11·24”</a:t>
            </a:r>
            <a:r>
              <a:rPr lang="zh-CN" altLang="en-US" sz="4000" b="1" dirty="0">
                <a:solidFill>
                  <a:schemeClr val="bg1"/>
                </a:solidFill>
                <a:latin typeface="微软雅黑" panose="020B0503020204020204" pitchFamily="34" charset="-122"/>
                <a:ea typeface="微软雅黑" panose="020B0503020204020204" pitchFamily="34" charset="-122"/>
              </a:rPr>
              <a:t>特别重大事故</a:t>
            </a:r>
            <a:endParaRPr lang="en-US" altLang="zh-CN" sz="40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54028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江西丰城电厂“</a:t>
            </a:r>
            <a:r>
              <a:rPr lang="en-US" altLang="zh-CN" sz="2800" b="1" dirty="0">
                <a:solidFill>
                  <a:srgbClr val="C00000"/>
                </a:solidFill>
                <a:latin typeface="+mj-ea"/>
                <a:ea typeface="+mj-ea"/>
              </a:rPr>
              <a:t>11·24”</a:t>
            </a:r>
            <a:r>
              <a:rPr lang="zh-CN" altLang="en-US" sz="2800" b="1" dirty="0">
                <a:solidFill>
                  <a:srgbClr val="C00000"/>
                </a:solidFill>
                <a:latin typeface="+mj-ea"/>
                <a:ea typeface="+mj-ea"/>
              </a:rPr>
              <a:t>特别重大事故</a:t>
            </a:r>
          </a:p>
        </p:txBody>
      </p:sp>
      <p:pic>
        <p:nvPicPr>
          <p:cNvPr id="2" name="图片 1">
            <a:extLst>
              <a:ext uri="{FF2B5EF4-FFF2-40B4-BE49-F238E27FC236}">
                <a16:creationId xmlns="" xmlns:a16="http://schemas.microsoft.com/office/drawing/2014/main" id="{B9C4E617-6366-4816-B777-9D4A86516A5C}"/>
              </a:ext>
            </a:extLst>
          </p:cNvPr>
          <p:cNvPicPr>
            <a:picLocks noChangeAspect="1"/>
          </p:cNvPicPr>
          <p:nvPr/>
        </p:nvPicPr>
        <p:blipFill>
          <a:blip r:embed="rId2"/>
          <a:stretch>
            <a:fillRect/>
          </a:stretch>
        </p:blipFill>
        <p:spPr>
          <a:xfrm>
            <a:off x="584739" y="1620516"/>
            <a:ext cx="8967646" cy="4692142"/>
          </a:xfrm>
          <a:prstGeom prst="rect">
            <a:avLst/>
          </a:prstGeom>
        </p:spPr>
      </p:pic>
    </p:spTree>
    <p:extLst>
      <p:ext uri="{BB962C8B-B14F-4D97-AF65-F5344CB8AC3E}">
        <p14:creationId xmlns="" xmlns:p14="http://schemas.microsoft.com/office/powerpoint/2010/main" val="287604331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江西丰城电厂“</a:t>
            </a:r>
            <a:r>
              <a:rPr lang="en-US" altLang="zh-CN" sz="2800" b="1" dirty="0">
                <a:solidFill>
                  <a:srgbClr val="C00000"/>
                </a:solidFill>
                <a:latin typeface="+mj-ea"/>
                <a:ea typeface="+mj-ea"/>
              </a:rPr>
              <a:t>11·24”</a:t>
            </a:r>
            <a:r>
              <a:rPr lang="zh-CN" altLang="en-US" sz="2800" b="1" dirty="0">
                <a:solidFill>
                  <a:srgbClr val="C00000"/>
                </a:solidFill>
                <a:latin typeface="+mj-ea"/>
                <a:ea typeface="+mj-ea"/>
              </a:rPr>
              <a:t>特别重大事故</a:t>
            </a:r>
          </a:p>
        </p:txBody>
      </p:sp>
      <p:graphicFrame>
        <p:nvGraphicFramePr>
          <p:cNvPr id="4" name="图示 3">
            <a:extLst>
              <a:ext uri="{FF2B5EF4-FFF2-40B4-BE49-F238E27FC236}">
                <a16:creationId xmlns="" xmlns:a16="http://schemas.microsoft.com/office/drawing/2014/main" id="{9A731314-5344-4D71-9281-21A97C76BD00}"/>
              </a:ext>
            </a:extLst>
          </p:cNvPr>
          <p:cNvGraphicFramePr/>
          <p:nvPr>
            <p:extLst>
              <p:ext uri="{D42A27DB-BD31-4B8C-83A1-F6EECF244321}">
                <p14:modId xmlns="" xmlns:p14="http://schemas.microsoft.com/office/powerpoint/2010/main" val="2866221985"/>
              </p:ext>
            </p:extLst>
          </p:nvPr>
        </p:nvGraphicFramePr>
        <p:xfrm>
          <a:off x="258043" y="5431425"/>
          <a:ext cx="9968819" cy="1285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a:extLst>
              <a:ext uri="{FF2B5EF4-FFF2-40B4-BE49-F238E27FC236}">
                <a16:creationId xmlns="" xmlns:a16="http://schemas.microsoft.com/office/drawing/2014/main" id="{8C8F1DBD-6C09-46CA-8ADA-0959E319D631}"/>
              </a:ext>
            </a:extLst>
          </p:cNvPr>
          <p:cNvSpPr/>
          <p:nvPr/>
        </p:nvSpPr>
        <p:spPr>
          <a:xfrm>
            <a:off x="261517" y="1628800"/>
            <a:ext cx="9972000" cy="369332"/>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defRPr/>
            </a:pPr>
            <a:r>
              <a:rPr lang="zh-CN" altLang="en-US" dirty="0">
                <a:latin typeface="+mj-ea"/>
                <a:ea typeface="+mj-ea"/>
              </a:rPr>
              <a:t>施工合同中，</a:t>
            </a:r>
            <a:r>
              <a:rPr lang="en-US" dirty="0">
                <a:latin typeface="+mj-ea"/>
                <a:ea typeface="+mj-ea"/>
              </a:rPr>
              <a:t>7</a:t>
            </a:r>
            <a:r>
              <a:rPr lang="zh-CN" altLang="en-US" dirty="0">
                <a:latin typeface="+mj-ea"/>
                <a:ea typeface="+mj-ea"/>
              </a:rPr>
              <a:t>号冷却塔总工期为</a:t>
            </a:r>
            <a:r>
              <a:rPr lang="en-US" dirty="0">
                <a:latin typeface="+mj-ea"/>
                <a:ea typeface="+mj-ea"/>
              </a:rPr>
              <a:t>437</a:t>
            </a:r>
            <a:r>
              <a:rPr lang="zh-CN" altLang="en-US" dirty="0">
                <a:latin typeface="+mj-ea"/>
                <a:ea typeface="+mj-ea"/>
              </a:rPr>
              <a:t>天       </a:t>
            </a:r>
          </a:p>
        </p:txBody>
      </p:sp>
      <p:sp>
        <p:nvSpPr>
          <p:cNvPr id="6" name="矩形 5">
            <a:extLst>
              <a:ext uri="{FF2B5EF4-FFF2-40B4-BE49-F238E27FC236}">
                <a16:creationId xmlns="" xmlns:a16="http://schemas.microsoft.com/office/drawing/2014/main" id="{B75DB764-8474-4921-99D9-359EA5400D22}"/>
              </a:ext>
            </a:extLst>
          </p:cNvPr>
          <p:cNvSpPr/>
          <p:nvPr/>
        </p:nvSpPr>
        <p:spPr bwMode="auto">
          <a:xfrm>
            <a:off x="1220030" y="4081262"/>
            <a:ext cx="7929562" cy="720000"/>
          </a:xfrm>
          <a:prstGeom prst="rect">
            <a:avLst/>
          </a:prstGeom>
          <a:solidFill>
            <a:srgbClr val="00B050"/>
          </a:solidFill>
          <a:ln w="9525" cap="flat" cmpd="sng" algn="ctr">
            <a:noFill/>
            <a:prstDash val="solid"/>
            <a:round/>
            <a:headEnd type="none" w="med" len="med"/>
            <a:tailEnd type="none" w="med" len="med"/>
          </a:ln>
          <a:effectLst>
            <a:outerShdw dist="17961" dir="13500000" algn="ctr" rotWithShape="0">
              <a:schemeClr val="tx1">
                <a:gamma/>
                <a:shade val="60000"/>
                <a:invGamma/>
                <a:alpha val="50000"/>
              </a:schemeClr>
            </a:outerShdw>
          </a:effectLst>
        </p:spPr>
        <p:txBody>
          <a:bodyPr anchor="ctr"/>
          <a:lstStyle/>
          <a:p>
            <a:pPr>
              <a:defRPr/>
            </a:pPr>
            <a:r>
              <a:rPr lang="en-US" sz="1600" dirty="0">
                <a:solidFill>
                  <a:schemeClr val="bg1"/>
                </a:solidFill>
                <a:latin typeface="+mj-ea"/>
                <a:ea typeface="+mj-ea"/>
              </a:rPr>
              <a:t>                                  </a:t>
            </a:r>
          </a:p>
          <a:p>
            <a:pPr>
              <a:defRPr/>
            </a:pPr>
            <a:r>
              <a:rPr lang="en-US" sz="1600" dirty="0">
                <a:latin typeface="+mj-ea"/>
                <a:ea typeface="+mj-ea"/>
              </a:rPr>
              <a:t>                                </a:t>
            </a:r>
            <a:r>
              <a:rPr lang="en-US" sz="1600" dirty="0">
                <a:solidFill>
                  <a:schemeClr val="bg1"/>
                </a:solidFill>
                <a:latin typeface="+mj-ea"/>
                <a:ea typeface="+mj-ea"/>
              </a:rPr>
              <a:t>7</a:t>
            </a:r>
            <a:r>
              <a:rPr lang="zh-CN" altLang="en-US" sz="1600" dirty="0">
                <a:solidFill>
                  <a:schemeClr val="bg1"/>
                </a:solidFill>
                <a:latin typeface="+mj-ea"/>
                <a:ea typeface="+mj-ea"/>
              </a:rPr>
              <a:t>号冷却塔总工期为</a:t>
            </a:r>
            <a:r>
              <a:rPr lang="en-US" sz="1600" dirty="0">
                <a:solidFill>
                  <a:schemeClr val="bg1"/>
                </a:solidFill>
                <a:latin typeface="+mj-ea"/>
                <a:ea typeface="+mj-ea"/>
              </a:rPr>
              <a:t>437</a:t>
            </a:r>
            <a:r>
              <a:rPr lang="zh-CN" altLang="en-US" sz="1600" dirty="0">
                <a:solidFill>
                  <a:schemeClr val="bg1"/>
                </a:solidFill>
                <a:latin typeface="+mj-ea"/>
                <a:ea typeface="+mj-ea"/>
              </a:rPr>
              <a:t>天</a:t>
            </a:r>
          </a:p>
          <a:p>
            <a:pPr>
              <a:defRPr/>
            </a:pPr>
            <a:endParaRPr lang="zh-CN" altLang="en-US" sz="1600" dirty="0">
              <a:solidFill>
                <a:schemeClr val="bg1"/>
              </a:solidFill>
              <a:latin typeface="+mj-ea"/>
              <a:ea typeface="+mj-ea"/>
            </a:endParaRPr>
          </a:p>
        </p:txBody>
      </p:sp>
      <p:sp>
        <p:nvSpPr>
          <p:cNvPr id="7" name="矩形 6">
            <a:extLst>
              <a:ext uri="{FF2B5EF4-FFF2-40B4-BE49-F238E27FC236}">
                <a16:creationId xmlns="" xmlns:a16="http://schemas.microsoft.com/office/drawing/2014/main" id="{307A48B4-DDC2-4D9F-B366-FA7A0B5C55AE}"/>
              </a:ext>
            </a:extLst>
          </p:cNvPr>
          <p:cNvSpPr/>
          <p:nvPr/>
        </p:nvSpPr>
        <p:spPr>
          <a:xfrm>
            <a:off x="261519" y="2045933"/>
            <a:ext cx="9972000" cy="369332"/>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defRPr/>
            </a:pPr>
            <a:r>
              <a:rPr lang="en-US" dirty="0">
                <a:latin typeface="+mj-ea"/>
                <a:ea typeface="+mj-ea"/>
              </a:rPr>
              <a:t>《</a:t>
            </a:r>
            <a:r>
              <a:rPr lang="zh-CN" altLang="en-US" dirty="0">
                <a:latin typeface="+mj-ea"/>
                <a:ea typeface="+mj-ea"/>
              </a:rPr>
              <a:t>施工</a:t>
            </a:r>
            <a:r>
              <a:rPr lang="en-US" dirty="0">
                <a:latin typeface="+mj-ea"/>
                <a:ea typeface="+mj-ea"/>
              </a:rPr>
              <a:t>D</a:t>
            </a:r>
            <a:r>
              <a:rPr lang="zh-CN" altLang="en-US" dirty="0">
                <a:latin typeface="+mj-ea"/>
                <a:ea typeface="+mj-ea"/>
              </a:rPr>
              <a:t>标段冷却塔与烟囱施工组织设计</a:t>
            </a:r>
            <a:r>
              <a:rPr lang="en-US" dirty="0">
                <a:latin typeface="+mj-ea"/>
                <a:ea typeface="+mj-ea"/>
              </a:rPr>
              <a:t>》</a:t>
            </a:r>
            <a:r>
              <a:rPr lang="zh-CN" altLang="en-US" dirty="0">
                <a:latin typeface="+mj-ea"/>
                <a:ea typeface="+mj-ea"/>
              </a:rPr>
              <a:t>中，</a:t>
            </a:r>
            <a:r>
              <a:rPr lang="en-US" dirty="0">
                <a:latin typeface="+mj-ea"/>
                <a:ea typeface="+mj-ea"/>
              </a:rPr>
              <a:t>7</a:t>
            </a:r>
            <a:r>
              <a:rPr lang="zh-CN" altLang="en-US" dirty="0">
                <a:latin typeface="+mj-ea"/>
                <a:ea typeface="+mj-ea"/>
              </a:rPr>
              <a:t>号冷却塔施工总工期调整为</a:t>
            </a:r>
            <a:r>
              <a:rPr lang="en-US" dirty="0">
                <a:latin typeface="+mj-ea"/>
                <a:ea typeface="+mj-ea"/>
              </a:rPr>
              <a:t>380</a:t>
            </a:r>
            <a:r>
              <a:rPr lang="zh-CN" altLang="en-US" dirty="0">
                <a:latin typeface="+mj-ea"/>
                <a:ea typeface="+mj-ea"/>
              </a:rPr>
              <a:t>天            </a:t>
            </a:r>
          </a:p>
        </p:txBody>
      </p:sp>
      <p:cxnSp>
        <p:nvCxnSpPr>
          <p:cNvPr id="8" name="直接连接符 7">
            <a:extLst>
              <a:ext uri="{FF2B5EF4-FFF2-40B4-BE49-F238E27FC236}">
                <a16:creationId xmlns="" xmlns:a16="http://schemas.microsoft.com/office/drawing/2014/main" id="{BBAE487F-2BE6-47DA-8B84-89DDFC36B0CA}"/>
              </a:ext>
            </a:extLst>
          </p:cNvPr>
          <p:cNvCxnSpPr>
            <a:cxnSpLocks/>
          </p:cNvCxnSpPr>
          <p:nvPr/>
        </p:nvCxnSpPr>
        <p:spPr bwMode="auto">
          <a:xfrm rot="5400000">
            <a:off x="291342" y="4359862"/>
            <a:ext cx="1857375" cy="0"/>
          </a:xfrm>
          <a:prstGeom prst="line">
            <a:avLst/>
          </a:prstGeom>
          <a:solidFill>
            <a:schemeClr val="accent1"/>
          </a:solidFill>
          <a:ln w="9525" cap="flat" cmpd="sng" algn="ctr">
            <a:solidFill>
              <a:schemeClr val="tx1"/>
            </a:solidFill>
            <a:prstDash val="solid"/>
            <a:round/>
            <a:headEnd type="none" w="med" len="med"/>
            <a:tailEnd type="none" w="med" len="med"/>
          </a:ln>
          <a:effectLst>
            <a:outerShdw dist="17961" dir="13500000" algn="ctr" rotWithShape="0">
              <a:schemeClr val="tx1">
                <a:gamma/>
                <a:shade val="60000"/>
                <a:invGamma/>
                <a:alpha val="50000"/>
              </a:schemeClr>
            </a:outerShdw>
          </a:effectLst>
        </p:spPr>
      </p:cxnSp>
      <p:cxnSp>
        <p:nvCxnSpPr>
          <p:cNvPr id="9" name="直接连接符 8">
            <a:extLst>
              <a:ext uri="{FF2B5EF4-FFF2-40B4-BE49-F238E27FC236}">
                <a16:creationId xmlns="" xmlns:a16="http://schemas.microsoft.com/office/drawing/2014/main" id="{B759268C-BF42-4143-AE4F-6D7004893DE3}"/>
              </a:ext>
            </a:extLst>
          </p:cNvPr>
          <p:cNvCxnSpPr>
            <a:cxnSpLocks/>
          </p:cNvCxnSpPr>
          <p:nvPr/>
        </p:nvCxnSpPr>
        <p:spPr bwMode="auto">
          <a:xfrm rot="5400000">
            <a:off x="8185979" y="4323349"/>
            <a:ext cx="1928813" cy="1588"/>
          </a:xfrm>
          <a:prstGeom prst="line">
            <a:avLst/>
          </a:prstGeom>
          <a:solidFill>
            <a:schemeClr val="accent1"/>
          </a:solidFill>
          <a:ln w="9525" cap="flat" cmpd="sng" algn="ctr">
            <a:solidFill>
              <a:schemeClr val="tx1"/>
            </a:solidFill>
            <a:prstDash val="solid"/>
            <a:round/>
            <a:headEnd type="none" w="med" len="med"/>
            <a:tailEnd type="none" w="med" len="med"/>
          </a:ln>
          <a:effectLst>
            <a:outerShdw dist="17961" dir="13500000" algn="ctr" rotWithShape="0">
              <a:schemeClr val="tx1">
                <a:gamma/>
                <a:shade val="60000"/>
                <a:invGamma/>
                <a:alpha val="50000"/>
              </a:schemeClr>
            </a:outerShdw>
          </a:effectLst>
        </p:spPr>
      </p:cxnSp>
      <p:sp>
        <p:nvSpPr>
          <p:cNvPr id="10" name="矩形 9">
            <a:extLst>
              <a:ext uri="{FF2B5EF4-FFF2-40B4-BE49-F238E27FC236}">
                <a16:creationId xmlns="" xmlns:a16="http://schemas.microsoft.com/office/drawing/2014/main" id="{4EDBC228-45D7-45C7-ADFE-0F5D695851FF}"/>
              </a:ext>
            </a:extLst>
          </p:cNvPr>
          <p:cNvSpPr>
            <a:spLocks noChangeArrowheads="1"/>
          </p:cNvSpPr>
          <p:nvPr/>
        </p:nvSpPr>
        <p:spPr bwMode="auto">
          <a:xfrm>
            <a:off x="3013021" y="4064483"/>
            <a:ext cx="3379787" cy="510524"/>
          </a:xfrm>
          <a:prstGeom prst="rect">
            <a:avLst/>
          </a:prstGeom>
          <a:solidFill>
            <a:srgbClr val="00B0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黑体" panose="02010609060101010101" pitchFamily="49" charset="-122"/>
                <a:ea typeface="宋体" panose="02010600030101010101" pitchFamily="2" charset="-122"/>
              </a:defRPr>
            </a:lvl1pPr>
            <a:lvl2pPr marL="742950" indent="-285750">
              <a:defRPr>
                <a:solidFill>
                  <a:schemeClr val="tx1"/>
                </a:solidFill>
                <a:latin typeface="黑体" panose="02010609060101010101" pitchFamily="49" charset="-122"/>
                <a:ea typeface="宋体" panose="02010600030101010101" pitchFamily="2" charset="-122"/>
              </a:defRPr>
            </a:lvl2pPr>
            <a:lvl3pPr marL="1143000" indent="-228600">
              <a:defRPr>
                <a:solidFill>
                  <a:schemeClr val="tx1"/>
                </a:solidFill>
                <a:latin typeface="黑体" panose="02010609060101010101" pitchFamily="49" charset="-122"/>
                <a:ea typeface="宋体" panose="02010600030101010101" pitchFamily="2" charset="-122"/>
              </a:defRPr>
            </a:lvl3pPr>
            <a:lvl4pPr marL="1600200" indent="-228600">
              <a:defRPr>
                <a:solidFill>
                  <a:schemeClr val="tx1"/>
                </a:solidFill>
                <a:latin typeface="黑体" panose="02010609060101010101" pitchFamily="49" charset="-122"/>
                <a:ea typeface="宋体" panose="02010600030101010101" pitchFamily="2" charset="-122"/>
              </a:defRPr>
            </a:lvl4pPr>
            <a:lvl5pPr marL="2057400" indent="-228600">
              <a:defRPr>
                <a:solidFill>
                  <a:schemeClr val="tx1"/>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9pPr>
          </a:lstStyle>
          <a:p>
            <a:pPr algn="ctr">
              <a:lnSpc>
                <a:spcPct val="200000"/>
              </a:lnSpc>
            </a:pPr>
            <a:r>
              <a:rPr lang="zh-CN" altLang="en-US" sz="1600" dirty="0">
                <a:latin typeface="+mj-ea"/>
                <a:ea typeface="+mj-ea"/>
              </a:rPr>
              <a:t>   </a:t>
            </a:r>
            <a:r>
              <a:rPr lang="zh-CN" altLang="en-US" sz="1600" dirty="0">
                <a:solidFill>
                  <a:schemeClr val="bg1"/>
                </a:solidFill>
                <a:latin typeface="+mj-ea"/>
                <a:ea typeface="+mj-ea"/>
              </a:rPr>
              <a:t>总工期调整为</a:t>
            </a:r>
            <a:r>
              <a:rPr lang="en-US" altLang="zh-CN" sz="1600" dirty="0">
                <a:solidFill>
                  <a:schemeClr val="bg1"/>
                </a:solidFill>
                <a:latin typeface="+mj-ea"/>
                <a:ea typeface="+mj-ea"/>
              </a:rPr>
              <a:t>380</a:t>
            </a:r>
            <a:r>
              <a:rPr lang="zh-CN" altLang="en-US" sz="1600" dirty="0">
                <a:solidFill>
                  <a:schemeClr val="bg1"/>
                </a:solidFill>
                <a:latin typeface="+mj-ea"/>
                <a:ea typeface="+mj-ea"/>
              </a:rPr>
              <a:t>天         </a:t>
            </a:r>
          </a:p>
        </p:txBody>
      </p:sp>
      <p:sp>
        <p:nvSpPr>
          <p:cNvPr id="11" name="矩形 10">
            <a:extLst>
              <a:ext uri="{FF2B5EF4-FFF2-40B4-BE49-F238E27FC236}">
                <a16:creationId xmlns="" xmlns:a16="http://schemas.microsoft.com/office/drawing/2014/main" id="{CAB64E3A-BBFE-4BE7-8A2C-C14E8A108EC3}"/>
              </a:ext>
            </a:extLst>
          </p:cNvPr>
          <p:cNvSpPr/>
          <p:nvPr/>
        </p:nvSpPr>
        <p:spPr>
          <a:xfrm>
            <a:off x="261517" y="2485722"/>
            <a:ext cx="9972000" cy="369332"/>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defRPr/>
            </a:pPr>
            <a:r>
              <a:rPr lang="zh-CN" altLang="en-US" dirty="0">
                <a:latin typeface="+mj-ea"/>
                <a:ea typeface="+mj-ea"/>
              </a:rPr>
              <a:t>其中筒壁工程工期为</a:t>
            </a:r>
            <a:r>
              <a:rPr lang="en-US" dirty="0">
                <a:latin typeface="+mj-ea"/>
                <a:ea typeface="+mj-ea"/>
              </a:rPr>
              <a:t>212</a:t>
            </a:r>
            <a:r>
              <a:rPr lang="zh-CN" altLang="en-US" dirty="0">
                <a:latin typeface="+mj-ea"/>
                <a:ea typeface="+mj-ea"/>
              </a:rPr>
              <a:t>天                 </a:t>
            </a:r>
          </a:p>
        </p:txBody>
      </p:sp>
      <p:sp>
        <p:nvSpPr>
          <p:cNvPr id="12" name="TextBox 40">
            <a:extLst>
              <a:ext uri="{FF2B5EF4-FFF2-40B4-BE49-F238E27FC236}">
                <a16:creationId xmlns="" xmlns:a16="http://schemas.microsoft.com/office/drawing/2014/main" id="{6DDD1750-C763-429C-ADB1-F7A669B72CCB}"/>
              </a:ext>
            </a:extLst>
          </p:cNvPr>
          <p:cNvSpPr txBox="1">
            <a:spLocks noChangeArrowheads="1"/>
          </p:cNvSpPr>
          <p:nvPr/>
        </p:nvSpPr>
        <p:spPr bwMode="auto">
          <a:xfrm>
            <a:off x="8292342" y="4069013"/>
            <a:ext cx="857250" cy="756000"/>
          </a:xfrm>
          <a:prstGeom prst="rect">
            <a:avLst/>
          </a:prstGeom>
          <a:solidFill>
            <a:srgbClr val="EFEFEF"/>
          </a:solidFill>
          <a:ln>
            <a:noFill/>
          </a:ln>
          <a:extLst/>
        </p:spPr>
        <p:txBody>
          <a:bodyPr wrap="square">
            <a:spAutoFit/>
          </a:bodyPr>
          <a:lstStyle>
            <a:lvl1pPr>
              <a:defRPr>
                <a:solidFill>
                  <a:schemeClr val="tx1"/>
                </a:solidFill>
                <a:latin typeface="黑体" panose="02010609060101010101" pitchFamily="49" charset="-122"/>
                <a:ea typeface="宋体" panose="02010600030101010101" pitchFamily="2" charset="-122"/>
              </a:defRPr>
            </a:lvl1pPr>
            <a:lvl2pPr marL="742950" indent="-285750">
              <a:defRPr>
                <a:solidFill>
                  <a:schemeClr val="tx1"/>
                </a:solidFill>
                <a:latin typeface="黑体" panose="02010609060101010101" pitchFamily="49" charset="-122"/>
                <a:ea typeface="宋体" panose="02010600030101010101" pitchFamily="2" charset="-122"/>
              </a:defRPr>
            </a:lvl2pPr>
            <a:lvl3pPr marL="1143000" indent="-228600">
              <a:defRPr>
                <a:solidFill>
                  <a:schemeClr val="tx1"/>
                </a:solidFill>
                <a:latin typeface="黑体" panose="02010609060101010101" pitchFamily="49" charset="-122"/>
                <a:ea typeface="宋体" panose="02010600030101010101" pitchFamily="2" charset="-122"/>
              </a:defRPr>
            </a:lvl3pPr>
            <a:lvl4pPr marL="1600200" indent="-228600">
              <a:defRPr>
                <a:solidFill>
                  <a:schemeClr val="tx1"/>
                </a:solidFill>
                <a:latin typeface="黑体" panose="02010609060101010101" pitchFamily="49" charset="-122"/>
                <a:ea typeface="宋体" panose="02010600030101010101" pitchFamily="2" charset="-122"/>
              </a:defRPr>
            </a:lvl4pPr>
            <a:lvl5pPr marL="2057400" indent="-228600">
              <a:defRPr>
                <a:solidFill>
                  <a:schemeClr val="tx1"/>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9pPr>
          </a:lstStyle>
          <a:p>
            <a:endParaRPr lang="en-US" altLang="zh-CN" sz="1600" dirty="0">
              <a:latin typeface="+mj-ea"/>
              <a:ea typeface="+mj-ea"/>
            </a:endParaRPr>
          </a:p>
          <a:p>
            <a:endParaRPr lang="en-US" altLang="zh-CN" sz="1600" dirty="0">
              <a:latin typeface="+mj-ea"/>
              <a:ea typeface="+mj-ea"/>
            </a:endParaRPr>
          </a:p>
          <a:p>
            <a:endParaRPr lang="zh-CN" altLang="en-US" sz="1600" dirty="0">
              <a:latin typeface="+mj-ea"/>
              <a:ea typeface="+mj-ea"/>
            </a:endParaRPr>
          </a:p>
        </p:txBody>
      </p:sp>
      <p:sp>
        <p:nvSpPr>
          <p:cNvPr id="13" name="矩形 12">
            <a:extLst>
              <a:ext uri="{FF2B5EF4-FFF2-40B4-BE49-F238E27FC236}">
                <a16:creationId xmlns="" xmlns:a16="http://schemas.microsoft.com/office/drawing/2014/main" id="{525C192D-7176-4E14-81FE-8A6305137C91}"/>
              </a:ext>
            </a:extLst>
          </p:cNvPr>
          <p:cNvSpPr/>
          <p:nvPr/>
        </p:nvSpPr>
        <p:spPr bwMode="auto">
          <a:xfrm>
            <a:off x="1220029" y="4064483"/>
            <a:ext cx="3000375" cy="720000"/>
          </a:xfrm>
          <a:prstGeom prst="rect">
            <a:avLst/>
          </a:prstGeom>
          <a:solidFill>
            <a:srgbClr val="FFC000"/>
          </a:solidFill>
          <a:ln w="9525" cap="flat" cmpd="sng" algn="ctr">
            <a:noFill/>
            <a:prstDash val="solid"/>
            <a:round/>
            <a:headEnd type="none" w="med" len="med"/>
            <a:tailEnd type="none" w="med" len="med"/>
          </a:ln>
          <a:effectLst>
            <a:outerShdw dist="17961" dir="13500000" algn="ctr" rotWithShape="0">
              <a:schemeClr val="tx1">
                <a:gamma/>
                <a:shade val="60000"/>
                <a:invGamma/>
                <a:alpha val="50000"/>
              </a:schemeClr>
            </a:outerShdw>
          </a:effectLst>
        </p:spPr>
        <p:txBody>
          <a:bodyPr anchor="ctr"/>
          <a:lstStyle/>
          <a:p>
            <a:pPr algn="ctr">
              <a:defRPr/>
            </a:pPr>
            <a:r>
              <a:rPr lang="zh-CN" altLang="en-US" sz="1600" dirty="0">
                <a:latin typeface="+mj-ea"/>
                <a:ea typeface="+mj-ea"/>
              </a:rPr>
              <a:t>环形基础施工</a:t>
            </a:r>
          </a:p>
        </p:txBody>
      </p:sp>
      <p:sp>
        <p:nvSpPr>
          <p:cNvPr id="14" name="矩形 13">
            <a:extLst>
              <a:ext uri="{FF2B5EF4-FFF2-40B4-BE49-F238E27FC236}">
                <a16:creationId xmlns="" xmlns:a16="http://schemas.microsoft.com/office/drawing/2014/main" id="{65A23998-4BDB-4B08-A124-77C33C4D3F32}"/>
              </a:ext>
            </a:extLst>
          </p:cNvPr>
          <p:cNvSpPr/>
          <p:nvPr/>
        </p:nvSpPr>
        <p:spPr bwMode="auto">
          <a:xfrm>
            <a:off x="4220405" y="4081262"/>
            <a:ext cx="4071937" cy="720000"/>
          </a:xfrm>
          <a:prstGeom prst="rect">
            <a:avLst/>
          </a:prstGeom>
          <a:solidFill>
            <a:srgbClr val="C00000"/>
          </a:solidFill>
          <a:ln w="9525" cap="flat" cmpd="sng" algn="ctr">
            <a:noFill/>
            <a:prstDash val="solid"/>
            <a:round/>
            <a:headEnd type="none" w="med" len="med"/>
            <a:tailEnd type="none" w="med" len="med"/>
          </a:ln>
          <a:effectLst>
            <a:outerShdw dist="17961" dir="13500000" algn="ctr" rotWithShape="0">
              <a:schemeClr val="tx1">
                <a:gamma/>
                <a:shade val="60000"/>
                <a:invGamma/>
                <a:alpha val="50000"/>
              </a:schemeClr>
            </a:outerShdw>
          </a:effectLst>
        </p:spPr>
        <p:txBody>
          <a:bodyPr anchor="ctr"/>
          <a:lstStyle/>
          <a:p>
            <a:pPr algn="ctr">
              <a:defRPr/>
            </a:pPr>
            <a:r>
              <a:rPr lang="zh-CN" altLang="en-US" sz="1600" dirty="0">
                <a:solidFill>
                  <a:schemeClr val="bg1"/>
                </a:solidFill>
                <a:latin typeface="+mj-ea"/>
                <a:ea typeface="+mj-ea"/>
              </a:rPr>
              <a:t>筒壁工程工期</a:t>
            </a:r>
            <a:r>
              <a:rPr lang="en-US" altLang="zh-CN" sz="1600" dirty="0">
                <a:solidFill>
                  <a:schemeClr val="bg1"/>
                </a:solidFill>
                <a:latin typeface="+mj-ea"/>
                <a:ea typeface="+mj-ea"/>
              </a:rPr>
              <a:t>212</a:t>
            </a:r>
            <a:r>
              <a:rPr lang="zh-CN" altLang="en-US" sz="1600" dirty="0">
                <a:solidFill>
                  <a:schemeClr val="bg1"/>
                </a:solidFill>
                <a:latin typeface="+mj-ea"/>
                <a:ea typeface="+mj-ea"/>
              </a:rPr>
              <a:t>天</a:t>
            </a:r>
          </a:p>
        </p:txBody>
      </p:sp>
      <p:sp>
        <p:nvSpPr>
          <p:cNvPr id="15" name="矩形 14">
            <a:extLst>
              <a:ext uri="{FF2B5EF4-FFF2-40B4-BE49-F238E27FC236}">
                <a16:creationId xmlns="" xmlns:a16="http://schemas.microsoft.com/office/drawing/2014/main" id="{76573482-B34F-4AB1-B031-2173DA238851}"/>
              </a:ext>
            </a:extLst>
          </p:cNvPr>
          <p:cNvSpPr/>
          <p:nvPr/>
        </p:nvSpPr>
        <p:spPr>
          <a:xfrm>
            <a:off x="261517" y="2911456"/>
            <a:ext cx="9972000" cy="369332"/>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defRPr/>
            </a:pPr>
            <a:r>
              <a:rPr lang="zh-CN" altLang="en-US" dirty="0">
                <a:latin typeface="+mj-ea"/>
                <a:ea typeface="+mj-ea"/>
              </a:rPr>
              <a:t>在工程联系单</a:t>
            </a:r>
            <a:r>
              <a:rPr lang="en-US" altLang="zh-CN" dirty="0">
                <a:latin typeface="+mj-ea"/>
                <a:ea typeface="+mj-ea"/>
              </a:rPr>
              <a:t>《</a:t>
            </a:r>
            <a:r>
              <a:rPr lang="zh-CN" altLang="en-US" dirty="0">
                <a:latin typeface="+mj-ea"/>
                <a:ea typeface="+mj-ea"/>
              </a:rPr>
              <a:t>关于里程碑计划事宜</a:t>
            </a:r>
            <a:r>
              <a:rPr lang="en-US" altLang="zh-CN" dirty="0">
                <a:latin typeface="+mj-ea"/>
                <a:ea typeface="+mj-ea"/>
              </a:rPr>
              <a:t>》</a:t>
            </a:r>
            <a:r>
              <a:rPr lang="zh-CN" altLang="en-US" dirty="0">
                <a:latin typeface="+mj-ea"/>
                <a:ea typeface="+mj-ea"/>
              </a:rPr>
              <a:t>中，筒壁工程工期由</a:t>
            </a:r>
            <a:r>
              <a:rPr lang="en-US" altLang="zh-CN" dirty="0">
                <a:latin typeface="+mj-ea"/>
                <a:ea typeface="+mj-ea"/>
              </a:rPr>
              <a:t>212</a:t>
            </a:r>
            <a:r>
              <a:rPr lang="zh-CN" altLang="en-US" dirty="0">
                <a:latin typeface="+mj-ea"/>
                <a:ea typeface="+mj-ea"/>
              </a:rPr>
              <a:t>天调整为</a:t>
            </a:r>
            <a:r>
              <a:rPr lang="en-US" altLang="zh-CN" dirty="0">
                <a:latin typeface="+mj-ea"/>
                <a:ea typeface="+mj-ea"/>
              </a:rPr>
              <a:t>110</a:t>
            </a:r>
            <a:r>
              <a:rPr lang="zh-CN" altLang="en-US" dirty="0">
                <a:latin typeface="+mj-ea"/>
                <a:ea typeface="+mj-ea"/>
              </a:rPr>
              <a:t>天，压缩了</a:t>
            </a:r>
            <a:r>
              <a:rPr lang="en-US" altLang="zh-CN" dirty="0">
                <a:latin typeface="+mj-ea"/>
                <a:ea typeface="+mj-ea"/>
              </a:rPr>
              <a:t>102</a:t>
            </a:r>
            <a:r>
              <a:rPr lang="zh-CN" altLang="en-US" dirty="0">
                <a:latin typeface="+mj-ea"/>
                <a:ea typeface="+mj-ea"/>
              </a:rPr>
              <a:t>天</a:t>
            </a:r>
          </a:p>
        </p:txBody>
      </p:sp>
      <p:sp>
        <p:nvSpPr>
          <p:cNvPr id="16" name="矩形 15">
            <a:extLst>
              <a:ext uri="{FF2B5EF4-FFF2-40B4-BE49-F238E27FC236}">
                <a16:creationId xmlns="" xmlns:a16="http://schemas.microsoft.com/office/drawing/2014/main" id="{6C5D1F79-0814-415E-B6A9-F1CEDFBC0B38}"/>
              </a:ext>
            </a:extLst>
          </p:cNvPr>
          <p:cNvSpPr/>
          <p:nvPr/>
        </p:nvSpPr>
        <p:spPr bwMode="auto">
          <a:xfrm>
            <a:off x="4220405" y="4081262"/>
            <a:ext cx="4071937" cy="720000"/>
          </a:xfrm>
          <a:prstGeom prst="rect">
            <a:avLst/>
          </a:prstGeom>
          <a:solidFill>
            <a:srgbClr val="C00000"/>
          </a:solidFill>
          <a:ln w="9525" cap="flat" cmpd="sng" algn="ctr">
            <a:noFill/>
            <a:prstDash val="solid"/>
            <a:round/>
            <a:headEnd type="none" w="med" len="med"/>
            <a:tailEnd type="none" w="med" len="med"/>
          </a:ln>
          <a:effectLst>
            <a:outerShdw dist="17961" dir="13500000" algn="ctr" rotWithShape="0">
              <a:schemeClr val="tx1">
                <a:gamma/>
                <a:shade val="60000"/>
                <a:invGamma/>
                <a:alpha val="50000"/>
              </a:schemeClr>
            </a:outerShdw>
          </a:effectLst>
        </p:spPr>
        <p:txBody>
          <a:bodyPr anchor="ctr"/>
          <a:lstStyle/>
          <a:p>
            <a:pPr algn="ctr">
              <a:defRPr/>
            </a:pPr>
            <a:endParaRPr lang="zh-CN" altLang="en-US" sz="1600" dirty="0">
              <a:solidFill>
                <a:schemeClr val="bg1"/>
              </a:solidFill>
              <a:latin typeface="+mj-ea"/>
              <a:ea typeface="+mj-ea"/>
            </a:endParaRPr>
          </a:p>
        </p:txBody>
      </p:sp>
      <p:sp>
        <p:nvSpPr>
          <p:cNvPr id="17" name="TextBox 43">
            <a:extLst>
              <a:ext uri="{FF2B5EF4-FFF2-40B4-BE49-F238E27FC236}">
                <a16:creationId xmlns="" xmlns:a16="http://schemas.microsoft.com/office/drawing/2014/main" id="{E57B674F-2330-4D09-BF41-9DEBF02AADEF}"/>
              </a:ext>
            </a:extLst>
          </p:cNvPr>
          <p:cNvSpPr txBox="1">
            <a:spLocks noChangeArrowheads="1"/>
          </p:cNvSpPr>
          <p:nvPr/>
        </p:nvSpPr>
        <p:spPr bwMode="auto">
          <a:xfrm>
            <a:off x="6267687" y="4064483"/>
            <a:ext cx="2071688" cy="756000"/>
          </a:xfrm>
          <a:prstGeom prst="rect">
            <a:avLst/>
          </a:prstGeom>
          <a:solidFill>
            <a:srgbClr val="EFEFEF"/>
          </a:solidFill>
          <a:ln>
            <a:noFill/>
          </a:ln>
          <a:extLst/>
        </p:spPr>
        <p:txBody>
          <a:bodyPr wrap="square">
            <a:spAutoFit/>
          </a:bodyPr>
          <a:lstStyle>
            <a:lvl1pPr>
              <a:defRPr>
                <a:solidFill>
                  <a:schemeClr val="tx1"/>
                </a:solidFill>
                <a:latin typeface="黑体" panose="02010609060101010101" pitchFamily="49" charset="-122"/>
                <a:ea typeface="宋体" panose="02010600030101010101" pitchFamily="2" charset="-122"/>
              </a:defRPr>
            </a:lvl1pPr>
            <a:lvl2pPr marL="742950" indent="-285750">
              <a:defRPr>
                <a:solidFill>
                  <a:schemeClr val="tx1"/>
                </a:solidFill>
                <a:latin typeface="黑体" panose="02010609060101010101" pitchFamily="49" charset="-122"/>
                <a:ea typeface="宋体" panose="02010600030101010101" pitchFamily="2" charset="-122"/>
              </a:defRPr>
            </a:lvl2pPr>
            <a:lvl3pPr marL="1143000" indent="-228600">
              <a:defRPr>
                <a:solidFill>
                  <a:schemeClr val="tx1"/>
                </a:solidFill>
                <a:latin typeface="黑体" panose="02010609060101010101" pitchFamily="49" charset="-122"/>
                <a:ea typeface="宋体" panose="02010600030101010101" pitchFamily="2" charset="-122"/>
              </a:defRPr>
            </a:lvl3pPr>
            <a:lvl4pPr marL="1600200" indent="-228600">
              <a:defRPr>
                <a:solidFill>
                  <a:schemeClr val="tx1"/>
                </a:solidFill>
                <a:latin typeface="黑体" panose="02010609060101010101" pitchFamily="49" charset="-122"/>
                <a:ea typeface="宋体" panose="02010600030101010101" pitchFamily="2" charset="-122"/>
              </a:defRPr>
            </a:lvl4pPr>
            <a:lvl5pPr marL="2057400" indent="-228600">
              <a:defRPr>
                <a:solidFill>
                  <a:schemeClr val="tx1"/>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黑体" panose="02010609060101010101" pitchFamily="49" charset="-122"/>
                <a:ea typeface="宋体" panose="02010600030101010101" pitchFamily="2" charset="-122"/>
              </a:defRPr>
            </a:lvl9pPr>
          </a:lstStyle>
          <a:p>
            <a:endParaRPr lang="en-US" altLang="zh-CN" sz="1600">
              <a:latin typeface="+mj-ea"/>
              <a:ea typeface="+mj-ea"/>
            </a:endParaRPr>
          </a:p>
          <a:p>
            <a:endParaRPr lang="en-US" altLang="zh-CN" sz="1600">
              <a:latin typeface="+mj-ea"/>
              <a:ea typeface="+mj-ea"/>
            </a:endParaRPr>
          </a:p>
          <a:p>
            <a:endParaRPr lang="zh-CN" altLang="en-US" sz="1600">
              <a:latin typeface="+mj-ea"/>
              <a:ea typeface="+mj-ea"/>
            </a:endParaRPr>
          </a:p>
        </p:txBody>
      </p:sp>
      <p:sp>
        <p:nvSpPr>
          <p:cNvPr id="18" name="矩形 17">
            <a:extLst>
              <a:ext uri="{FF2B5EF4-FFF2-40B4-BE49-F238E27FC236}">
                <a16:creationId xmlns="" xmlns:a16="http://schemas.microsoft.com/office/drawing/2014/main" id="{9C79D745-D92F-4329-9BA8-279CC613AA8D}"/>
              </a:ext>
            </a:extLst>
          </p:cNvPr>
          <p:cNvSpPr/>
          <p:nvPr/>
        </p:nvSpPr>
        <p:spPr bwMode="auto">
          <a:xfrm>
            <a:off x="4235045" y="4064483"/>
            <a:ext cx="2071687" cy="720000"/>
          </a:xfrm>
          <a:prstGeom prst="rect">
            <a:avLst/>
          </a:prstGeom>
          <a:solidFill>
            <a:srgbClr val="C00000"/>
          </a:solidFill>
          <a:ln w="9525" cap="flat" cmpd="sng" algn="ctr">
            <a:noFill/>
            <a:prstDash val="solid"/>
            <a:round/>
            <a:headEnd type="none" w="med" len="med"/>
            <a:tailEnd type="none" w="med" len="med"/>
          </a:ln>
          <a:effectLst>
            <a:outerShdw dist="17961" dir="13500000" algn="ctr" rotWithShape="0">
              <a:schemeClr val="tx1">
                <a:gamma/>
                <a:shade val="60000"/>
                <a:invGamma/>
                <a:alpha val="50000"/>
              </a:schemeClr>
            </a:outerShdw>
          </a:effectLst>
        </p:spPr>
        <p:txBody>
          <a:bodyPr anchor="ctr"/>
          <a:lstStyle/>
          <a:p>
            <a:pPr algn="ctr">
              <a:defRPr/>
            </a:pPr>
            <a:r>
              <a:rPr lang="zh-CN" altLang="en-US" sz="1600" dirty="0">
                <a:solidFill>
                  <a:schemeClr val="bg1"/>
                </a:solidFill>
                <a:latin typeface="+mj-ea"/>
                <a:ea typeface="+mj-ea"/>
              </a:rPr>
              <a:t>筒壁工程工期</a:t>
            </a:r>
            <a:r>
              <a:rPr lang="en-US" altLang="zh-CN" sz="1600" dirty="0">
                <a:solidFill>
                  <a:schemeClr val="bg1"/>
                </a:solidFill>
                <a:latin typeface="+mj-ea"/>
                <a:ea typeface="+mj-ea"/>
              </a:rPr>
              <a:t>110</a:t>
            </a:r>
            <a:r>
              <a:rPr lang="zh-CN" altLang="en-US" sz="1600" dirty="0">
                <a:solidFill>
                  <a:schemeClr val="bg1"/>
                </a:solidFill>
                <a:latin typeface="+mj-ea"/>
                <a:ea typeface="+mj-ea"/>
              </a:rPr>
              <a:t>天</a:t>
            </a:r>
          </a:p>
        </p:txBody>
      </p:sp>
    </p:spTree>
    <p:extLst>
      <p:ext uri="{BB962C8B-B14F-4D97-AF65-F5344CB8AC3E}">
        <p14:creationId xmlns="" xmlns:p14="http://schemas.microsoft.com/office/powerpoint/2010/main" val="681306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 fill="hold"/>
                                        <p:tgtEl>
                                          <p:spTgt spid="8"/>
                                        </p:tgtEl>
                                        <p:attrNameLst>
                                          <p:attrName>ppt_w</p:attrName>
                                        </p:attrNameLst>
                                      </p:cBhvr>
                                      <p:tavLst>
                                        <p:tav tm="0">
                                          <p:val>
                                            <p:fltVal val="0"/>
                                          </p:val>
                                        </p:tav>
                                        <p:tav tm="100000">
                                          <p:val>
                                            <p:strVal val="#ppt_w"/>
                                          </p:val>
                                        </p:tav>
                                      </p:tavLst>
                                    </p:anim>
                                    <p:anim calcmode="lin" valueType="num">
                                      <p:cBhvr>
                                        <p:cTn id="8" dur="2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200" fill="hold"/>
                                        <p:tgtEl>
                                          <p:spTgt spid="9"/>
                                        </p:tgtEl>
                                        <p:attrNameLst>
                                          <p:attrName>ppt_w</p:attrName>
                                        </p:attrNameLst>
                                      </p:cBhvr>
                                      <p:tavLst>
                                        <p:tav tm="0">
                                          <p:val>
                                            <p:fltVal val="0"/>
                                          </p:val>
                                        </p:tav>
                                        <p:tav tm="100000">
                                          <p:val>
                                            <p:strVal val="#ppt_w"/>
                                          </p:val>
                                        </p:tav>
                                      </p:tavLst>
                                    </p:anim>
                                    <p:anim calcmode="lin" valueType="num">
                                      <p:cBhvr>
                                        <p:cTn id="12" dur="200" fill="hold"/>
                                        <p:tgtEl>
                                          <p:spTgt spid="9"/>
                                        </p:tgtEl>
                                        <p:attrNameLst>
                                          <p:attrName>ppt_h</p:attrName>
                                        </p:attrNameLst>
                                      </p:cBhvr>
                                      <p:tavLst>
                                        <p:tav tm="0">
                                          <p:val>
                                            <p:fltVal val="0"/>
                                          </p:val>
                                        </p:tav>
                                        <p:tav tm="100000">
                                          <p:val>
                                            <p:strVal val="#ppt_h"/>
                                          </p:val>
                                        </p:tav>
                                      </p:tavLst>
                                    </p:anim>
                                  </p:childTnLst>
                                </p:cTn>
                              </p:par>
                            </p:childTnLst>
                          </p:cTn>
                        </p:par>
                        <p:par>
                          <p:cTn id="13" fill="hold">
                            <p:stCondLst>
                              <p:cond delay="200"/>
                            </p:stCondLst>
                            <p:childTnLst>
                              <p:par>
                                <p:cTn id="14" presetID="17"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200" fill="hold"/>
                                        <p:tgtEl>
                                          <p:spTgt spid="6"/>
                                        </p:tgtEl>
                                        <p:attrNameLst>
                                          <p:attrName>ppt_w</p:attrName>
                                        </p:attrNameLst>
                                      </p:cBhvr>
                                      <p:tavLst>
                                        <p:tav tm="0">
                                          <p:val>
                                            <p:fltVal val="0"/>
                                          </p:val>
                                        </p:tav>
                                        <p:tav tm="100000">
                                          <p:val>
                                            <p:strVal val="#ppt_w"/>
                                          </p:val>
                                        </p:tav>
                                      </p:tavLst>
                                    </p:anim>
                                    <p:anim calcmode="lin" valueType="num">
                                      <p:cBhvr>
                                        <p:cTn id="17" dur="2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7"/>
                                        </p:tgtEl>
                                        <p:attrNameLst>
                                          <p:attrName>style.visibility</p:attrName>
                                        </p:attrNameLst>
                                      </p:cBhvr>
                                      <p:to>
                                        <p:strVal val="visible"/>
                                      </p:to>
                                    </p:set>
                                    <p:anim calcmode="discrete" valueType="clr">
                                      <p:cBhvr override="childStyle">
                                        <p:cTn id="22" dur="2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3" dur="200"/>
                                        <p:tgtEl>
                                          <p:spTgt spid="7"/>
                                        </p:tgtEl>
                                        <p:attrNameLst>
                                          <p:attrName>fillcolor</p:attrName>
                                        </p:attrNameLst>
                                      </p:cBhvr>
                                      <p:tavLst>
                                        <p:tav tm="0">
                                          <p:val>
                                            <p:clrVal>
                                              <a:schemeClr val="accent2"/>
                                            </p:clrVal>
                                          </p:val>
                                        </p:tav>
                                        <p:tav tm="50000">
                                          <p:val>
                                            <p:clrVal>
                                              <a:schemeClr val="hlink"/>
                                            </p:clrVal>
                                          </p:val>
                                        </p:tav>
                                      </p:tavLst>
                                    </p:anim>
                                    <p:set>
                                      <p:cBhvr>
                                        <p:cTn id="24" dur="200"/>
                                        <p:tgtEl>
                                          <p:spTgt spid="7"/>
                                        </p:tgtEl>
                                        <p:attrNameLst>
                                          <p:attrName>fill.type</p:attrName>
                                        </p:attrNameLst>
                                      </p:cBhvr>
                                      <p:to>
                                        <p:strVal val="solid"/>
                                      </p:to>
                                    </p:set>
                                  </p:childTnLst>
                                </p:cTn>
                              </p:par>
                            </p:childTnLst>
                          </p:cTn>
                        </p:par>
                        <p:par>
                          <p:cTn id="25" fill="hold">
                            <p:stCondLst>
                              <p:cond delay="3900"/>
                            </p:stCondLst>
                            <p:childTnLst>
                              <p:par>
                                <p:cTn id="26" presetID="2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4400"/>
                            </p:stCondLst>
                            <p:childTnLst>
                              <p:par>
                                <p:cTn id="30" presetID="23" presetClass="entr" presetSubtype="16"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11"/>
                                        </p:tgtEl>
                                        <p:attrNameLst>
                                          <p:attrName>style.visibility</p:attrName>
                                        </p:attrNameLst>
                                      </p:cBhvr>
                                      <p:to>
                                        <p:strVal val="visible"/>
                                      </p:to>
                                    </p:set>
                                    <p:anim calcmode="discrete" valueType="clr">
                                      <p:cBhvr override="childStyle">
                                        <p:cTn id="38" dur="3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9" dur="300"/>
                                        <p:tgtEl>
                                          <p:spTgt spid="11"/>
                                        </p:tgtEl>
                                        <p:attrNameLst>
                                          <p:attrName>fillcolor</p:attrName>
                                        </p:attrNameLst>
                                      </p:cBhvr>
                                      <p:tavLst>
                                        <p:tav tm="0">
                                          <p:val>
                                            <p:clrVal>
                                              <a:schemeClr val="accent2"/>
                                            </p:clrVal>
                                          </p:val>
                                        </p:tav>
                                        <p:tav tm="50000">
                                          <p:val>
                                            <p:clrVal>
                                              <a:schemeClr val="hlink"/>
                                            </p:clrVal>
                                          </p:val>
                                        </p:tav>
                                      </p:tavLst>
                                    </p:anim>
                                    <p:set>
                                      <p:cBhvr>
                                        <p:cTn id="40" dur="300"/>
                                        <p:tgtEl>
                                          <p:spTgt spid="11"/>
                                        </p:tgtEl>
                                        <p:attrNameLst>
                                          <p:attrName>fill.type</p:attrName>
                                        </p:attrNameLst>
                                      </p:cBhvr>
                                      <p:to>
                                        <p:strVal val="solid"/>
                                      </p:to>
                                    </p:set>
                                  </p:childTnLst>
                                </p:cTn>
                              </p:par>
                            </p:childTnLst>
                          </p:cTn>
                        </p:par>
                        <p:par>
                          <p:cTn id="41" fill="hold">
                            <p:stCondLst>
                              <p:cond delay="2100"/>
                            </p:stCondLst>
                            <p:childTnLst>
                              <p:par>
                                <p:cTn id="42" presetID="3" presetClass="entr" presetSubtype="1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par>
                          <p:cTn id="45" fill="hold">
                            <p:stCondLst>
                              <p:cond delay="2600"/>
                            </p:stCondLst>
                            <p:childTnLst>
                              <p:par>
                                <p:cTn id="46" presetID="53"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15"/>
                                        </p:tgtEl>
                                        <p:attrNameLst>
                                          <p:attrName>style.visibility</p:attrName>
                                        </p:attrNameLst>
                                      </p:cBhvr>
                                      <p:to>
                                        <p:strVal val="visible"/>
                                      </p:to>
                                    </p:set>
                                    <p:anim calcmode="discrete" valueType="clr">
                                      <p:cBhvr override="childStyle">
                                        <p:cTn id="55" dur="20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6" dur="200"/>
                                        <p:tgtEl>
                                          <p:spTgt spid="15"/>
                                        </p:tgtEl>
                                        <p:attrNameLst>
                                          <p:attrName>fillcolor</p:attrName>
                                        </p:attrNameLst>
                                      </p:cBhvr>
                                      <p:tavLst>
                                        <p:tav tm="0">
                                          <p:val>
                                            <p:clrVal>
                                              <a:schemeClr val="accent2"/>
                                            </p:clrVal>
                                          </p:val>
                                        </p:tav>
                                        <p:tav tm="50000">
                                          <p:val>
                                            <p:clrVal>
                                              <a:schemeClr val="hlink"/>
                                            </p:clrVal>
                                          </p:val>
                                        </p:tav>
                                      </p:tavLst>
                                    </p:anim>
                                    <p:set>
                                      <p:cBhvr>
                                        <p:cTn id="57" dur="200"/>
                                        <p:tgtEl>
                                          <p:spTgt spid="15"/>
                                        </p:tgtEl>
                                        <p:attrNameLst>
                                          <p:attrName>fill.type</p:attrName>
                                        </p:attrNameLst>
                                      </p:cBhvr>
                                      <p:to>
                                        <p:strVal val="solid"/>
                                      </p:to>
                                    </p:set>
                                  </p:childTnLst>
                                </p:cTn>
                              </p:par>
                            </p:childTnLst>
                          </p:cTn>
                        </p:par>
                        <p:par>
                          <p:cTn id="58" fill="hold">
                            <p:stCondLst>
                              <p:cond delay="4600"/>
                            </p:stCondLst>
                            <p:childTnLst>
                              <p:par>
                                <p:cTn id="59" presetID="1"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par>
                          <p:cTn id="61" fill="hold">
                            <p:stCondLst>
                              <p:cond delay="4600"/>
                            </p:stCondLst>
                            <p:childTnLst>
                              <p:par>
                                <p:cTn id="62" presetID="22" presetClass="entr" presetSubtype="4"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childTnLst>
                          </p:cTn>
                        </p:par>
                        <p:par>
                          <p:cTn id="65" fill="hold">
                            <p:stCondLst>
                              <p:cond delay="5100"/>
                            </p:stCondLst>
                            <p:childTnLst>
                              <p:par>
                                <p:cTn id="66" presetID="53"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500" fill="hold"/>
                                        <p:tgtEl>
                                          <p:spTgt spid="18"/>
                                        </p:tgtEl>
                                        <p:attrNameLst>
                                          <p:attrName>ppt_w</p:attrName>
                                        </p:attrNameLst>
                                      </p:cBhvr>
                                      <p:tavLst>
                                        <p:tav tm="0">
                                          <p:val>
                                            <p:fltVal val="0"/>
                                          </p:val>
                                        </p:tav>
                                        <p:tav tm="100000">
                                          <p:val>
                                            <p:strVal val="#ppt_w"/>
                                          </p:val>
                                        </p:tav>
                                      </p:tavLst>
                                    </p:anim>
                                    <p:anim calcmode="lin" valueType="num">
                                      <p:cBhvr>
                                        <p:cTn id="69" dur="500" fill="hold"/>
                                        <p:tgtEl>
                                          <p:spTgt spid="18"/>
                                        </p:tgtEl>
                                        <p:attrNameLst>
                                          <p:attrName>ppt_h</p:attrName>
                                        </p:attrNameLst>
                                      </p:cBhvr>
                                      <p:tavLst>
                                        <p:tav tm="0">
                                          <p:val>
                                            <p:fltVal val="0"/>
                                          </p:val>
                                        </p:tav>
                                        <p:tav tm="100000">
                                          <p:val>
                                            <p:strVal val="#ppt_h"/>
                                          </p:val>
                                        </p:tav>
                                      </p:tavLst>
                                    </p:anim>
                                    <p:animEffect transition="in" filter="fade">
                                      <p:cBhvr>
                                        <p:cTn id="70" dur="500"/>
                                        <p:tgtEl>
                                          <p:spTgt spid="18"/>
                                        </p:tgtEl>
                                      </p:cBhvr>
                                    </p:animEffect>
                                  </p:childTnLst>
                                </p:cTn>
                              </p:par>
                            </p:childTnLst>
                          </p:cTn>
                        </p:par>
                        <p:par>
                          <p:cTn id="71" fill="hold">
                            <p:stCondLst>
                              <p:cond delay="5600"/>
                            </p:stCondLst>
                            <p:childTnLst>
                              <p:par>
                                <p:cTn id="72" presetID="23" presetClass="entr" presetSubtype="16" fill="hold" grpId="0" nodeType="afterEffect">
                                  <p:stCondLst>
                                    <p:cond delay="200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10" grpId="0" animBg="1"/>
      <p:bldP spid="12" grpId="0" animBg="1"/>
      <p:bldP spid="13" grpId="0" animBg="1"/>
      <p:bldP spid="14"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江西丰城电厂“</a:t>
            </a:r>
            <a:r>
              <a:rPr lang="en-US" altLang="zh-CN" sz="2800" b="1" dirty="0">
                <a:solidFill>
                  <a:srgbClr val="C00000"/>
                </a:solidFill>
                <a:latin typeface="+mj-ea"/>
                <a:ea typeface="+mj-ea"/>
              </a:rPr>
              <a:t>11·24”</a:t>
            </a:r>
            <a:r>
              <a:rPr lang="zh-CN" altLang="en-US" sz="2800" b="1" dirty="0">
                <a:solidFill>
                  <a:srgbClr val="C00000"/>
                </a:solidFill>
                <a:latin typeface="+mj-ea"/>
                <a:ea typeface="+mj-ea"/>
              </a:rPr>
              <a:t>特别重大事故</a:t>
            </a:r>
          </a:p>
        </p:txBody>
      </p:sp>
      <p:graphicFrame>
        <p:nvGraphicFramePr>
          <p:cNvPr id="11" name="图示 10">
            <a:extLst>
              <a:ext uri="{FF2B5EF4-FFF2-40B4-BE49-F238E27FC236}">
                <a16:creationId xmlns="" xmlns:a16="http://schemas.microsoft.com/office/drawing/2014/main" id="{99A0AA09-A4D2-413C-9F35-8614DF2B6BFE}"/>
              </a:ext>
            </a:extLst>
          </p:cNvPr>
          <p:cNvGraphicFramePr/>
          <p:nvPr>
            <p:extLst>
              <p:ext uri="{D42A27DB-BD31-4B8C-83A1-F6EECF244321}">
                <p14:modId xmlns="" xmlns:p14="http://schemas.microsoft.com/office/powerpoint/2010/main" val="1721858065"/>
              </p:ext>
            </p:extLst>
          </p:nvPr>
        </p:nvGraphicFramePr>
        <p:xfrm>
          <a:off x="338782" y="5085184"/>
          <a:ext cx="10005690" cy="1500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图示 11">
            <a:extLst>
              <a:ext uri="{FF2B5EF4-FFF2-40B4-BE49-F238E27FC236}">
                <a16:creationId xmlns="" xmlns:a16="http://schemas.microsoft.com/office/drawing/2014/main" id="{3431A8EF-D646-4F6B-808D-D4307D6FE908}"/>
              </a:ext>
            </a:extLst>
          </p:cNvPr>
          <p:cNvGraphicFramePr/>
          <p:nvPr>
            <p:extLst>
              <p:ext uri="{D42A27DB-BD31-4B8C-83A1-F6EECF244321}">
                <p14:modId xmlns="" xmlns:p14="http://schemas.microsoft.com/office/powerpoint/2010/main" val="2109443751"/>
              </p:ext>
            </p:extLst>
          </p:nvPr>
        </p:nvGraphicFramePr>
        <p:xfrm>
          <a:off x="335360" y="1544101"/>
          <a:ext cx="10009112" cy="318104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 xmlns:p14="http://schemas.microsoft.com/office/powerpoint/2010/main" val="3772393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5">
            <a:extLst>
              <a:ext uri="{FF2B5EF4-FFF2-40B4-BE49-F238E27FC236}">
                <a16:creationId xmlns="" xmlns:a16="http://schemas.microsoft.com/office/drawing/2014/main" id="{BD89A3DC-A735-45D4-851B-D3437A2E2EA4}"/>
              </a:ext>
            </a:extLst>
          </p:cNvPr>
          <p:cNvSpPr>
            <a:spLocks/>
          </p:cNvSpPr>
          <p:nvPr/>
        </p:nvSpPr>
        <p:spPr bwMode="auto">
          <a:xfrm>
            <a:off x="1439863" y="4381500"/>
            <a:ext cx="88900" cy="85725"/>
          </a:xfrm>
          <a:custGeom>
            <a:avLst/>
            <a:gdLst>
              <a:gd name="T0" fmla="*/ 0 w 32"/>
              <a:gd name="T1" fmla="*/ 2147483646 h 32"/>
              <a:gd name="T2" fmla="*/ 2147483646 w 32"/>
              <a:gd name="T3" fmla="*/ 0 h 32"/>
              <a:gd name="T4" fmla="*/ 2147483646 w 32"/>
              <a:gd name="T5" fmla="*/ 2147483646 h 32"/>
              <a:gd name="T6" fmla="*/ 0 w 32"/>
              <a:gd name="T7" fmla="*/ 2147483646 h 32"/>
              <a:gd name="T8" fmla="*/ 0 60000 65536"/>
              <a:gd name="T9" fmla="*/ 0 60000 65536"/>
              <a:gd name="T10" fmla="*/ 0 60000 65536"/>
              <a:gd name="T11" fmla="*/ 0 60000 65536"/>
              <a:gd name="T12" fmla="*/ 0 w 32"/>
              <a:gd name="T13" fmla="*/ 0 h 32"/>
              <a:gd name="T14" fmla="*/ 32 w 32"/>
              <a:gd name="T15" fmla="*/ 32 h 32"/>
            </a:gdLst>
            <a:ahLst/>
            <a:cxnLst>
              <a:cxn ang="T8">
                <a:pos x="T0" y="T1"/>
              </a:cxn>
              <a:cxn ang="T9">
                <a:pos x="T2" y="T3"/>
              </a:cxn>
              <a:cxn ang="T10">
                <a:pos x="T4" y="T5"/>
              </a:cxn>
              <a:cxn ang="T11">
                <a:pos x="T6" y="T7"/>
              </a:cxn>
            </a:cxnLst>
            <a:rect l="T12" t="T13" r="T14" b="T15"/>
            <a:pathLst>
              <a:path w="32" h="32">
                <a:moveTo>
                  <a:pt x="0" y="32"/>
                </a:moveTo>
                <a:cubicBezTo>
                  <a:pt x="5" y="0"/>
                  <a:pt x="5" y="0"/>
                  <a:pt x="5" y="0"/>
                </a:cubicBezTo>
                <a:cubicBezTo>
                  <a:pt x="5" y="0"/>
                  <a:pt x="21" y="10"/>
                  <a:pt x="32" y="11"/>
                </a:cubicBezTo>
                <a:cubicBezTo>
                  <a:pt x="24" y="16"/>
                  <a:pt x="14" y="23"/>
                  <a:pt x="0" y="32"/>
                </a:cubicBezTo>
                <a:close/>
              </a:path>
            </a:pathLst>
          </a:custGeom>
          <a:noFill/>
          <a:ln w="7938" cap="flat">
            <a:solidFill>
              <a:srgbClr val="0101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20484" name="Freeform 6">
            <a:extLst>
              <a:ext uri="{FF2B5EF4-FFF2-40B4-BE49-F238E27FC236}">
                <a16:creationId xmlns="" xmlns:a16="http://schemas.microsoft.com/office/drawing/2014/main" id="{03C0F02A-1AE1-4BAC-98B4-AAFEE7A24390}"/>
              </a:ext>
            </a:extLst>
          </p:cNvPr>
          <p:cNvSpPr>
            <a:spLocks/>
          </p:cNvSpPr>
          <p:nvPr/>
        </p:nvSpPr>
        <p:spPr bwMode="auto">
          <a:xfrm>
            <a:off x="-1376363" y="3878263"/>
            <a:ext cx="3167063" cy="3006725"/>
          </a:xfrm>
          <a:custGeom>
            <a:avLst/>
            <a:gdLst>
              <a:gd name="T0" fmla="*/ 2147483646 w 1129"/>
              <a:gd name="T1" fmla="*/ 2147483646 h 1144"/>
              <a:gd name="T2" fmla="*/ 2147483646 w 1129"/>
              <a:gd name="T3" fmla="*/ 2147483646 h 1144"/>
              <a:gd name="T4" fmla="*/ 2147483646 w 1129"/>
              <a:gd name="T5" fmla="*/ 2147483646 h 1144"/>
              <a:gd name="T6" fmla="*/ 2147483646 w 1129"/>
              <a:gd name="T7" fmla="*/ 2147483646 h 1144"/>
              <a:gd name="T8" fmla="*/ 2147483646 w 1129"/>
              <a:gd name="T9" fmla="*/ 2147483646 h 1144"/>
              <a:gd name="T10" fmla="*/ 2147483646 w 1129"/>
              <a:gd name="T11" fmla="*/ 2147483646 h 1144"/>
              <a:gd name="T12" fmla="*/ 2147483646 w 1129"/>
              <a:gd name="T13" fmla="*/ 2147483646 h 1144"/>
              <a:gd name="T14" fmla="*/ 2147483646 w 1129"/>
              <a:gd name="T15" fmla="*/ 2147483646 h 1144"/>
              <a:gd name="T16" fmla="*/ 2147483646 w 1129"/>
              <a:gd name="T17" fmla="*/ 2147483646 h 1144"/>
              <a:gd name="T18" fmla="*/ 2147483646 w 1129"/>
              <a:gd name="T19" fmla="*/ 2147483646 h 1144"/>
              <a:gd name="T20" fmla="*/ 2147483646 w 1129"/>
              <a:gd name="T21" fmla="*/ 2147483646 h 1144"/>
              <a:gd name="T22" fmla="*/ 2147483646 w 1129"/>
              <a:gd name="T23" fmla="*/ 2147483646 h 1144"/>
              <a:gd name="T24" fmla="*/ 2147483646 w 1129"/>
              <a:gd name="T25" fmla="*/ 2147483646 h 1144"/>
              <a:gd name="T26" fmla="*/ 2147483646 w 1129"/>
              <a:gd name="T27" fmla="*/ 2147483646 h 1144"/>
              <a:gd name="T28" fmla="*/ 2147483646 w 1129"/>
              <a:gd name="T29" fmla="*/ 2147483646 h 1144"/>
              <a:gd name="T30" fmla="*/ 2147483646 w 1129"/>
              <a:gd name="T31" fmla="*/ 2147483646 h 1144"/>
              <a:gd name="T32" fmla="*/ 2147483646 w 1129"/>
              <a:gd name="T33" fmla="*/ 2147483646 h 1144"/>
              <a:gd name="T34" fmla="*/ 2147483646 w 1129"/>
              <a:gd name="T35" fmla="*/ 2147483646 h 1144"/>
              <a:gd name="T36" fmla="*/ 0 w 1129"/>
              <a:gd name="T37" fmla="*/ 2147483646 h 1144"/>
              <a:gd name="T38" fmla="*/ 2147483646 w 1129"/>
              <a:gd name="T39" fmla="*/ 2147483646 h 1144"/>
              <a:gd name="T40" fmla="*/ 2147483646 w 1129"/>
              <a:gd name="T41" fmla="*/ 2147483646 h 1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29"/>
              <a:gd name="T64" fmla="*/ 0 h 1144"/>
              <a:gd name="T65" fmla="*/ 1129 w 1129"/>
              <a:gd name="T66" fmla="*/ 1144 h 1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29" h="1144">
                <a:moveTo>
                  <a:pt x="285" y="1144"/>
                </a:moveTo>
                <a:cubicBezTo>
                  <a:pt x="334" y="1103"/>
                  <a:pt x="375" y="1064"/>
                  <a:pt x="406" y="1022"/>
                </a:cubicBezTo>
                <a:cubicBezTo>
                  <a:pt x="505" y="888"/>
                  <a:pt x="587" y="832"/>
                  <a:pt x="695" y="707"/>
                </a:cubicBezTo>
                <a:cubicBezTo>
                  <a:pt x="724" y="674"/>
                  <a:pt x="747" y="582"/>
                  <a:pt x="747" y="582"/>
                </a:cubicBezTo>
                <a:cubicBezTo>
                  <a:pt x="747" y="582"/>
                  <a:pt x="760" y="622"/>
                  <a:pt x="795" y="604"/>
                </a:cubicBezTo>
                <a:cubicBezTo>
                  <a:pt x="829" y="585"/>
                  <a:pt x="842" y="529"/>
                  <a:pt x="842" y="529"/>
                </a:cubicBezTo>
                <a:cubicBezTo>
                  <a:pt x="842" y="529"/>
                  <a:pt x="884" y="555"/>
                  <a:pt x="904" y="524"/>
                </a:cubicBezTo>
                <a:cubicBezTo>
                  <a:pt x="924" y="493"/>
                  <a:pt x="927" y="409"/>
                  <a:pt x="927" y="409"/>
                </a:cubicBezTo>
                <a:cubicBezTo>
                  <a:pt x="927" y="409"/>
                  <a:pt x="977" y="370"/>
                  <a:pt x="1018" y="332"/>
                </a:cubicBezTo>
                <a:cubicBezTo>
                  <a:pt x="1059" y="293"/>
                  <a:pt x="1073" y="268"/>
                  <a:pt x="1073" y="268"/>
                </a:cubicBezTo>
                <a:cubicBezTo>
                  <a:pt x="1073" y="268"/>
                  <a:pt x="1129" y="260"/>
                  <a:pt x="1128" y="230"/>
                </a:cubicBezTo>
                <a:cubicBezTo>
                  <a:pt x="1127" y="201"/>
                  <a:pt x="1075" y="168"/>
                  <a:pt x="1049" y="142"/>
                </a:cubicBezTo>
                <a:cubicBezTo>
                  <a:pt x="1024" y="116"/>
                  <a:pt x="977" y="87"/>
                  <a:pt x="918" y="65"/>
                </a:cubicBezTo>
                <a:cubicBezTo>
                  <a:pt x="859" y="44"/>
                  <a:pt x="803" y="0"/>
                  <a:pt x="774" y="4"/>
                </a:cubicBezTo>
                <a:cubicBezTo>
                  <a:pt x="744" y="7"/>
                  <a:pt x="646" y="37"/>
                  <a:pt x="598" y="52"/>
                </a:cubicBezTo>
                <a:cubicBezTo>
                  <a:pt x="551" y="67"/>
                  <a:pt x="403" y="87"/>
                  <a:pt x="379" y="117"/>
                </a:cubicBezTo>
                <a:cubicBezTo>
                  <a:pt x="354" y="147"/>
                  <a:pt x="336" y="158"/>
                  <a:pt x="324" y="236"/>
                </a:cubicBezTo>
                <a:cubicBezTo>
                  <a:pt x="312" y="313"/>
                  <a:pt x="272" y="565"/>
                  <a:pt x="232" y="669"/>
                </a:cubicBezTo>
                <a:cubicBezTo>
                  <a:pt x="192" y="772"/>
                  <a:pt x="107" y="889"/>
                  <a:pt x="0" y="1043"/>
                </a:cubicBezTo>
                <a:cubicBezTo>
                  <a:pt x="32" y="1144"/>
                  <a:pt x="32" y="1144"/>
                  <a:pt x="32" y="1144"/>
                </a:cubicBezTo>
                <a:lnTo>
                  <a:pt x="285" y="1144"/>
                </a:ln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85" name="Freeform 7">
            <a:extLst>
              <a:ext uri="{FF2B5EF4-FFF2-40B4-BE49-F238E27FC236}">
                <a16:creationId xmlns="" xmlns:a16="http://schemas.microsoft.com/office/drawing/2014/main" id="{E72CBD82-FA94-4D65-8AC4-59F44D7CAB48}"/>
              </a:ext>
            </a:extLst>
          </p:cNvPr>
          <p:cNvSpPr>
            <a:spLocks/>
          </p:cNvSpPr>
          <p:nvPr/>
        </p:nvSpPr>
        <p:spPr bwMode="auto">
          <a:xfrm>
            <a:off x="719138" y="4953000"/>
            <a:ext cx="504825" cy="560388"/>
          </a:xfrm>
          <a:custGeom>
            <a:avLst/>
            <a:gdLst>
              <a:gd name="T0" fmla="*/ 0 w 180"/>
              <a:gd name="T1" fmla="*/ 2147483646 h 213"/>
              <a:gd name="T2" fmla="*/ 2147483646 w 180"/>
              <a:gd name="T3" fmla="*/ 2147483646 h 213"/>
              <a:gd name="T4" fmla="*/ 2147483646 w 180"/>
              <a:gd name="T5" fmla="*/ 2147483646 h 213"/>
              <a:gd name="T6" fmla="*/ 2147483646 w 180"/>
              <a:gd name="T7" fmla="*/ 2147483646 h 213"/>
              <a:gd name="T8" fmla="*/ 2147483646 w 180"/>
              <a:gd name="T9" fmla="*/ 0 h 213"/>
              <a:gd name="T10" fmla="*/ 0 w 180"/>
              <a:gd name="T11" fmla="*/ 2147483646 h 213"/>
              <a:gd name="T12" fmla="*/ 0 60000 65536"/>
              <a:gd name="T13" fmla="*/ 0 60000 65536"/>
              <a:gd name="T14" fmla="*/ 0 60000 65536"/>
              <a:gd name="T15" fmla="*/ 0 60000 65536"/>
              <a:gd name="T16" fmla="*/ 0 60000 65536"/>
              <a:gd name="T17" fmla="*/ 0 60000 65536"/>
              <a:gd name="T18" fmla="*/ 0 w 180"/>
              <a:gd name="T19" fmla="*/ 0 h 213"/>
              <a:gd name="T20" fmla="*/ 180 w 180"/>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180" h="213">
                <a:moveTo>
                  <a:pt x="0" y="173"/>
                </a:moveTo>
                <a:cubicBezTo>
                  <a:pt x="0" y="173"/>
                  <a:pt x="13" y="213"/>
                  <a:pt x="48" y="195"/>
                </a:cubicBezTo>
                <a:cubicBezTo>
                  <a:pt x="82" y="176"/>
                  <a:pt x="95" y="120"/>
                  <a:pt x="95" y="120"/>
                </a:cubicBezTo>
                <a:cubicBezTo>
                  <a:pt x="95" y="120"/>
                  <a:pt x="137" y="146"/>
                  <a:pt x="157" y="115"/>
                </a:cubicBezTo>
                <a:cubicBezTo>
                  <a:pt x="177" y="84"/>
                  <a:pt x="180" y="0"/>
                  <a:pt x="180" y="0"/>
                </a:cubicBezTo>
                <a:cubicBezTo>
                  <a:pt x="144" y="29"/>
                  <a:pt x="34" y="115"/>
                  <a:pt x="0" y="173"/>
                </a:cubicBezTo>
                <a:close/>
              </a:path>
            </a:pathLst>
          </a:custGeom>
          <a:solidFill>
            <a:srgbClr val="AB826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86" name="Freeform 8">
            <a:extLst>
              <a:ext uri="{FF2B5EF4-FFF2-40B4-BE49-F238E27FC236}">
                <a16:creationId xmlns="" xmlns:a16="http://schemas.microsoft.com/office/drawing/2014/main" id="{BA1ADF81-377E-4091-9108-74AD72ABE6F0}"/>
              </a:ext>
            </a:extLst>
          </p:cNvPr>
          <p:cNvSpPr>
            <a:spLocks/>
          </p:cNvSpPr>
          <p:nvPr/>
        </p:nvSpPr>
        <p:spPr bwMode="auto">
          <a:xfrm>
            <a:off x="-144463" y="4086225"/>
            <a:ext cx="1711326" cy="930275"/>
          </a:xfrm>
          <a:custGeom>
            <a:avLst/>
            <a:gdLst>
              <a:gd name="T0" fmla="*/ 2147483646 w 610"/>
              <a:gd name="T1" fmla="*/ 2147483646 h 354"/>
              <a:gd name="T2" fmla="*/ 2147483646 w 610"/>
              <a:gd name="T3" fmla="*/ 2147483646 h 354"/>
              <a:gd name="T4" fmla="*/ 2147483646 w 610"/>
              <a:gd name="T5" fmla="*/ 2147483646 h 354"/>
              <a:gd name="T6" fmla="*/ 2147483646 w 610"/>
              <a:gd name="T7" fmla="*/ 2147483646 h 354"/>
              <a:gd name="T8" fmla="*/ 2147483646 w 610"/>
              <a:gd name="T9" fmla="*/ 2147483646 h 354"/>
              <a:gd name="T10" fmla="*/ 2147483646 w 610"/>
              <a:gd name="T11" fmla="*/ 2147483646 h 354"/>
              <a:gd name="T12" fmla="*/ 2147483646 w 610"/>
              <a:gd name="T13" fmla="*/ 2147483646 h 354"/>
              <a:gd name="T14" fmla="*/ 2147483646 w 610"/>
              <a:gd name="T15" fmla="*/ 2147483646 h 354"/>
              <a:gd name="T16" fmla="*/ 2147483646 w 610"/>
              <a:gd name="T17" fmla="*/ 2147483646 h 354"/>
              <a:gd name="T18" fmla="*/ 2147483646 w 610"/>
              <a:gd name="T19" fmla="*/ 2147483646 h 354"/>
              <a:gd name="T20" fmla="*/ 2147483646 w 610"/>
              <a:gd name="T21" fmla="*/ 2147483646 h 354"/>
              <a:gd name="T22" fmla="*/ 2147483646 w 610"/>
              <a:gd name="T23" fmla="*/ 2147483646 h 354"/>
              <a:gd name="T24" fmla="*/ 2147483646 w 610"/>
              <a:gd name="T25" fmla="*/ 2147483646 h 354"/>
              <a:gd name="T26" fmla="*/ 2147483646 w 610"/>
              <a:gd name="T27" fmla="*/ 2147483646 h 354"/>
              <a:gd name="T28" fmla="*/ 2147483646 w 610"/>
              <a:gd name="T29" fmla="*/ 2147483646 h 354"/>
              <a:gd name="T30" fmla="*/ 2147483646 w 610"/>
              <a:gd name="T31" fmla="*/ 2147483646 h 354"/>
              <a:gd name="T32" fmla="*/ 2147483646 w 610"/>
              <a:gd name="T33" fmla="*/ 2147483646 h 354"/>
              <a:gd name="T34" fmla="*/ 2147483646 w 610"/>
              <a:gd name="T35" fmla="*/ 2147483646 h 3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0"/>
              <a:gd name="T55" fmla="*/ 0 h 354"/>
              <a:gd name="T56" fmla="*/ 610 w 610"/>
              <a:gd name="T57" fmla="*/ 354 h 3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0" h="354">
                <a:moveTo>
                  <a:pt x="168" y="354"/>
                </a:moveTo>
                <a:cubicBezTo>
                  <a:pt x="181" y="329"/>
                  <a:pt x="165" y="316"/>
                  <a:pt x="126" y="320"/>
                </a:cubicBezTo>
                <a:cubicBezTo>
                  <a:pt x="86" y="323"/>
                  <a:pt x="87" y="310"/>
                  <a:pt x="122" y="300"/>
                </a:cubicBezTo>
                <a:cubicBezTo>
                  <a:pt x="158" y="291"/>
                  <a:pt x="221" y="327"/>
                  <a:pt x="183" y="295"/>
                </a:cubicBezTo>
                <a:cubicBezTo>
                  <a:pt x="146" y="263"/>
                  <a:pt x="0" y="148"/>
                  <a:pt x="44" y="169"/>
                </a:cubicBezTo>
                <a:cubicBezTo>
                  <a:pt x="88" y="191"/>
                  <a:pt x="124" y="238"/>
                  <a:pt x="162" y="202"/>
                </a:cubicBezTo>
                <a:cubicBezTo>
                  <a:pt x="200" y="166"/>
                  <a:pt x="176" y="127"/>
                  <a:pt x="146" y="104"/>
                </a:cubicBezTo>
                <a:cubicBezTo>
                  <a:pt x="116" y="81"/>
                  <a:pt x="137" y="86"/>
                  <a:pt x="174" y="100"/>
                </a:cubicBezTo>
                <a:cubicBezTo>
                  <a:pt x="211" y="114"/>
                  <a:pt x="274" y="99"/>
                  <a:pt x="302" y="87"/>
                </a:cubicBezTo>
                <a:cubicBezTo>
                  <a:pt x="330" y="74"/>
                  <a:pt x="327" y="0"/>
                  <a:pt x="337" y="19"/>
                </a:cubicBezTo>
                <a:cubicBezTo>
                  <a:pt x="348" y="38"/>
                  <a:pt x="344" y="57"/>
                  <a:pt x="369" y="69"/>
                </a:cubicBezTo>
                <a:cubicBezTo>
                  <a:pt x="394" y="81"/>
                  <a:pt x="437" y="91"/>
                  <a:pt x="459" y="91"/>
                </a:cubicBezTo>
                <a:cubicBezTo>
                  <a:pt x="480" y="91"/>
                  <a:pt x="480" y="89"/>
                  <a:pt x="496" y="67"/>
                </a:cubicBezTo>
                <a:cubicBezTo>
                  <a:pt x="512" y="44"/>
                  <a:pt x="483" y="99"/>
                  <a:pt x="510" y="87"/>
                </a:cubicBezTo>
                <a:cubicBezTo>
                  <a:pt x="538" y="74"/>
                  <a:pt x="585" y="65"/>
                  <a:pt x="610" y="63"/>
                </a:cubicBezTo>
                <a:cubicBezTo>
                  <a:pt x="571" y="79"/>
                  <a:pt x="535" y="81"/>
                  <a:pt x="409" y="175"/>
                </a:cubicBezTo>
                <a:cubicBezTo>
                  <a:pt x="359" y="213"/>
                  <a:pt x="323" y="250"/>
                  <a:pt x="292" y="271"/>
                </a:cubicBezTo>
                <a:cubicBezTo>
                  <a:pt x="241" y="306"/>
                  <a:pt x="207" y="319"/>
                  <a:pt x="168" y="354"/>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87" name="Freeform 9">
            <a:extLst>
              <a:ext uri="{FF2B5EF4-FFF2-40B4-BE49-F238E27FC236}">
                <a16:creationId xmlns="" xmlns:a16="http://schemas.microsoft.com/office/drawing/2014/main" id="{CDFEBD0B-2421-46FC-B24A-AB2F5962E912}"/>
              </a:ext>
            </a:extLst>
          </p:cNvPr>
          <p:cNvSpPr>
            <a:spLocks/>
          </p:cNvSpPr>
          <p:nvPr/>
        </p:nvSpPr>
        <p:spPr bwMode="auto">
          <a:xfrm>
            <a:off x="1955800" y="4373563"/>
            <a:ext cx="155575" cy="207962"/>
          </a:xfrm>
          <a:custGeom>
            <a:avLst/>
            <a:gdLst>
              <a:gd name="T0" fmla="*/ 0 w 55"/>
              <a:gd name="T1" fmla="*/ 2147483646 h 79"/>
              <a:gd name="T2" fmla="*/ 2147483646 w 55"/>
              <a:gd name="T3" fmla="*/ 2147483646 h 79"/>
              <a:gd name="T4" fmla="*/ 2147483646 w 55"/>
              <a:gd name="T5" fmla="*/ 0 h 79"/>
              <a:gd name="T6" fmla="*/ 0 w 55"/>
              <a:gd name="T7" fmla="*/ 2147483646 h 79"/>
              <a:gd name="T8" fmla="*/ 0 60000 65536"/>
              <a:gd name="T9" fmla="*/ 0 60000 65536"/>
              <a:gd name="T10" fmla="*/ 0 60000 65536"/>
              <a:gd name="T11" fmla="*/ 0 60000 65536"/>
              <a:gd name="T12" fmla="*/ 0 w 55"/>
              <a:gd name="T13" fmla="*/ 0 h 79"/>
              <a:gd name="T14" fmla="*/ 55 w 55"/>
              <a:gd name="T15" fmla="*/ 79 h 79"/>
            </a:gdLst>
            <a:ahLst/>
            <a:cxnLst>
              <a:cxn ang="T8">
                <a:pos x="T0" y="T1"/>
              </a:cxn>
              <a:cxn ang="T9">
                <a:pos x="T2" y="T3"/>
              </a:cxn>
              <a:cxn ang="T10">
                <a:pos x="T4" y="T5"/>
              </a:cxn>
              <a:cxn ang="T11">
                <a:pos x="T6" y="T7"/>
              </a:cxn>
            </a:cxnLst>
            <a:rect l="T12" t="T13" r="T14" b="T15"/>
            <a:pathLst>
              <a:path w="55" h="79">
                <a:moveTo>
                  <a:pt x="0" y="79"/>
                </a:moveTo>
                <a:cubicBezTo>
                  <a:pt x="8" y="78"/>
                  <a:pt x="55" y="69"/>
                  <a:pt x="54" y="41"/>
                </a:cubicBezTo>
                <a:cubicBezTo>
                  <a:pt x="54" y="28"/>
                  <a:pt x="43" y="14"/>
                  <a:pt x="29" y="0"/>
                </a:cubicBezTo>
                <a:cubicBezTo>
                  <a:pt x="36" y="33"/>
                  <a:pt x="15" y="62"/>
                  <a:pt x="0" y="79"/>
                </a:cubicBezTo>
                <a:close/>
              </a:path>
            </a:pathLst>
          </a:custGeom>
          <a:solidFill>
            <a:srgbClr val="AB826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88" name="Freeform 10">
            <a:extLst>
              <a:ext uri="{FF2B5EF4-FFF2-40B4-BE49-F238E27FC236}">
                <a16:creationId xmlns="" xmlns:a16="http://schemas.microsoft.com/office/drawing/2014/main" id="{24051430-A426-488A-9D03-3416058CBCA9}"/>
              </a:ext>
            </a:extLst>
          </p:cNvPr>
          <p:cNvSpPr>
            <a:spLocks/>
          </p:cNvSpPr>
          <p:nvPr/>
        </p:nvSpPr>
        <p:spPr bwMode="auto">
          <a:xfrm>
            <a:off x="1431925" y="5000625"/>
            <a:ext cx="106363" cy="269875"/>
          </a:xfrm>
          <a:custGeom>
            <a:avLst/>
            <a:gdLst>
              <a:gd name="T0" fmla="*/ 2147483646 w 38"/>
              <a:gd name="T1" fmla="*/ 2147483646 h 103"/>
              <a:gd name="T2" fmla="*/ 2147483646 w 38"/>
              <a:gd name="T3" fmla="*/ 2147483646 h 103"/>
              <a:gd name="T4" fmla="*/ 2147483646 w 38"/>
              <a:gd name="T5" fmla="*/ 2147483646 h 103"/>
              <a:gd name="T6" fmla="*/ 2147483646 w 38"/>
              <a:gd name="T7" fmla="*/ 2147483646 h 103"/>
              <a:gd name="T8" fmla="*/ 2147483646 w 38"/>
              <a:gd name="T9" fmla="*/ 2147483646 h 103"/>
              <a:gd name="T10" fmla="*/ 0 60000 65536"/>
              <a:gd name="T11" fmla="*/ 0 60000 65536"/>
              <a:gd name="T12" fmla="*/ 0 60000 65536"/>
              <a:gd name="T13" fmla="*/ 0 60000 65536"/>
              <a:gd name="T14" fmla="*/ 0 60000 65536"/>
              <a:gd name="T15" fmla="*/ 0 w 38"/>
              <a:gd name="T16" fmla="*/ 0 h 103"/>
              <a:gd name="T17" fmla="*/ 38 w 38"/>
              <a:gd name="T18" fmla="*/ 103 h 103"/>
            </a:gdLst>
            <a:ahLst/>
            <a:cxnLst>
              <a:cxn ang="T10">
                <a:pos x="T0" y="T1"/>
              </a:cxn>
              <a:cxn ang="T11">
                <a:pos x="T2" y="T3"/>
              </a:cxn>
              <a:cxn ang="T12">
                <a:pos x="T4" y="T5"/>
              </a:cxn>
              <a:cxn ang="T13">
                <a:pos x="T6" y="T7"/>
              </a:cxn>
              <a:cxn ang="T14">
                <a:pos x="T8" y="T9"/>
              </a:cxn>
            </a:cxnLst>
            <a:rect l="T15" t="T16" r="T17" b="T18"/>
            <a:pathLst>
              <a:path w="38" h="103">
                <a:moveTo>
                  <a:pt x="12" y="103"/>
                </a:moveTo>
                <a:cubicBezTo>
                  <a:pt x="14" y="101"/>
                  <a:pt x="15" y="99"/>
                  <a:pt x="17" y="97"/>
                </a:cubicBezTo>
                <a:cubicBezTo>
                  <a:pt x="30" y="77"/>
                  <a:pt x="36" y="33"/>
                  <a:pt x="38" y="6"/>
                </a:cubicBezTo>
                <a:cubicBezTo>
                  <a:pt x="9" y="0"/>
                  <a:pt x="8" y="41"/>
                  <a:pt x="4" y="50"/>
                </a:cubicBezTo>
                <a:cubicBezTo>
                  <a:pt x="0" y="58"/>
                  <a:pt x="7" y="85"/>
                  <a:pt x="12" y="103"/>
                </a:cubicBez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89" name="Freeform 11">
            <a:extLst>
              <a:ext uri="{FF2B5EF4-FFF2-40B4-BE49-F238E27FC236}">
                <a16:creationId xmlns="" xmlns:a16="http://schemas.microsoft.com/office/drawing/2014/main" id="{17296465-EAE7-407E-92BC-8D2E6D6930AE}"/>
              </a:ext>
            </a:extLst>
          </p:cNvPr>
          <p:cNvSpPr>
            <a:spLocks/>
          </p:cNvSpPr>
          <p:nvPr/>
        </p:nvSpPr>
        <p:spPr bwMode="auto">
          <a:xfrm>
            <a:off x="828675" y="5221288"/>
            <a:ext cx="153988" cy="252412"/>
          </a:xfrm>
          <a:custGeom>
            <a:avLst/>
            <a:gdLst>
              <a:gd name="T0" fmla="*/ 2147483646 w 55"/>
              <a:gd name="T1" fmla="*/ 2147483646 h 96"/>
              <a:gd name="T2" fmla="*/ 2147483646 w 55"/>
              <a:gd name="T3" fmla="*/ 2147483646 h 96"/>
              <a:gd name="T4" fmla="*/ 2147483646 w 55"/>
              <a:gd name="T5" fmla="*/ 2147483646 h 96"/>
              <a:gd name="T6" fmla="*/ 2147483646 w 55"/>
              <a:gd name="T7" fmla="*/ 2147483646 h 96"/>
              <a:gd name="T8" fmla="*/ 2147483646 w 55"/>
              <a:gd name="T9" fmla="*/ 2147483646 h 96"/>
              <a:gd name="T10" fmla="*/ 2147483646 w 55"/>
              <a:gd name="T11" fmla="*/ 2147483646 h 96"/>
              <a:gd name="T12" fmla="*/ 0 60000 65536"/>
              <a:gd name="T13" fmla="*/ 0 60000 65536"/>
              <a:gd name="T14" fmla="*/ 0 60000 65536"/>
              <a:gd name="T15" fmla="*/ 0 60000 65536"/>
              <a:gd name="T16" fmla="*/ 0 60000 65536"/>
              <a:gd name="T17" fmla="*/ 0 60000 65536"/>
              <a:gd name="T18" fmla="*/ 0 w 55"/>
              <a:gd name="T19" fmla="*/ 0 h 96"/>
              <a:gd name="T20" fmla="*/ 55 w 55"/>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55" h="96">
                <a:moveTo>
                  <a:pt x="3" y="96"/>
                </a:moveTo>
                <a:cubicBezTo>
                  <a:pt x="5" y="95"/>
                  <a:pt x="7" y="94"/>
                  <a:pt x="9" y="93"/>
                </a:cubicBezTo>
                <a:cubicBezTo>
                  <a:pt x="38" y="77"/>
                  <a:pt x="52" y="34"/>
                  <a:pt x="55" y="21"/>
                </a:cubicBezTo>
                <a:cubicBezTo>
                  <a:pt x="52" y="17"/>
                  <a:pt x="47" y="13"/>
                  <a:pt x="42" y="9"/>
                </a:cubicBezTo>
                <a:cubicBezTo>
                  <a:pt x="33" y="0"/>
                  <a:pt x="15" y="37"/>
                  <a:pt x="8" y="47"/>
                </a:cubicBezTo>
                <a:cubicBezTo>
                  <a:pt x="3" y="55"/>
                  <a:pt x="0" y="78"/>
                  <a:pt x="3" y="96"/>
                </a:cubicBez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0" name="Freeform 12">
            <a:extLst>
              <a:ext uri="{FF2B5EF4-FFF2-40B4-BE49-F238E27FC236}">
                <a16:creationId xmlns="" xmlns:a16="http://schemas.microsoft.com/office/drawing/2014/main" id="{0BAF2DB7-62A9-428B-AB66-2CE70834DC4F}"/>
              </a:ext>
            </a:extLst>
          </p:cNvPr>
          <p:cNvSpPr>
            <a:spLocks/>
          </p:cNvSpPr>
          <p:nvPr/>
        </p:nvSpPr>
        <p:spPr bwMode="auto">
          <a:xfrm>
            <a:off x="-1328738" y="3932238"/>
            <a:ext cx="2735263" cy="2952750"/>
          </a:xfrm>
          <a:custGeom>
            <a:avLst/>
            <a:gdLst>
              <a:gd name="T0" fmla="*/ 2147483646 w 975"/>
              <a:gd name="T1" fmla="*/ 2147483646 h 1123"/>
              <a:gd name="T2" fmla="*/ 2147483646 w 975"/>
              <a:gd name="T3" fmla="*/ 2147483646 h 1123"/>
              <a:gd name="T4" fmla="*/ 2147483646 w 975"/>
              <a:gd name="T5" fmla="*/ 2147483646 h 1123"/>
              <a:gd name="T6" fmla="*/ 2147483646 w 975"/>
              <a:gd name="T7" fmla="*/ 2147483646 h 1123"/>
              <a:gd name="T8" fmla="*/ 2147483646 w 975"/>
              <a:gd name="T9" fmla="*/ 2147483646 h 1123"/>
              <a:gd name="T10" fmla="*/ 2147483646 w 975"/>
              <a:gd name="T11" fmla="*/ 2147483646 h 1123"/>
              <a:gd name="T12" fmla="*/ 2147483646 w 975"/>
              <a:gd name="T13" fmla="*/ 2147483646 h 1123"/>
              <a:gd name="T14" fmla="*/ 2147483646 w 975"/>
              <a:gd name="T15" fmla="*/ 2147483646 h 1123"/>
              <a:gd name="T16" fmla="*/ 2147483646 w 975"/>
              <a:gd name="T17" fmla="*/ 2147483646 h 1123"/>
              <a:gd name="T18" fmla="*/ 2147483646 w 975"/>
              <a:gd name="T19" fmla="*/ 2147483646 h 1123"/>
              <a:gd name="T20" fmla="*/ 2147483646 w 975"/>
              <a:gd name="T21" fmla="*/ 2147483646 h 1123"/>
              <a:gd name="T22" fmla="*/ 2147483646 w 975"/>
              <a:gd name="T23" fmla="*/ 2147483646 h 1123"/>
              <a:gd name="T24" fmla="*/ 2147483646 w 975"/>
              <a:gd name="T25" fmla="*/ 2147483646 h 1123"/>
              <a:gd name="T26" fmla="*/ 2147483646 w 975"/>
              <a:gd name="T27" fmla="*/ 2147483646 h 1123"/>
              <a:gd name="T28" fmla="*/ 2147483646 w 975"/>
              <a:gd name="T29" fmla="*/ 2147483646 h 1123"/>
              <a:gd name="T30" fmla="*/ 2147483646 w 975"/>
              <a:gd name="T31" fmla="*/ 2147483646 h 1123"/>
              <a:gd name="T32" fmla="*/ 2147483646 w 975"/>
              <a:gd name="T33" fmla="*/ 2147483646 h 1123"/>
              <a:gd name="T34" fmla="*/ 2147483646 w 975"/>
              <a:gd name="T35" fmla="*/ 2147483646 h 1123"/>
              <a:gd name="T36" fmla="*/ 2147483646 w 975"/>
              <a:gd name="T37" fmla="*/ 2147483646 h 1123"/>
              <a:gd name="T38" fmla="*/ 2147483646 w 975"/>
              <a:gd name="T39" fmla="*/ 2147483646 h 1123"/>
              <a:gd name="T40" fmla="*/ 2147483646 w 975"/>
              <a:gd name="T41" fmla="*/ 2147483646 h 1123"/>
              <a:gd name="T42" fmla="*/ 2147483646 w 975"/>
              <a:gd name="T43" fmla="*/ 2147483646 h 1123"/>
              <a:gd name="T44" fmla="*/ 0 w 975"/>
              <a:gd name="T45" fmla="*/ 2147483646 h 1123"/>
              <a:gd name="T46" fmla="*/ 2147483646 w 975"/>
              <a:gd name="T47" fmla="*/ 2147483646 h 1123"/>
              <a:gd name="T48" fmla="*/ 2147483646 w 975"/>
              <a:gd name="T49" fmla="*/ 2147483646 h 11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5"/>
              <a:gd name="T76" fmla="*/ 0 h 1123"/>
              <a:gd name="T77" fmla="*/ 975 w 975"/>
              <a:gd name="T78" fmla="*/ 1123 h 11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5" h="1123">
                <a:moveTo>
                  <a:pt x="222" y="1123"/>
                </a:moveTo>
                <a:cubicBezTo>
                  <a:pt x="266" y="1078"/>
                  <a:pt x="303" y="1035"/>
                  <a:pt x="336" y="995"/>
                </a:cubicBezTo>
                <a:cubicBezTo>
                  <a:pt x="403" y="911"/>
                  <a:pt x="544" y="788"/>
                  <a:pt x="610" y="658"/>
                </a:cubicBezTo>
                <a:cubicBezTo>
                  <a:pt x="676" y="529"/>
                  <a:pt x="714" y="471"/>
                  <a:pt x="795" y="421"/>
                </a:cubicBezTo>
                <a:cubicBezTo>
                  <a:pt x="876" y="370"/>
                  <a:pt x="863" y="365"/>
                  <a:pt x="843" y="342"/>
                </a:cubicBezTo>
                <a:cubicBezTo>
                  <a:pt x="823" y="319"/>
                  <a:pt x="795" y="296"/>
                  <a:pt x="739" y="347"/>
                </a:cubicBezTo>
                <a:cubicBezTo>
                  <a:pt x="682" y="398"/>
                  <a:pt x="599" y="445"/>
                  <a:pt x="573" y="419"/>
                </a:cubicBezTo>
                <a:cubicBezTo>
                  <a:pt x="546" y="392"/>
                  <a:pt x="550" y="386"/>
                  <a:pt x="506" y="386"/>
                </a:cubicBezTo>
                <a:cubicBezTo>
                  <a:pt x="461" y="387"/>
                  <a:pt x="534" y="345"/>
                  <a:pt x="510" y="318"/>
                </a:cubicBezTo>
                <a:cubicBezTo>
                  <a:pt x="486" y="291"/>
                  <a:pt x="394" y="175"/>
                  <a:pt x="449" y="192"/>
                </a:cubicBezTo>
                <a:cubicBezTo>
                  <a:pt x="503" y="208"/>
                  <a:pt x="517" y="238"/>
                  <a:pt x="541" y="215"/>
                </a:cubicBezTo>
                <a:cubicBezTo>
                  <a:pt x="566" y="191"/>
                  <a:pt x="505" y="109"/>
                  <a:pt x="553" y="122"/>
                </a:cubicBezTo>
                <a:cubicBezTo>
                  <a:pt x="601" y="135"/>
                  <a:pt x="609" y="144"/>
                  <a:pt x="664" y="127"/>
                </a:cubicBezTo>
                <a:cubicBezTo>
                  <a:pt x="718" y="109"/>
                  <a:pt x="741" y="39"/>
                  <a:pt x="763" y="58"/>
                </a:cubicBezTo>
                <a:cubicBezTo>
                  <a:pt x="785" y="78"/>
                  <a:pt x="797" y="80"/>
                  <a:pt x="830" y="99"/>
                </a:cubicBezTo>
                <a:cubicBezTo>
                  <a:pt x="863" y="119"/>
                  <a:pt x="875" y="102"/>
                  <a:pt x="896" y="96"/>
                </a:cubicBezTo>
                <a:cubicBezTo>
                  <a:pt x="917" y="91"/>
                  <a:pt x="931" y="123"/>
                  <a:pt x="953" y="112"/>
                </a:cubicBezTo>
                <a:cubicBezTo>
                  <a:pt x="975" y="100"/>
                  <a:pt x="889" y="70"/>
                  <a:pt x="855" y="48"/>
                </a:cubicBezTo>
                <a:cubicBezTo>
                  <a:pt x="822" y="26"/>
                  <a:pt x="773" y="0"/>
                  <a:pt x="656" y="33"/>
                </a:cubicBezTo>
                <a:cubicBezTo>
                  <a:pt x="539" y="67"/>
                  <a:pt x="356" y="104"/>
                  <a:pt x="361" y="156"/>
                </a:cubicBezTo>
                <a:cubicBezTo>
                  <a:pt x="366" y="208"/>
                  <a:pt x="346" y="322"/>
                  <a:pt x="316" y="411"/>
                </a:cubicBezTo>
                <a:cubicBezTo>
                  <a:pt x="287" y="500"/>
                  <a:pt x="265" y="620"/>
                  <a:pt x="244" y="663"/>
                </a:cubicBezTo>
                <a:cubicBezTo>
                  <a:pt x="222" y="706"/>
                  <a:pt x="115" y="887"/>
                  <a:pt x="0" y="1076"/>
                </a:cubicBezTo>
                <a:cubicBezTo>
                  <a:pt x="15" y="1123"/>
                  <a:pt x="15" y="1123"/>
                  <a:pt x="15" y="1123"/>
                </a:cubicBezTo>
                <a:lnTo>
                  <a:pt x="222" y="1123"/>
                </a:ln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1" name="Freeform 13">
            <a:extLst>
              <a:ext uri="{FF2B5EF4-FFF2-40B4-BE49-F238E27FC236}">
                <a16:creationId xmlns="" xmlns:a16="http://schemas.microsoft.com/office/drawing/2014/main" id="{4C72B4F5-21EF-4855-9FF2-175CB5CC4D31}"/>
              </a:ext>
            </a:extLst>
          </p:cNvPr>
          <p:cNvSpPr>
            <a:spLocks/>
          </p:cNvSpPr>
          <p:nvPr/>
        </p:nvSpPr>
        <p:spPr bwMode="auto">
          <a:xfrm>
            <a:off x="1179513" y="4171950"/>
            <a:ext cx="963612" cy="628650"/>
          </a:xfrm>
          <a:custGeom>
            <a:avLst/>
            <a:gdLst>
              <a:gd name="T0" fmla="*/ 0 w 344"/>
              <a:gd name="T1" fmla="*/ 2147483646 h 239"/>
              <a:gd name="T2" fmla="*/ 2147483646 w 344"/>
              <a:gd name="T3" fmla="*/ 2147483646 h 239"/>
              <a:gd name="T4" fmla="*/ 2147483646 w 344"/>
              <a:gd name="T5" fmla="*/ 2147483646 h 239"/>
              <a:gd name="T6" fmla="*/ 2147483646 w 344"/>
              <a:gd name="T7" fmla="*/ 2147483646 h 239"/>
              <a:gd name="T8" fmla="*/ 0 w 344"/>
              <a:gd name="T9" fmla="*/ 2147483646 h 239"/>
              <a:gd name="T10" fmla="*/ 0 60000 65536"/>
              <a:gd name="T11" fmla="*/ 0 60000 65536"/>
              <a:gd name="T12" fmla="*/ 0 60000 65536"/>
              <a:gd name="T13" fmla="*/ 0 60000 65536"/>
              <a:gd name="T14" fmla="*/ 0 60000 65536"/>
              <a:gd name="T15" fmla="*/ 0 w 344"/>
              <a:gd name="T16" fmla="*/ 0 h 239"/>
              <a:gd name="T17" fmla="*/ 344 w 344"/>
              <a:gd name="T18" fmla="*/ 239 h 239"/>
            </a:gdLst>
            <a:ahLst/>
            <a:cxnLst>
              <a:cxn ang="T10">
                <a:pos x="T0" y="T1"/>
              </a:cxn>
              <a:cxn ang="T11">
                <a:pos x="T2" y="T3"/>
              </a:cxn>
              <a:cxn ang="T12">
                <a:pos x="T4" y="T5"/>
              </a:cxn>
              <a:cxn ang="T13">
                <a:pos x="T6" y="T7"/>
              </a:cxn>
              <a:cxn ang="T14">
                <a:pos x="T8" y="T9"/>
              </a:cxn>
            </a:cxnLst>
            <a:rect l="T15" t="T16" r="T17" b="T18"/>
            <a:pathLst>
              <a:path w="344" h="239">
                <a:moveTo>
                  <a:pt x="0" y="183"/>
                </a:moveTo>
                <a:cubicBezTo>
                  <a:pt x="87" y="109"/>
                  <a:pt x="238" y="0"/>
                  <a:pt x="291" y="50"/>
                </a:cubicBezTo>
                <a:cubicBezTo>
                  <a:pt x="344" y="101"/>
                  <a:pt x="260" y="181"/>
                  <a:pt x="199" y="239"/>
                </a:cubicBezTo>
                <a:cubicBezTo>
                  <a:pt x="192" y="232"/>
                  <a:pt x="183" y="224"/>
                  <a:pt x="175" y="220"/>
                </a:cubicBezTo>
                <a:cubicBezTo>
                  <a:pt x="126" y="193"/>
                  <a:pt x="67" y="162"/>
                  <a:pt x="0" y="183"/>
                </a:cubicBez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2" name="Freeform 14">
            <a:extLst>
              <a:ext uri="{FF2B5EF4-FFF2-40B4-BE49-F238E27FC236}">
                <a16:creationId xmlns="" xmlns:a16="http://schemas.microsoft.com/office/drawing/2014/main" id="{11892D45-FA4B-44FD-A561-876F8F0CF398}"/>
              </a:ext>
            </a:extLst>
          </p:cNvPr>
          <p:cNvSpPr>
            <a:spLocks/>
          </p:cNvSpPr>
          <p:nvPr/>
        </p:nvSpPr>
        <p:spPr bwMode="auto">
          <a:xfrm>
            <a:off x="1622425" y="4235450"/>
            <a:ext cx="457200" cy="409575"/>
          </a:xfrm>
          <a:custGeom>
            <a:avLst/>
            <a:gdLst>
              <a:gd name="T0" fmla="*/ 2147483646 w 163"/>
              <a:gd name="T1" fmla="*/ 2147483646 h 156"/>
              <a:gd name="T2" fmla="*/ 2147483646 w 163"/>
              <a:gd name="T3" fmla="*/ 2147483646 h 156"/>
              <a:gd name="T4" fmla="*/ 2147483646 w 163"/>
              <a:gd name="T5" fmla="*/ 2147483646 h 156"/>
              <a:gd name="T6" fmla="*/ 2147483646 w 163"/>
              <a:gd name="T7" fmla="*/ 2147483646 h 156"/>
              <a:gd name="T8" fmla="*/ 2147483646 w 163"/>
              <a:gd name="T9" fmla="*/ 2147483646 h 156"/>
              <a:gd name="T10" fmla="*/ 0 60000 65536"/>
              <a:gd name="T11" fmla="*/ 0 60000 65536"/>
              <a:gd name="T12" fmla="*/ 0 60000 65536"/>
              <a:gd name="T13" fmla="*/ 0 60000 65536"/>
              <a:gd name="T14" fmla="*/ 0 60000 65536"/>
              <a:gd name="T15" fmla="*/ 0 w 163"/>
              <a:gd name="T16" fmla="*/ 0 h 156"/>
              <a:gd name="T17" fmla="*/ 163 w 163"/>
              <a:gd name="T18" fmla="*/ 156 h 156"/>
            </a:gdLst>
            <a:ahLst/>
            <a:cxnLst>
              <a:cxn ang="T10">
                <a:pos x="T0" y="T1"/>
              </a:cxn>
              <a:cxn ang="T11">
                <a:pos x="T2" y="T3"/>
              </a:cxn>
              <a:cxn ang="T12">
                <a:pos x="T4" y="T5"/>
              </a:cxn>
              <a:cxn ang="T13">
                <a:pos x="T6" y="T7"/>
              </a:cxn>
              <a:cxn ang="T14">
                <a:pos x="T8" y="T9"/>
              </a:cxn>
            </a:cxnLst>
            <a:rect l="T15" t="T16" r="T17" b="T18"/>
            <a:pathLst>
              <a:path w="163" h="156">
                <a:moveTo>
                  <a:pt x="39" y="126"/>
                </a:moveTo>
                <a:cubicBezTo>
                  <a:pt x="21" y="101"/>
                  <a:pt x="0" y="75"/>
                  <a:pt x="18" y="59"/>
                </a:cubicBezTo>
                <a:cubicBezTo>
                  <a:pt x="35" y="42"/>
                  <a:pt x="91" y="0"/>
                  <a:pt x="127" y="35"/>
                </a:cubicBezTo>
                <a:cubicBezTo>
                  <a:pt x="163" y="70"/>
                  <a:pt x="128" y="112"/>
                  <a:pt x="97" y="134"/>
                </a:cubicBezTo>
                <a:cubicBezTo>
                  <a:pt x="65" y="156"/>
                  <a:pt x="59" y="150"/>
                  <a:pt x="39" y="126"/>
                </a:cubicBezTo>
                <a:close/>
              </a:path>
            </a:pathLst>
          </a:custGeom>
          <a:solidFill>
            <a:srgbClr val="DBBC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3" name="Freeform 15">
            <a:extLst>
              <a:ext uri="{FF2B5EF4-FFF2-40B4-BE49-F238E27FC236}">
                <a16:creationId xmlns="" xmlns:a16="http://schemas.microsoft.com/office/drawing/2014/main" id="{581BB58B-7612-4DDC-8E9B-8FFB939B7242}"/>
              </a:ext>
            </a:extLst>
          </p:cNvPr>
          <p:cNvSpPr>
            <a:spLocks noEditPoints="1"/>
          </p:cNvSpPr>
          <p:nvPr/>
        </p:nvSpPr>
        <p:spPr bwMode="auto">
          <a:xfrm>
            <a:off x="1330325" y="4576763"/>
            <a:ext cx="287338" cy="312737"/>
          </a:xfrm>
          <a:custGeom>
            <a:avLst/>
            <a:gdLst>
              <a:gd name="T0" fmla="*/ 2147483646 w 102"/>
              <a:gd name="T1" fmla="*/ 2147483646 h 119"/>
              <a:gd name="T2" fmla="*/ 2147483646 w 102"/>
              <a:gd name="T3" fmla="*/ 2147483646 h 119"/>
              <a:gd name="T4" fmla="*/ 2147483646 w 102"/>
              <a:gd name="T5" fmla="*/ 2147483646 h 119"/>
              <a:gd name="T6" fmla="*/ 2147483646 w 102"/>
              <a:gd name="T7" fmla="*/ 2147483646 h 119"/>
              <a:gd name="T8" fmla="*/ 2147483646 w 102"/>
              <a:gd name="T9" fmla="*/ 2147483646 h 119"/>
              <a:gd name="T10" fmla="*/ 2147483646 w 102"/>
              <a:gd name="T11" fmla="*/ 2147483646 h 119"/>
              <a:gd name="T12" fmla="*/ 2147483646 w 102"/>
              <a:gd name="T13" fmla="*/ 2147483646 h 119"/>
              <a:gd name="T14" fmla="*/ 2147483646 w 102"/>
              <a:gd name="T15" fmla="*/ 2147483646 h 119"/>
              <a:gd name="T16" fmla="*/ 0 w 102"/>
              <a:gd name="T17" fmla="*/ 2147483646 h 119"/>
              <a:gd name="T18" fmla="*/ 2147483646 w 102"/>
              <a:gd name="T19" fmla="*/ 2147483646 h 119"/>
              <a:gd name="T20" fmla="*/ 2147483646 w 102"/>
              <a:gd name="T21" fmla="*/ 2147483646 h 119"/>
              <a:gd name="T22" fmla="*/ 0 w 102"/>
              <a:gd name="T23" fmla="*/ 2147483646 h 119"/>
              <a:gd name="T24" fmla="*/ 2147483646 w 102"/>
              <a:gd name="T25" fmla="*/ 2147483646 h 119"/>
              <a:gd name="T26" fmla="*/ 2147483646 w 102"/>
              <a:gd name="T27" fmla="*/ 2147483646 h 119"/>
              <a:gd name="T28" fmla="*/ 2147483646 w 102"/>
              <a:gd name="T29" fmla="*/ 0 h 119"/>
              <a:gd name="T30" fmla="*/ 2147483646 w 102"/>
              <a:gd name="T31" fmla="*/ 2147483646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19"/>
              <a:gd name="T50" fmla="*/ 102 w 102"/>
              <a:gd name="T51" fmla="*/ 119 h 1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19">
                <a:moveTo>
                  <a:pt x="46" y="108"/>
                </a:moveTo>
                <a:cubicBezTo>
                  <a:pt x="51" y="113"/>
                  <a:pt x="56" y="116"/>
                  <a:pt x="61" y="119"/>
                </a:cubicBezTo>
                <a:cubicBezTo>
                  <a:pt x="57" y="114"/>
                  <a:pt x="52" y="108"/>
                  <a:pt x="46" y="101"/>
                </a:cubicBezTo>
                <a:cubicBezTo>
                  <a:pt x="46" y="108"/>
                  <a:pt x="46" y="108"/>
                  <a:pt x="46" y="108"/>
                </a:cubicBezTo>
                <a:close/>
                <a:moveTo>
                  <a:pt x="46" y="14"/>
                </a:moveTo>
                <a:cubicBezTo>
                  <a:pt x="46" y="8"/>
                  <a:pt x="46" y="8"/>
                  <a:pt x="46" y="8"/>
                </a:cubicBezTo>
                <a:cubicBezTo>
                  <a:pt x="70" y="26"/>
                  <a:pt x="93" y="57"/>
                  <a:pt x="102" y="87"/>
                </a:cubicBezTo>
                <a:cubicBezTo>
                  <a:pt x="85" y="62"/>
                  <a:pt x="63" y="33"/>
                  <a:pt x="46" y="14"/>
                </a:cubicBezTo>
                <a:close/>
                <a:moveTo>
                  <a:pt x="0" y="37"/>
                </a:moveTo>
                <a:cubicBezTo>
                  <a:pt x="6" y="63"/>
                  <a:pt x="27" y="91"/>
                  <a:pt x="46" y="108"/>
                </a:cubicBezTo>
                <a:cubicBezTo>
                  <a:pt x="46" y="101"/>
                  <a:pt x="46" y="101"/>
                  <a:pt x="46" y="101"/>
                </a:cubicBezTo>
                <a:cubicBezTo>
                  <a:pt x="31" y="82"/>
                  <a:pt x="12" y="57"/>
                  <a:pt x="0" y="37"/>
                </a:cubicBezTo>
                <a:close/>
                <a:moveTo>
                  <a:pt x="46" y="8"/>
                </a:moveTo>
                <a:cubicBezTo>
                  <a:pt x="46" y="14"/>
                  <a:pt x="46" y="14"/>
                  <a:pt x="46" y="14"/>
                </a:cubicBezTo>
                <a:cubicBezTo>
                  <a:pt x="41" y="8"/>
                  <a:pt x="36" y="3"/>
                  <a:pt x="32" y="0"/>
                </a:cubicBezTo>
                <a:cubicBezTo>
                  <a:pt x="37" y="2"/>
                  <a:pt x="42" y="5"/>
                  <a:pt x="46" y="8"/>
                </a:cubicBezTo>
                <a:close/>
              </a:path>
            </a:pathLst>
          </a:custGeom>
          <a:solidFill>
            <a:srgbClr val="AB826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4" name="Freeform 16">
            <a:extLst>
              <a:ext uri="{FF2B5EF4-FFF2-40B4-BE49-F238E27FC236}">
                <a16:creationId xmlns="" xmlns:a16="http://schemas.microsoft.com/office/drawing/2014/main" id="{95895D51-90C2-430D-A071-B0B50922F4AE}"/>
              </a:ext>
            </a:extLst>
          </p:cNvPr>
          <p:cNvSpPr>
            <a:spLocks/>
          </p:cNvSpPr>
          <p:nvPr/>
        </p:nvSpPr>
        <p:spPr bwMode="auto">
          <a:xfrm>
            <a:off x="-958850" y="5867400"/>
            <a:ext cx="882650" cy="795338"/>
          </a:xfrm>
          <a:custGeom>
            <a:avLst/>
            <a:gdLst>
              <a:gd name="T0" fmla="*/ 2147483646 w 314"/>
              <a:gd name="T1" fmla="*/ 2147483646 h 302"/>
              <a:gd name="T2" fmla="*/ 2147483646 w 314"/>
              <a:gd name="T3" fmla="*/ 2147483646 h 302"/>
              <a:gd name="T4" fmla="*/ 2147483646 w 314"/>
              <a:gd name="T5" fmla="*/ 2147483646 h 302"/>
              <a:gd name="T6" fmla="*/ 2147483646 w 314"/>
              <a:gd name="T7" fmla="*/ 2147483646 h 302"/>
              <a:gd name="T8" fmla="*/ 0 60000 65536"/>
              <a:gd name="T9" fmla="*/ 0 60000 65536"/>
              <a:gd name="T10" fmla="*/ 0 60000 65536"/>
              <a:gd name="T11" fmla="*/ 0 60000 65536"/>
              <a:gd name="T12" fmla="*/ 0 w 314"/>
              <a:gd name="T13" fmla="*/ 0 h 302"/>
              <a:gd name="T14" fmla="*/ 314 w 314"/>
              <a:gd name="T15" fmla="*/ 302 h 302"/>
            </a:gdLst>
            <a:ahLst/>
            <a:cxnLst>
              <a:cxn ang="T8">
                <a:pos x="T0" y="T1"/>
              </a:cxn>
              <a:cxn ang="T9">
                <a:pos x="T2" y="T3"/>
              </a:cxn>
              <a:cxn ang="T10">
                <a:pos x="T4" y="T5"/>
              </a:cxn>
              <a:cxn ang="T11">
                <a:pos x="T6" y="T7"/>
              </a:cxn>
            </a:cxnLst>
            <a:rect l="T12" t="T13" r="T14" b="T15"/>
            <a:pathLst>
              <a:path w="314" h="302">
                <a:moveTo>
                  <a:pt x="314" y="136"/>
                </a:moveTo>
                <a:cubicBezTo>
                  <a:pt x="271" y="182"/>
                  <a:pt x="36" y="52"/>
                  <a:pt x="51" y="27"/>
                </a:cubicBezTo>
                <a:cubicBezTo>
                  <a:pt x="67" y="0"/>
                  <a:pt x="0" y="22"/>
                  <a:pt x="10" y="105"/>
                </a:cubicBezTo>
                <a:cubicBezTo>
                  <a:pt x="19" y="188"/>
                  <a:pt x="274" y="302"/>
                  <a:pt x="314" y="136"/>
                </a:cubicBez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5" name="Freeform 17">
            <a:extLst>
              <a:ext uri="{FF2B5EF4-FFF2-40B4-BE49-F238E27FC236}">
                <a16:creationId xmlns="" xmlns:a16="http://schemas.microsoft.com/office/drawing/2014/main" id="{E4411AF0-6201-4384-8DB6-4D14CDD2D3DF}"/>
              </a:ext>
            </a:extLst>
          </p:cNvPr>
          <p:cNvSpPr>
            <a:spLocks/>
          </p:cNvSpPr>
          <p:nvPr/>
        </p:nvSpPr>
        <p:spPr bwMode="auto">
          <a:xfrm>
            <a:off x="-1343025" y="5884863"/>
            <a:ext cx="1316037" cy="871537"/>
          </a:xfrm>
          <a:custGeom>
            <a:avLst/>
            <a:gdLst>
              <a:gd name="T0" fmla="*/ 2147483646 w 469"/>
              <a:gd name="T1" fmla="*/ 2147483646 h 332"/>
              <a:gd name="T2" fmla="*/ 2147483646 w 469"/>
              <a:gd name="T3" fmla="*/ 2147483646 h 332"/>
              <a:gd name="T4" fmla="*/ 2147483646 w 469"/>
              <a:gd name="T5" fmla="*/ 0 h 332"/>
              <a:gd name="T6" fmla="*/ 2147483646 w 469"/>
              <a:gd name="T7" fmla="*/ 2147483646 h 332"/>
              <a:gd name="T8" fmla="*/ 2147483646 w 469"/>
              <a:gd name="T9" fmla="*/ 2147483646 h 332"/>
              <a:gd name="T10" fmla="*/ 0 60000 65536"/>
              <a:gd name="T11" fmla="*/ 0 60000 65536"/>
              <a:gd name="T12" fmla="*/ 0 60000 65536"/>
              <a:gd name="T13" fmla="*/ 0 60000 65536"/>
              <a:gd name="T14" fmla="*/ 0 60000 65536"/>
              <a:gd name="T15" fmla="*/ 0 w 469"/>
              <a:gd name="T16" fmla="*/ 0 h 332"/>
              <a:gd name="T17" fmla="*/ 469 w 469"/>
              <a:gd name="T18" fmla="*/ 332 h 332"/>
            </a:gdLst>
            <a:ahLst/>
            <a:cxnLst>
              <a:cxn ang="T10">
                <a:pos x="T0" y="T1"/>
              </a:cxn>
              <a:cxn ang="T11">
                <a:pos x="T2" y="T3"/>
              </a:cxn>
              <a:cxn ang="T12">
                <a:pos x="T4" y="T5"/>
              </a:cxn>
              <a:cxn ang="T13">
                <a:pos x="T6" y="T7"/>
              </a:cxn>
              <a:cxn ang="T14">
                <a:pos x="T8" y="T9"/>
              </a:cxn>
            </a:cxnLst>
            <a:rect l="T15" t="T16" r="T17" b="T18"/>
            <a:pathLst>
              <a:path w="469" h="332">
                <a:moveTo>
                  <a:pt x="448" y="263"/>
                </a:moveTo>
                <a:cubicBezTo>
                  <a:pt x="463" y="256"/>
                  <a:pt x="469" y="214"/>
                  <a:pt x="469" y="214"/>
                </a:cubicBezTo>
                <a:cubicBezTo>
                  <a:pt x="423" y="170"/>
                  <a:pt x="149" y="35"/>
                  <a:pt x="27" y="0"/>
                </a:cubicBezTo>
                <a:cubicBezTo>
                  <a:pt x="27" y="0"/>
                  <a:pt x="0" y="31"/>
                  <a:pt x="21" y="88"/>
                </a:cubicBezTo>
                <a:cubicBezTo>
                  <a:pt x="42" y="145"/>
                  <a:pt x="358" y="332"/>
                  <a:pt x="448" y="263"/>
                </a:cubicBezTo>
                <a:close/>
              </a:path>
            </a:pathLst>
          </a:custGeom>
          <a:solidFill>
            <a:srgbClr val="DCF2F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6" name="Freeform 18">
            <a:extLst>
              <a:ext uri="{FF2B5EF4-FFF2-40B4-BE49-F238E27FC236}">
                <a16:creationId xmlns="" xmlns:a16="http://schemas.microsoft.com/office/drawing/2014/main" id="{1B23343A-46E1-4635-A690-5994CA2B6261}"/>
              </a:ext>
            </a:extLst>
          </p:cNvPr>
          <p:cNvSpPr>
            <a:spLocks/>
          </p:cNvSpPr>
          <p:nvPr/>
        </p:nvSpPr>
        <p:spPr bwMode="auto">
          <a:xfrm>
            <a:off x="-1484313" y="5922963"/>
            <a:ext cx="1482725" cy="962025"/>
          </a:xfrm>
          <a:custGeom>
            <a:avLst/>
            <a:gdLst>
              <a:gd name="T0" fmla="*/ 2147483646 w 529"/>
              <a:gd name="T1" fmla="*/ 2147483646 h 366"/>
              <a:gd name="T2" fmla="*/ 2147483646 w 529"/>
              <a:gd name="T3" fmla="*/ 2147483646 h 366"/>
              <a:gd name="T4" fmla="*/ 2147483646 w 529"/>
              <a:gd name="T5" fmla="*/ 2147483646 h 366"/>
              <a:gd name="T6" fmla="*/ 2147483646 w 529"/>
              <a:gd name="T7" fmla="*/ 0 h 366"/>
              <a:gd name="T8" fmla="*/ 0 w 529"/>
              <a:gd name="T9" fmla="*/ 2147483646 h 366"/>
              <a:gd name="T10" fmla="*/ 0 w 529"/>
              <a:gd name="T11" fmla="*/ 2147483646 h 366"/>
              <a:gd name="T12" fmla="*/ 2147483646 w 529"/>
              <a:gd name="T13" fmla="*/ 2147483646 h 366"/>
              <a:gd name="T14" fmla="*/ 0 60000 65536"/>
              <a:gd name="T15" fmla="*/ 0 60000 65536"/>
              <a:gd name="T16" fmla="*/ 0 60000 65536"/>
              <a:gd name="T17" fmla="*/ 0 60000 65536"/>
              <a:gd name="T18" fmla="*/ 0 60000 65536"/>
              <a:gd name="T19" fmla="*/ 0 60000 65536"/>
              <a:gd name="T20" fmla="*/ 0 60000 65536"/>
              <a:gd name="T21" fmla="*/ 0 w 529"/>
              <a:gd name="T22" fmla="*/ 0 h 366"/>
              <a:gd name="T23" fmla="*/ 529 w 529"/>
              <a:gd name="T24" fmla="*/ 366 h 3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9" h="366">
                <a:moveTo>
                  <a:pt x="466" y="366"/>
                </a:moveTo>
                <a:cubicBezTo>
                  <a:pt x="491" y="312"/>
                  <a:pt x="508" y="266"/>
                  <a:pt x="516" y="252"/>
                </a:cubicBezTo>
                <a:cubicBezTo>
                  <a:pt x="529" y="226"/>
                  <a:pt x="485" y="206"/>
                  <a:pt x="411" y="164"/>
                </a:cubicBezTo>
                <a:cubicBezTo>
                  <a:pt x="336" y="121"/>
                  <a:pt x="91" y="7"/>
                  <a:pt x="64" y="0"/>
                </a:cubicBezTo>
                <a:cubicBezTo>
                  <a:pt x="54" y="18"/>
                  <a:pt x="30" y="60"/>
                  <a:pt x="0" y="113"/>
                </a:cubicBezTo>
                <a:cubicBezTo>
                  <a:pt x="0" y="366"/>
                  <a:pt x="0" y="366"/>
                  <a:pt x="0" y="366"/>
                </a:cubicBezTo>
                <a:lnTo>
                  <a:pt x="466" y="366"/>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7" name="Freeform 19">
            <a:extLst>
              <a:ext uri="{FF2B5EF4-FFF2-40B4-BE49-F238E27FC236}">
                <a16:creationId xmlns="" xmlns:a16="http://schemas.microsoft.com/office/drawing/2014/main" id="{0DBF2F66-BB27-4D0C-88DB-293378BA5673}"/>
              </a:ext>
            </a:extLst>
          </p:cNvPr>
          <p:cNvSpPr>
            <a:spLocks/>
          </p:cNvSpPr>
          <p:nvPr/>
        </p:nvSpPr>
        <p:spPr bwMode="auto">
          <a:xfrm>
            <a:off x="-1484313" y="5970588"/>
            <a:ext cx="1438275" cy="914400"/>
          </a:xfrm>
          <a:custGeom>
            <a:avLst/>
            <a:gdLst>
              <a:gd name="T0" fmla="*/ 2147483646 w 513"/>
              <a:gd name="T1" fmla="*/ 2147483646 h 348"/>
              <a:gd name="T2" fmla="*/ 2147483646 w 513"/>
              <a:gd name="T3" fmla="*/ 2147483646 h 348"/>
              <a:gd name="T4" fmla="*/ 2147483646 w 513"/>
              <a:gd name="T5" fmla="*/ 2147483646 h 348"/>
              <a:gd name="T6" fmla="*/ 2147483646 w 513"/>
              <a:gd name="T7" fmla="*/ 0 h 348"/>
              <a:gd name="T8" fmla="*/ 0 w 513"/>
              <a:gd name="T9" fmla="*/ 2147483646 h 348"/>
              <a:gd name="T10" fmla="*/ 0 w 513"/>
              <a:gd name="T11" fmla="*/ 2147483646 h 348"/>
              <a:gd name="T12" fmla="*/ 2147483646 w 513"/>
              <a:gd name="T13" fmla="*/ 2147483646 h 348"/>
              <a:gd name="T14" fmla="*/ 0 60000 65536"/>
              <a:gd name="T15" fmla="*/ 0 60000 65536"/>
              <a:gd name="T16" fmla="*/ 0 60000 65536"/>
              <a:gd name="T17" fmla="*/ 0 60000 65536"/>
              <a:gd name="T18" fmla="*/ 0 60000 65536"/>
              <a:gd name="T19" fmla="*/ 0 60000 65536"/>
              <a:gd name="T20" fmla="*/ 0 60000 65536"/>
              <a:gd name="T21" fmla="*/ 0 w 513"/>
              <a:gd name="T22" fmla="*/ 0 h 348"/>
              <a:gd name="T23" fmla="*/ 513 w 513"/>
              <a:gd name="T24" fmla="*/ 348 h 3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3" h="348">
                <a:moveTo>
                  <a:pt x="451" y="348"/>
                </a:moveTo>
                <a:cubicBezTo>
                  <a:pt x="471" y="305"/>
                  <a:pt x="492" y="254"/>
                  <a:pt x="500" y="239"/>
                </a:cubicBezTo>
                <a:cubicBezTo>
                  <a:pt x="513" y="215"/>
                  <a:pt x="472" y="196"/>
                  <a:pt x="401" y="155"/>
                </a:cubicBezTo>
                <a:cubicBezTo>
                  <a:pt x="330" y="115"/>
                  <a:pt x="98" y="7"/>
                  <a:pt x="73" y="0"/>
                </a:cubicBezTo>
                <a:cubicBezTo>
                  <a:pt x="69" y="11"/>
                  <a:pt x="38" y="66"/>
                  <a:pt x="0" y="131"/>
                </a:cubicBezTo>
                <a:cubicBezTo>
                  <a:pt x="0" y="348"/>
                  <a:pt x="0" y="348"/>
                  <a:pt x="0" y="348"/>
                </a:cubicBezTo>
                <a:lnTo>
                  <a:pt x="451" y="348"/>
                </a:lnTo>
                <a:close/>
              </a:path>
            </a:pathLst>
          </a:custGeom>
          <a:solidFill>
            <a:srgbClr val="0F373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8" name="Freeform 20">
            <a:extLst>
              <a:ext uri="{FF2B5EF4-FFF2-40B4-BE49-F238E27FC236}">
                <a16:creationId xmlns="" xmlns:a16="http://schemas.microsoft.com/office/drawing/2014/main" id="{5FB09C82-668B-4501-9FA3-103C0DFDDF5F}"/>
              </a:ext>
            </a:extLst>
          </p:cNvPr>
          <p:cNvSpPr>
            <a:spLocks/>
          </p:cNvSpPr>
          <p:nvPr/>
        </p:nvSpPr>
        <p:spPr bwMode="auto">
          <a:xfrm>
            <a:off x="-1244600" y="6221413"/>
            <a:ext cx="365125" cy="663575"/>
          </a:xfrm>
          <a:custGeom>
            <a:avLst/>
            <a:gdLst>
              <a:gd name="T0" fmla="*/ 2147483646 w 130"/>
              <a:gd name="T1" fmla="*/ 0 h 253"/>
              <a:gd name="T2" fmla="*/ 2147483646 w 130"/>
              <a:gd name="T3" fmla="*/ 2147483646 h 253"/>
              <a:gd name="T4" fmla="*/ 0 w 130"/>
              <a:gd name="T5" fmla="*/ 2147483646 h 253"/>
              <a:gd name="T6" fmla="*/ 2147483646 w 130"/>
              <a:gd name="T7" fmla="*/ 0 h 253"/>
              <a:gd name="T8" fmla="*/ 0 60000 65536"/>
              <a:gd name="T9" fmla="*/ 0 60000 65536"/>
              <a:gd name="T10" fmla="*/ 0 60000 65536"/>
              <a:gd name="T11" fmla="*/ 0 60000 65536"/>
              <a:gd name="T12" fmla="*/ 0 w 130"/>
              <a:gd name="T13" fmla="*/ 0 h 253"/>
              <a:gd name="T14" fmla="*/ 130 w 130"/>
              <a:gd name="T15" fmla="*/ 253 h 253"/>
            </a:gdLst>
            <a:ahLst/>
            <a:cxnLst>
              <a:cxn ang="T8">
                <a:pos x="T0" y="T1"/>
              </a:cxn>
              <a:cxn ang="T9">
                <a:pos x="T2" y="T3"/>
              </a:cxn>
              <a:cxn ang="T10">
                <a:pos x="T4" y="T5"/>
              </a:cxn>
              <a:cxn ang="T11">
                <a:pos x="T6" y="T7"/>
              </a:cxn>
            </a:cxnLst>
            <a:rect l="T12" t="T13" r="T14" b="T15"/>
            <a:pathLst>
              <a:path w="130" h="253">
                <a:moveTo>
                  <a:pt x="130" y="0"/>
                </a:moveTo>
                <a:cubicBezTo>
                  <a:pt x="95" y="87"/>
                  <a:pt x="46" y="182"/>
                  <a:pt x="7" y="253"/>
                </a:cubicBezTo>
                <a:cubicBezTo>
                  <a:pt x="0" y="253"/>
                  <a:pt x="0" y="253"/>
                  <a:pt x="0" y="253"/>
                </a:cubicBezTo>
                <a:cubicBezTo>
                  <a:pt x="31" y="180"/>
                  <a:pt x="83" y="84"/>
                  <a:pt x="130" y="0"/>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499" name="Freeform 21">
            <a:extLst>
              <a:ext uri="{FF2B5EF4-FFF2-40B4-BE49-F238E27FC236}">
                <a16:creationId xmlns="" xmlns:a16="http://schemas.microsoft.com/office/drawing/2014/main" id="{7DACC208-E8A5-4A56-9892-52AF6810D7CB}"/>
              </a:ext>
            </a:extLst>
          </p:cNvPr>
          <p:cNvSpPr>
            <a:spLocks noEditPoints="1"/>
          </p:cNvSpPr>
          <p:nvPr/>
        </p:nvSpPr>
        <p:spPr bwMode="auto">
          <a:xfrm>
            <a:off x="-1058863" y="6554788"/>
            <a:ext cx="236538" cy="193675"/>
          </a:xfrm>
          <a:custGeom>
            <a:avLst/>
            <a:gdLst>
              <a:gd name="T0" fmla="*/ 2147483646 w 84"/>
              <a:gd name="T1" fmla="*/ 2147483646 h 74"/>
              <a:gd name="T2" fmla="*/ 2147483646 w 84"/>
              <a:gd name="T3" fmla="*/ 2147483646 h 74"/>
              <a:gd name="T4" fmla="*/ 2147483646 w 84"/>
              <a:gd name="T5" fmla="*/ 0 h 74"/>
              <a:gd name="T6" fmla="*/ 2147483646 w 84"/>
              <a:gd name="T7" fmla="*/ 2147483646 h 74"/>
              <a:gd name="T8" fmla="*/ 2147483646 w 84"/>
              <a:gd name="T9" fmla="*/ 2147483646 h 74"/>
              <a:gd name="T10" fmla="*/ 2147483646 w 84"/>
              <a:gd name="T11" fmla="*/ 2147483646 h 74"/>
              <a:gd name="T12" fmla="*/ 2147483646 w 84"/>
              <a:gd name="T13" fmla="*/ 2147483646 h 74"/>
              <a:gd name="T14" fmla="*/ 2147483646 w 84"/>
              <a:gd name="T15" fmla="*/ 2147483646 h 74"/>
              <a:gd name="T16" fmla="*/ 2147483646 w 84"/>
              <a:gd name="T17" fmla="*/ 2147483646 h 74"/>
              <a:gd name="T18" fmla="*/ 2147483646 w 84"/>
              <a:gd name="T19" fmla="*/ 0 h 74"/>
              <a:gd name="T20" fmla="*/ 2147483646 w 84"/>
              <a:gd name="T21" fmla="*/ 2147483646 h 74"/>
              <a:gd name="T22" fmla="*/ 2147483646 w 84"/>
              <a:gd name="T23" fmla="*/ 2147483646 h 74"/>
              <a:gd name="T24" fmla="*/ 2147483646 w 84"/>
              <a:gd name="T25" fmla="*/ 2147483646 h 74"/>
              <a:gd name="T26" fmla="*/ 2147483646 w 84"/>
              <a:gd name="T27" fmla="*/ 2147483646 h 74"/>
              <a:gd name="T28" fmla="*/ 2147483646 w 84"/>
              <a:gd name="T29" fmla="*/ 2147483646 h 74"/>
              <a:gd name="T30" fmla="*/ 2147483646 w 84"/>
              <a:gd name="T31" fmla="*/ 2147483646 h 74"/>
              <a:gd name="T32" fmla="*/ 2147483646 w 84"/>
              <a:gd name="T33" fmla="*/ 2147483646 h 74"/>
              <a:gd name="T34" fmla="*/ 2147483646 w 84"/>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74"/>
              <a:gd name="T56" fmla="*/ 84 w 84"/>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74">
                <a:moveTo>
                  <a:pt x="63" y="68"/>
                </a:moveTo>
                <a:cubicBezTo>
                  <a:pt x="80" y="57"/>
                  <a:pt x="84" y="34"/>
                  <a:pt x="73" y="17"/>
                </a:cubicBezTo>
                <a:cubicBezTo>
                  <a:pt x="66" y="6"/>
                  <a:pt x="54" y="0"/>
                  <a:pt x="42" y="0"/>
                </a:cubicBezTo>
                <a:cubicBezTo>
                  <a:pt x="42" y="9"/>
                  <a:pt x="42" y="9"/>
                  <a:pt x="42" y="9"/>
                </a:cubicBezTo>
                <a:cubicBezTo>
                  <a:pt x="51" y="9"/>
                  <a:pt x="60" y="13"/>
                  <a:pt x="66" y="22"/>
                </a:cubicBezTo>
                <a:cubicBezTo>
                  <a:pt x="74" y="35"/>
                  <a:pt x="71" y="52"/>
                  <a:pt x="58" y="61"/>
                </a:cubicBezTo>
                <a:cubicBezTo>
                  <a:pt x="53" y="64"/>
                  <a:pt x="48" y="66"/>
                  <a:pt x="42" y="66"/>
                </a:cubicBezTo>
                <a:cubicBezTo>
                  <a:pt x="42" y="74"/>
                  <a:pt x="42" y="74"/>
                  <a:pt x="42" y="74"/>
                </a:cubicBezTo>
                <a:cubicBezTo>
                  <a:pt x="49" y="74"/>
                  <a:pt x="56" y="72"/>
                  <a:pt x="63" y="68"/>
                </a:cubicBezTo>
                <a:close/>
                <a:moveTo>
                  <a:pt x="42" y="0"/>
                </a:moveTo>
                <a:cubicBezTo>
                  <a:pt x="35" y="0"/>
                  <a:pt x="28" y="2"/>
                  <a:pt x="22" y="7"/>
                </a:cubicBezTo>
                <a:cubicBezTo>
                  <a:pt x="5" y="18"/>
                  <a:pt x="0" y="41"/>
                  <a:pt x="11" y="58"/>
                </a:cubicBezTo>
                <a:cubicBezTo>
                  <a:pt x="19" y="69"/>
                  <a:pt x="30" y="74"/>
                  <a:pt x="42" y="74"/>
                </a:cubicBezTo>
                <a:cubicBezTo>
                  <a:pt x="42" y="66"/>
                  <a:pt x="42" y="66"/>
                  <a:pt x="42" y="66"/>
                </a:cubicBezTo>
                <a:cubicBezTo>
                  <a:pt x="33" y="66"/>
                  <a:pt x="24" y="61"/>
                  <a:pt x="19" y="53"/>
                </a:cubicBezTo>
                <a:cubicBezTo>
                  <a:pt x="10" y="40"/>
                  <a:pt x="13" y="23"/>
                  <a:pt x="26" y="14"/>
                </a:cubicBezTo>
                <a:cubicBezTo>
                  <a:pt x="31" y="11"/>
                  <a:pt x="37" y="9"/>
                  <a:pt x="42" y="9"/>
                </a:cubicBezTo>
                <a:lnTo>
                  <a:pt x="42" y="0"/>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0" name="Freeform 22">
            <a:extLst>
              <a:ext uri="{FF2B5EF4-FFF2-40B4-BE49-F238E27FC236}">
                <a16:creationId xmlns="" xmlns:a16="http://schemas.microsoft.com/office/drawing/2014/main" id="{079D3258-A57A-4EF5-B29A-01419F051636}"/>
              </a:ext>
            </a:extLst>
          </p:cNvPr>
          <p:cNvSpPr>
            <a:spLocks/>
          </p:cNvSpPr>
          <p:nvPr/>
        </p:nvSpPr>
        <p:spPr bwMode="auto">
          <a:xfrm>
            <a:off x="-946150" y="6657975"/>
            <a:ext cx="47625" cy="41275"/>
          </a:xfrm>
          <a:custGeom>
            <a:avLst/>
            <a:gdLst>
              <a:gd name="T0" fmla="*/ 2147483646 w 17"/>
              <a:gd name="T1" fmla="*/ 2147483646 h 16"/>
              <a:gd name="T2" fmla="*/ 2147483646 w 17"/>
              <a:gd name="T3" fmla="*/ 2147483646 h 16"/>
              <a:gd name="T4" fmla="*/ 2147483646 w 17"/>
              <a:gd name="T5" fmla="*/ 2147483646 h 16"/>
              <a:gd name="T6" fmla="*/ 2147483646 w 17"/>
              <a:gd name="T7" fmla="*/ 2147483646 h 16"/>
              <a:gd name="T8" fmla="*/ 2147483646 w 17"/>
              <a:gd name="T9" fmla="*/ 2147483646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12" y="14"/>
                </a:moveTo>
                <a:cubicBezTo>
                  <a:pt x="16" y="11"/>
                  <a:pt x="17" y="7"/>
                  <a:pt x="14" y="4"/>
                </a:cubicBezTo>
                <a:cubicBezTo>
                  <a:pt x="12" y="0"/>
                  <a:pt x="8" y="0"/>
                  <a:pt x="4" y="2"/>
                </a:cubicBezTo>
                <a:cubicBezTo>
                  <a:pt x="1" y="4"/>
                  <a:pt x="0" y="8"/>
                  <a:pt x="3" y="12"/>
                </a:cubicBezTo>
                <a:cubicBezTo>
                  <a:pt x="5" y="15"/>
                  <a:pt x="9" y="16"/>
                  <a:pt x="12" y="14"/>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1" name="Freeform 23">
            <a:extLst>
              <a:ext uri="{FF2B5EF4-FFF2-40B4-BE49-F238E27FC236}">
                <a16:creationId xmlns="" xmlns:a16="http://schemas.microsoft.com/office/drawing/2014/main" id="{DBB8132F-DFA5-4430-BC22-CB868FA02D05}"/>
              </a:ext>
            </a:extLst>
          </p:cNvPr>
          <p:cNvSpPr>
            <a:spLocks/>
          </p:cNvSpPr>
          <p:nvPr/>
        </p:nvSpPr>
        <p:spPr bwMode="auto">
          <a:xfrm>
            <a:off x="-981075" y="6607175"/>
            <a:ext cx="46037" cy="41275"/>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2" y="14"/>
                </a:moveTo>
                <a:cubicBezTo>
                  <a:pt x="15" y="12"/>
                  <a:pt x="16" y="7"/>
                  <a:pt x="14" y="4"/>
                </a:cubicBezTo>
                <a:cubicBezTo>
                  <a:pt x="12" y="1"/>
                  <a:pt x="7" y="0"/>
                  <a:pt x="4" y="2"/>
                </a:cubicBezTo>
                <a:cubicBezTo>
                  <a:pt x="1" y="4"/>
                  <a:pt x="0" y="9"/>
                  <a:pt x="2" y="12"/>
                </a:cubicBezTo>
                <a:cubicBezTo>
                  <a:pt x="4" y="15"/>
                  <a:pt x="9" y="16"/>
                  <a:pt x="12" y="14"/>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2" name="Freeform 24">
            <a:extLst>
              <a:ext uri="{FF2B5EF4-FFF2-40B4-BE49-F238E27FC236}">
                <a16:creationId xmlns="" xmlns:a16="http://schemas.microsoft.com/office/drawing/2014/main" id="{7EA5D717-4B60-44E9-A488-CAFFB38B54D0}"/>
              </a:ext>
            </a:extLst>
          </p:cNvPr>
          <p:cNvSpPr>
            <a:spLocks/>
          </p:cNvSpPr>
          <p:nvPr/>
        </p:nvSpPr>
        <p:spPr bwMode="auto">
          <a:xfrm>
            <a:off x="-1157288" y="6751638"/>
            <a:ext cx="219075" cy="133350"/>
          </a:xfrm>
          <a:custGeom>
            <a:avLst/>
            <a:gdLst>
              <a:gd name="T0" fmla="*/ 2147483646 w 78"/>
              <a:gd name="T1" fmla="*/ 2147483646 h 51"/>
              <a:gd name="T2" fmla="*/ 2147483646 w 78"/>
              <a:gd name="T3" fmla="*/ 2147483646 h 51"/>
              <a:gd name="T4" fmla="*/ 2147483646 w 78"/>
              <a:gd name="T5" fmla="*/ 2147483646 h 51"/>
              <a:gd name="T6" fmla="*/ 2147483646 w 78"/>
              <a:gd name="T7" fmla="*/ 2147483646 h 51"/>
              <a:gd name="T8" fmla="*/ 2147483646 w 78"/>
              <a:gd name="T9" fmla="*/ 2147483646 h 51"/>
              <a:gd name="T10" fmla="*/ 2147483646 w 78"/>
              <a:gd name="T11" fmla="*/ 2147483646 h 51"/>
              <a:gd name="T12" fmla="*/ 2147483646 w 78"/>
              <a:gd name="T13" fmla="*/ 2147483646 h 51"/>
              <a:gd name="T14" fmla="*/ 2147483646 w 78"/>
              <a:gd name="T15" fmla="*/ 2147483646 h 51"/>
              <a:gd name="T16" fmla="*/ 2147483646 w 78"/>
              <a:gd name="T17" fmla="*/ 2147483646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51"/>
              <a:gd name="T29" fmla="*/ 78 w 78"/>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51">
                <a:moveTo>
                  <a:pt x="74" y="51"/>
                </a:moveTo>
                <a:cubicBezTo>
                  <a:pt x="78" y="34"/>
                  <a:pt x="70" y="16"/>
                  <a:pt x="53" y="8"/>
                </a:cubicBezTo>
                <a:cubicBezTo>
                  <a:pt x="35" y="0"/>
                  <a:pt x="13" y="8"/>
                  <a:pt x="4" y="26"/>
                </a:cubicBezTo>
                <a:cubicBezTo>
                  <a:pt x="1" y="34"/>
                  <a:pt x="0" y="43"/>
                  <a:pt x="2" y="51"/>
                </a:cubicBezTo>
                <a:cubicBezTo>
                  <a:pt x="11" y="51"/>
                  <a:pt x="11" y="51"/>
                  <a:pt x="11" y="51"/>
                </a:cubicBezTo>
                <a:cubicBezTo>
                  <a:pt x="9" y="44"/>
                  <a:pt x="9" y="37"/>
                  <a:pt x="12" y="30"/>
                </a:cubicBezTo>
                <a:cubicBezTo>
                  <a:pt x="19" y="16"/>
                  <a:pt x="36" y="10"/>
                  <a:pt x="50" y="16"/>
                </a:cubicBezTo>
                <a:cubicBezTo>
                  <a:pt x="63" y="22"/>
                  <a:pt x="69" y="37"/>
                  <a:pt x="65" y="51"/>
                </a:cubicBezTo>
                <a:lnTo>
                  <a:pt x="74" y="51"/>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3" name="Freeform 25">
            <a:extLst>
              <a:ext uri="{FF2B5EF4-FFF2-40B4-BE49-F238E27FC236}">
                <a16:creationId xmlns="" xmlns:a16="http://schemas.microsoft.com/office/drawing/2014/main" id="{083068FB-E780-44FF-B6B3-5D070CF66540}"/>
              </a:ext>
            </a:extLst>
          </p:cNvPr>
          <p:cNvSpPr>
            <a:spLocks/>
          </p:cNvSpPr>
          <p:nvPr/>
        </p:nvSpPr>
        <p:spPr bwMode="auto">
          <a:xfrm>
            <a:off x="-1084263" y="6867525"/>
            <a:ext cx="39688" cy="17463"/>
          </a:xfrm>
          <a:custGeom>
            <a:avLst/>
            <a:gdLst>
              <a:gd name="T0" fmla="*/ 2147483646 w 14"/>
              <a:gd name="T1" fmla="*/ 2147483646 h 7"/>
              <a:gd name="T2" fmla="*/ 2147483646 w 14"/>
              <a:gd name="T3" fmla="*/ 2147483646 h 7"/>
              <a:gd name="T4" fmla="*/ 2147483646 w 14"/>
              <a:gd name="T5" fmla="*/ 2147483646 h 7"/>
              <a:gd name="T6" fmla="*/ 0 w 14"/>
              <a:gd name="T7" fmla="*/ 2147483646 h 7"/>
              <a:gd name="T8" fmla="*/ 2147483646 w 14"/>
              <a:gd name="T9" fmla="*/ 2147483646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4" y="7"/>
                </a:moveTo>
                <a:cubicBezTo>
                  <a:pt x="14" y="5"/>
                  <a:pt x="12" y="3"/>
                  <a:pt x="10" y="2"/>
                </a:cubicBezTo>
                <a:cubicBezTo>
                  <a:pt x="7" y="0"/>
                  <a:pt x="2" y="2"/>
                  <a:pt x="1" y="5"/>
                </a:cubicBezTo>
                <a:cubicBezTo>
                  <a:pt x="1" y="6"/>
                  <a:pt x="0" y="6"/>
                  <a:pt x="0" y="7"/>
                </a:cubicBezTo>
                <a:lnTo>
                  <a:pt x="14" y="7"/>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4" name="Freeform 26">
            <a:extLst>
              <a:ext uri="{FF2B5EF4-FFF2-40B4-BE49-F238E27FC236}">
                <a16:creationId xmlns="" xmlns:a16="http://schemas.microsoft.com/office/drawing/2014/main" id="{45DD3636-5767-4FD1-B11F-4CFC91508F88}"/>
              </a:ext>
            </a:extLst>
          </p:cNvPr>
          <p:cNvSpPr>
            <a:spLocks/>
          </p:cNvSpPr>
          <p:nvPr/>
        </p:nvSpPr>
        <p:spPr bwMode="auto">
          <a:xfrm>
            <a:off x="-1058863" y="6815138"/>
            <a:ext cx="44450" cy="41275"/>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5" y="14"/>
                </a:moveTo>
                <a:cubicBezTo>
                  <a:pt x="8" y="16"/>
                  <a:pt x="12" y="14"/>
                  <a:pt x="14" y="11"/>
                </a:cubicBezTo>
                <a:cubicBezTo>
                  <a:pt x="16" y="7"/>
                  <a:pt x="14" y="3"/>
                  <a:pt x="11" y="1"/>
                </a:cubicBezTo>
                <a:cubicBezTo>
                  <a:pt x="7" y="0"/>
                  <a:pt x="3" y="1"/>
                  <a:pt x="1" y="5"/>
                </a:cubicBezTo>
                <a:cubicBezTo>
                  <a:pt x="0" y="8"/>
                  <a:pt x="1" y="12"/>
                  <a:pt x="5" y="14"/>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5" name="Freeform 27">
            <a:extLst>
              <a:ext uri="{FF2B5EF4-FFF2-40B4-BE49-F238E27FC236}">
                <a16:creationId xmlns="" xmlns:a16="http://schemas.microsoft.com/office/drawing/2014/main" id="{A48BA9CC-1C53-4242-AC67-B4A138D89B6B}"/>
              </a:ext>
            </a:extLst>
          </p:cNvPr>
          <p:cNvSpPr>
            <a:spLocks noEditPoints="1"/>
          </p:cNvSpPr>
          <p:nvPr/>
        </p:nvSpPr>
        <p:spPr bwMode="auto">
          <a:xfrm>
            <a:off x="-923925" y="6332538"/>
            <a:ext cx="234950" cy="196850"/>
          </a:xfrm>
          <a:custGeom>
            <a:avLst/>
            <a:gdLst>
              <a:gd name="T0" fmla="*/ 2147483646 w 84"/>
              <a:gd name="T1" fmla="*/ 2147483646 h 74"/>
              <a:gd name="T2" fmla="*/ 2147483646 w 84"/>
              <a:gd name="T3" fmla="*/ 2147483646 h 74"/>
              <a:gd name="T4" fmla="*/ 2147483646 w 84"/>
              <a:gd name="T5" fmla="*/ 2147483646 h 74"/>
              <a:gd name="T6" fmla="*/ 2147483646 w 84"/>
              <a:gd name="T7" fmla="*/ 0 h 74"/>
              <a:gd name="T8" fmla="*/ 2147483646 w 84"/>
              <a:gd name="T9" fmla="*/ 2147483646 h 74"/>
              <a:gd name="T10" fmla="*/ 2147483646 w 84"/>
              <a:gd name="T11" fmla="*/ 2147483646 h 74"/>
              <a:gd name="T12" fmla="*/ 2147483646 w 84"/>
              <a:gd name="T13" fmla="*/ 2147483646 h 74"/>
              <a:gd name="T14" fmla="*/ 2147483646 w 84"/>
              <a:gd name="T15" fmla="*/ 2147483646 h 74"/>
              <a:gd name="T16" fmla="*/ 2147483646 w 84"/>
              <a:gd name="T17" fmla="*/ 2147483646 h 74"/>
              <a:gd name="T18" fmla="*/ 2147483646 w 84"/>
              <a:gd name="T19" fmla="*/ 2147483646 h 74"/>
              <a:gd name="T20" fmla="*/ 2147483646 w 84"/>
              <a:gd name="T21" fmla="*/ 2147483646 h 74"/>
              <a:gd name="T22" fmla="*/ 2147483646 w 84"/>
              <a:gd name="T23" fmla="*/ 2147483646 h 74"/>
              <a:gd name="T24" fmla="*/ 2147483646 w 84"/>
              <a:gd name="T25" fmla="*/ 2147483646 h 74"/>
              <a:gd name="T26" fmla="*/ 2147483646 w 84"/>
              <a:gd name="T27" fmla="*/ 2147483646 h 74"/>
              <a:gd name="T28" fmla="*/ 2147483646 w 84"/>
              <a:gd name="T29" fmla="*/ 2147483646 h 74"/>
              <a:gd name="T30" fmla="*/ 2147483646 w 84"/>
              <a:gd name="T31" fmla="*/ 0 h 74"/>
              <a:gd name="T32" fmla="*/ 2147483646 w 84"/>
              <a:gd name="T33" fmla="*/ 2147483646 h 74"/>
              <a:gd name="T34" fmla="*/ 2147483646 w 84"/>
              <a:gd name="T35" fmla="*/ 2147483646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4"/>
              <a:gd name="T55" fmla="*/ 0 h 74"/>
              <a:gd name="T56" fmla="*/ 84 w 84"/>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4" h="74">
                <a:moveTo>
                  <a:pt x="42" y="74"/>
                </a:moveTo>
                <a:cubicBezTo>
                  <a:pt x="54" y="74"/>
                  <a:pt x="65" y="68"/>
                  <a:pt x="72" y="58"/>
                </a:cubicBezTo>
                <a:cubicBezTo>
                  <a:pt x="84" y="42"/>
                  <a:pt x="80" y="19"/>
                  <a:pt x="64" y="7"/>
                </a:cubicBezTo>
                <a:cubicBezTo>
                  <a:pt x="57" y="2"/>
                  <a:pt x="50" y="0"/>
                  <a:pt x="42" y="0"/>
                </a:cubicBezTo>
                <a:cubicBezTo>
                  <a:pt x="42" y="9"/>
                  <a:pt x="42" y="9"/>
                  <a:pt x="42" y="9"/>
                </a:cubicBezTo>
                <a:cubicBezTo>
                  <a:pt x="48" y="9"/>
                  <a:pt x="54" y="10"/>
                  <a:pt x="59" y="14"/>
                </a:cubicBezTo>
                <a:cubicBezTo>
                  <a:pt x="71" y="23"/>
                  <a:pt x="74" y="41"/>
                  <a:pt x="65" y="53"/>
                </a:cubicBezTo>
                <a:cubicBezTo>
                  <a:pt x="60" y="61"/>
                  <a:pt x="51" y="65"/>
                  <a:pt x="42" y="65"/>
                </a:cubicBezTo>
                <a:lnTo>
                  <a:pt x="42" y="74"/>
                </a:lnTo>
                <a:close/>
                <a:moveTo>
                  <a:pt x="21" y="67"/>
                </a:moveTo>
                <a:cubicBezTo>
                  <a:pt x="27" y="72"/>
                  <a:pt x="35" y="74"/>
                  <a:pt x="42" y="74"/>
                </a:cubicBezTo>
                <a:cubicBezTo>
                  <a:pt x="42" y="65"/>
                  <a:pt x="42" y="65"/>
                  <a:pt x="42" y="65"/>
                </a:cubicBezTo>
                <a:cubicBezTo>
                  <a:pt x="36" y="65"/>
                  <a:pt x="31" y="63"/>
                  <a:pt x="26" y="60"/>
                </a:cubicBezTo>
                <a:cubicBezTo>
                  <a:pt x="13" y="51"/>
                  <a:pt x="10" y="33"/>
                  <a:pt x="19" y="20"/>
                </a:cubicBezTo>
                <a:cubicBezTo>
                  <a:pt x="25" y="13"/>
                  <a:pt x="33" y="9"/>
                  <a:pt x="42" y="9"/>
                </a:cubicBezTo>
                <a:cubicBezTo>
                  <a:pt x="42" y="0"/>
                  <a:pt x="42" y="0"/>
                  <a:pt x="42" y="0"/>
                </a:cubicBezTo>
                <a:cubicBezTo>
                  <a:pt x="31" y="0"/>
                  <a:pt x="19" y="5"/>
                  <a:pt x="12" y="15"/>
                </a:cubicBezTo>
                <a:cubicBezTo>
                  <a:pt x="0" y="32"/>
                  <a:pt x="4" y="55"/>
                  <a:pt x="21" y="67"/>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6" name="Freeform 28">
            <a:extLst>
              <a:ext uri="{FF2B5EF4-FFF2-40B4-BE49-F238E27FC236}">
                <a16:creationId xmlns="" xmlns:a16="http://schemas.microsoft.com/office/drawing/2014/main" id="{4743004F-09EB-4D94-832B-0A91BE8DAF5E}"/>
              </a:ext>
            </a:extLst>
          </p:cNvPr>
          <p:cNvSpPr>
            <a:spLocks/>
          </p:cNvSpPr>
          <p:nvPr/>
        </p:nvSpPr>
        <p:spPr bwMode="auto">
          <a:xfrm>
            <a:off x="-846138" y="6432550"/>
            <a:ext cx="46038" cy="42863"/>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3" y="14"/>
                </a:moveTo>
                <a:cubicBezTo>
                  <a:pt x="7" y="16"/>
                  <a:pt x="11" y="15"/>
                  <a:pt x="13" y="12"/>
                </a:cubicBezTo>
                <a:cubicBezTo>
                  <a:pt x="16" y="9"/>
                  <a:pt x="15" y="5"/>
                  <a:pt x="12" y="2"/>
                </a:cubicBezTo>
                <a:cubicBezTo>
                  <a:pt x="9" y="0"/>
                  <a:pt x="4" y="1"/>
                  <a:pt x="2" y="4"/>
                </a:cubicBezTo>
                <a:cubicBezTo>
                  <a:pt x="0" y="7"/>
                  <a:pt x="0" y="12"/>
                  <a:pt x="3" y="14"/>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7" name="Freeform 29">
            <a:extLst>
              <a:ext uri="{FF2B5EF4-FFF2-40B4-BE49-F238E27FC236}">
                <a16:creationId xmlns="" xmlns:a16="http://schemas.microsoft.com/office/drawing/2014/main" id="{BAB3F3DB-B60A-434D-B54A-171BFF10090F}"/>
              </a:ext>
            </a:extLst>
          </p:cNvPr>
          <p:cNvSpPr>
            <a:spLocks/>
          </p:cNvSpPr>
          <p:nvPr/>
        </p:nvSpPr>
        <p:spPr bwMode="auto">
          <a:xfrm>
            <a:off x="-808038" y="6386513"/>
            <a:ext cx="42863" cy="42862"/>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4" y="13"/>
                </a:moveTo>
                <a:cubicBezTo>
                  <a:pt x="7" y="16"/>
                  <a:pt x="11" y="15"/>
                  <a:pt x="13" y="12"/>
                </a:cubicBezTo>
                <a:cubicBezTo>
                  <a:pt x="16" y="9"/>
                  <a:pt x="15" y="4"/>
                  <a:pt x="12" y="2"/>
                </a:cubicBezTo>
                <a:cubicBezTo>
                  <a:pt x="9" y="0"/>
                  <a:pt x="4" y="0"/>
                  <a:pt x="2" y="4"/>
                </a:cubicBezTo>
                <a:cubicBezTo>
                  <a:pt x="0" y="7"/>
                  <a:pt x="0" y="11"/>
                  <a:pt x="4" y="13"/>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8" name="Freeform 30">
            <a:extLst>
              <a:ext uri="{FF2B5EF4-FFF2-40B4-BE49-F238E27FC236}">
                <a16:creationId xmlns="" xmlns:a16="http://schemas.microsoft.com/office/drawing/2014/main" id="{D90C2B9A-3970-447B-A58A-80FA10376F5A}"/>
              </a:ext>
            </a:extLst>
          </p:cNvPr>
          <p:cNvSpPr>
            <a:spLocks/>
          </p:cNvSpPr>
          <p:nvPr/>
        </p:nvSpPr>
        <p:spPr bwMode="auto">
          <a:xfrm>
            <a:off x="976313" y="2471738"/>
            <a:ext cx="4676775" cy="3392487"/>
          </a:xfrm>
          <a:custGeom>
            <a:avLst/>
            <a:gdLst>
              <a:gd name="T0" fmla="*/ 0 w 1667"/>
              <a:gd name="T1" fmla="*/ 2147483646 h 1290"/>
              <a:gd name="T2" fmla="*/ 0 w 1667"/>
              <a:gd name="T3" fmla="*/ 2147483646 h 1290"/>
              <a:gd name="T4" fmla="*/ 2147483646 w 1667"/>
              <a:gd name="T5" fmla="*/ 0 h 1290"/>
              <a:gd name="T6" fmla="*/ 2147483646 w 1667"/>
              <a:gd name="T7" fmla="*/ 0 h 1290"/>
              <a:gd name="T8" fmla="*/ 2147483646 w 1667"/>
              <a:gd name="T9" fmla="*/ 2147483646 h 1290"/>
              <a:gd name="T10" fmla="*/ 2147483646 w 1667"/>
              <a:gd name="T11" fmla="*/ 2147483646 h 1290"/>
              <a:gd name="T12" fmla="*/ 2147483646 w 1667"/>
              <a:gd name="T13" fmla="*/ 2147483646 h 1290"/>
              <a:gd name="T14" fmla="*/ 2147483646 w 1667"/>
              <a:gd name="T15" fmla="*/ 2147483646 h 1290"/>
              <a:gd name="T16" fmla="*/ 0 w 1667"/>
              <a:gd name="T17" fmla="*/ 2147483646 h 1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67"/>
              <a:gd name="T28" fmla="*/ 0 h 1290"/>
              <a:gd name="T29" fmla="*/ 1667 w 1667"/>
              <a:gd name="T30" fmla="*/ 1290 h 1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67" h="1290">
                <a:moveTo>
                  <a:pt x="0" y="1231"/>
                </a:moveTo>
                <a:cubicBezTo>
                  <a:pt x="0" y="58"/>
                  <a:pt x="0" y="58"/>
                  <a:pt x="0" y="58"/>
                </a:cubicBezTo>
                <a:cubicBezTo>
                  <a:pt x="0" y="26"/>
                  <a:pt x="27" y="0"/>
                  <a:pt x="59" y="0"/>
                </a:cubicBezTo>
                <a:cubicBezTo>
                  <a:pt x="1609" y="0"/>
                  <a:pt x="1609" y="0"/>
                  <a:pt x="1609" y="0"/>
                </a:cubicBezTo>
                <a:cubicBezTo>
                  <a:pt x="1641" y="0"/>
                  <a:pt x="1667" y="26"/>
                  <a:pt x="1667" y="58"/>
                </a:cubicBezTo>
                <a:cubicBezTo>
                  <a:pt x="1667" y="1231"/>
                  <a:pt x="1667" y="1231"/>
                  <a:pt x="1667" y="1231"/>
                </a:cubicBezTo>
                <a:cubicBezTo>
                  <a:pt x="1667" y="1264"/>
                  <a:pt x="1641" y="1290"/>
                  <a:pt x="1609" y="1290"/>
                </a:cubicBezTo>
                <a:cubicBezTo>
                  <a:pt x="59" y="1290"/>
                  <a:pt x="59" y="1290"/>
                  <a:pt x="59" y="1290"/>
                </a:cubicBezTo>
                <a:cubicBezTo>
                  <a:pt x="27" y="1290"/>
                  <a:pt x="0" y="1264"/>
                  <a:pt x="0" y="1231"/>
                </a:cubicBezTo>
                <a:close/>
              </a:path>
            </a:pathLst>
          </a:custGeom>
          <a:solidFill>
            <a:srgbClr val="C0BFC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09" name="Freeform 31">
            <a:extLst>
              <a:ext uri="{FF2B5EF4-FFF2-40B4-BE49-F238E27FC236}">
                <a16:creationId xmlns="" xmlns:a16="http://schemas.microsoft.com/office/drawing/2014/main" id="{8329414B-84E6-4BF0-AE42-C1FB15555E57}"/>
              </a:ext>
            </a:extLst>
          </p:cNvPr>
          <p:cNvSpPr>
            <a:spLocks/>
          </p:cNvSpPr>
          <p:nvPr/>
        </p:nvSpPr>
        <p:spPr bwMode="auto">
          <a:xfrm>
            <a:off x="1006475" y="2498725"/>
            <a:ext cx="4618038" cy="3336925"/>
          </a:xfrm>
          <a:custGeom>
            <a:avLst/>
            <a:gdLst>
              <a:gd name="T0" fmla="*/ 0 w 1646"/>
              <a:gd name="T1" fmla="*/ 2147483646 h 1269"/>
              <a:gd name="T2" fmla="*/ 0 w 1646"/>
              <a:gd name="T3" fmla="*/ 2147483646 h 1269"/>
              <a:gd name="T4" fmla="*/ 2147483646 w 1646"/>
              <a:gd name="T5" fmla="*/ 0 h 1269"/>
              <a:gd name="T6" fmla="*/ 2147483646 w 1646"/>
              <a:gd name="T7" fmla="*/ 0 h 1269"/>
              <a:gd name="T8" fmla="*/ 2147483646 w 1646"/>
              <a:gd name="T9" fmla="*/ 2147483646 h 1269"/>
              <a:gd name="T10" fmla="*/ 2147483646 w 1646"/>
              <a:gd name="T11" fmla="*/ 2147483646 h 1269"/>
              <a:gd name="T12" fmla="*/ 2147483646 w 1646"/>
              <a:gd name="T13" fmla="*/ 2147483646 h 1269"/>
              <a:gd name="T14" fmla="*/ 2147483646 w 1646"/>
              <a:gd name="T15" fmla="*/ 2147483646 h 1269"/>
              <a:gd name="T16" fmla="*/ 0 w 1646"/>
              <a:gd name="T17" fmla="*/ 2147483646 h 12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46"/>
              <a:gd name="T28" fmla="*/ 0 h 1269"/>
              <a:gd name="T29" fmla="*/ 1646 w 1646"/>
              <a:gd name="T30" fmla="*/ 1269 h 12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46" h="1269">
                <a:moveTo>
                  <a:pt x="0" y="1221"/>
                </a:moveTo>
                <a:cubicBezTo>
                  <a:pt x="0" y="48"/>
                  <a:pt x="0" y="48"/>
                  <a:pt x="0" y="48"/>
                </a:cubicBezTo>
                <a:cubicBezTo>
                  <a:pt x="0" y="22"/>
                  <a:pt x="22" y="0"/>
                  <a:pt x="48" y="0"/>
                </a:cubicBezTo>
                <a:cubicBezTo>
                  <a:pt x="1598" y="0"/>
                  <a:pt x="1598" y="0"/>
                  <a:pt x="1598" y="0"/>
                </a:cubicBezTo>
                <a:cubicBezTo>
                  <a:pt x="1624" y="0"/>
                  <a:pt x="1646" y="22"/>
                  <a:pt x="1646" y="48"/>
                </a:cubicBezTo>
                <a:cubicBezTo>
                  <a:pt x="1646" y="1221"/>
                  <a:pt x="1646" y="1221"/>
                  <a:pt x="1646" y="1221"/>
                </a:cubicBezTo>
                <a:cubicBezTo>
                  <a:pt x="1646" y="1248"/>
                  <a:pt x="1624" y="1269"/>
                  <a:pt x="1598" y="1269"/>
                </a:cubicBezTo>
                <a:cubicBezTo>
                  <a:pt x="48" y="1269"/>
                  <a:pt x="48" y="1269"/>
                  <a:pt x="48" y="1269"/>
                </a:cubicBezTo>
                <a:cubicBezTo>
                  <a:pt x="22" y="1269"/>
                  <a:pt x="0" y="1248"/>
                  <a:pt x="0" y="1221"/>
                </a:cubicBezTo>
                <a:close/>
              </a:path>
            </a:pathLst>
          </a:custGeom>
          <a:solidFill>
            <a:srgbClr val="716F7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10" name="Freeform 32">
            <a:extLst>
              <a:ext uri="{FF2B5EF4-FFF2-40B4-BE49-F238E27FC236}">
                <a16:creationId xmlns="" xmlns:a16="http://schemas.microsoft.com/office/drawing/2014/main" id="{2DAE1B83-1E52-4669-AD1B-E119442B2939}"/>
              </a:ext>
            </a:extLst>
          </p:cNvPr>
          <p:cNvSpPr>
            <a:spLocks/>
          </p:cNvSpPr>
          <p:nvPr/>
        </p:nvSpPr>
        <p:spPr bwMode="auto">
          <a:xfrm>
            <a:off x="1038225" y="2498725"/>
            <a:ext cx="3975100" cy="1897063"/>
          </a:xfrm>
          <a:custGeom>
            <a:avLst/>
            <a:gdLst>
              <a:gd name="T0" fmla="*/ 0 w 1417"/>
              <a:gd name="T1" fmla="*/ 2147483646 h 722"/>
              <a:gd name="T2" fmla="*/ 0 w 1417"/>
              <a:gd name="T3" fmla="*/ 2147483646 h 722"/>
              <a:gd name="T4" fmla="*/ 2147483646 w 1417"/>
              <a:gd name="T5" fmla="*/ 0 h 722"/>
              <a:gd name="T6" fmla="*/ 2147483646 w 1417"/>
              <a:gd name="T7" fmla="*/ 0 h 722"/>
              <a:gd name="T8" fmla="*/ 0 w 1417"/>
              <a:gd name="T9" fmla="*/ 2147483646 h 722"/>
              <a:gd name="T10" fmla="*/ 0 60000 65536"/>
              <a:gd name="T11" fmla="*/ 0 60000 65536"/>
              <a:gd name="T12" fmla="*/ 0 60000 65536"/>
              <a:gd name="T13" fmla="*/ 0 60000 65536"/>
              <a:gd name="T14" fmla="*/ 0 60000 65536"/>
              <a:gd name="T15" fmla="*/ 0 w 1417"/>
              <a:gd name="T16" fmla="*/ 0 h 722"/>
              <a:gd name="T17" fmla="*/ 1417 w 1417"/>
              <a:gd name="T18" fmla="*/ 722 h 722"/>
            </a:gdLst>
            <a:ahLst/>
            <a:cxnLst>
              <a:cxn ang="T10">
                <a:pos x="T0" y="T1"/>
              </a:cxn>
              <a:cxn ang="T11">
                <a:pos x="T2" y="T3"/>
              </a:cxn>
              <a:cxn ang="T12">
                <a:pos x="T4" y="T5"/>
              </a:cxn>
              <a:cxn ang="T13">
                <a:pos x="T6" y="T7"/>
              </a:cxn>
              <a:cxn ang="T14">
                <a:pos x="T8" y="T9"/>
              </a:cxn>
            </a:cxnLst>
            <a:rect l="T15" t="T16" r="T17" b="T18"/>
            <a:pathLst>
              <a:path w="1417" h="722">
                <a:moveTo>
                  <a:pt x="0" y="722"/>
                </a:moveTo>
                <a:cubicBezTo>
                  <a:pt x="0" y="48"/>
                  <a:pt x="0" y="48"/>
                  <a:pt x="0" y="48"/>
                </a:cubicBezTo>
                <a:cubicBezTo>
                  <a:pt x="0" y="22"/>
                  <a:pt x="22" y="0"/>
                  <a:pt x="48" y="0"/>
                </a:cubicBezTo>
                <a:cubicBezTo>
                  <a:pt x="1417" y="0"/>
                  <a:pt x="1417" y="0"/>
                  <a:pt x="1417" y="0"/>
                </a:cubicBezTo>
                <a:lnTo>
                  <a:pt x="0" y="722"/>
                </a:lnTo>
                <a:close/>
              </a:path>
            </a:pathLst>
          </a:custGeom>
          <a:solidFill>
            <a:srgbClr val="C0BFC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11" name="Rectangle 33">
            <a:extLst>
              <a:ext uri="{FF2B5EF4-FFF2-40B4-BE49-F238E27FC236}">
                <a16:creationId xmlns="" xmlns:a16="http://schemas.microsoft.com/office/drawing/2014/main" id="{023F6731-8722-48EE-ADC8-0FA685893C35}"/>
              </a:ext>
            </a:extLst>
          </p:cNvPr>
          <p:cNvSpPr>
            <a:spLocks noChangeArrowheads="1"/>
          </p:cNvSpPr>
          <p:nvPr/>
        </p:nvSpPr>
        <p:spPr bwMode="auto">
          <a:xfrm>
            <a:off x="1419225" y="2809875"/>
            <a:ext cx="3803650" cy="2714625"/>
          </a:xfrm>
          <a:prstGeom prst="rect">
            <a:avLst/>
          </a:prstGeom>
          <a:solidFill>
            <a:srgbClr val="EFEFE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endParaRPr lang="en-US" altLang="zh-CN">
              <a:latin typeface="微软雅黑" panose="020B0503020204020204" pitchFamily="34" charset="-122"/>
              <a:ea typeface="微软雅黑" panose="020B0503020204020204" pitchFamily="34" charset="-122"/>
            </a:endParaRPr>
          </a:p>
        </p:txBody>
      </p:sp>
      <p:sp>
        <p:nvSpPr>
          <p:cNvPr id="20512" name="Freeform 34">
            <a:extLst>
              <a:ext uri="{FF2B5EF4-FFF2-40B4-BE49-F238E27FC236}">
                <a16:creationId xmlns="" xmlns:a16="http://schemas.microsoft.com/office/drawing/2014/main" id="{8293AD32-08B6-425C-AFBA-A70A834534D0}"/>
              </a:ext>
            </a:extLst>
          </p:cNvPr>
          <p:cNvSpPr>
            <a:spLocks/>
          </p:cNvSpPr>
          <p:nvPr/>
        </p:nvSpPr>
        <p:spPr bwMode="auto">
          <a:xfrm>
            <a:off x="1439863" y="4397375"/>
            <a:ext cx="88900" cy="69850"/>
          </a:xfrm>
          <a:custGeom>
            <a:avLst/>
            <a:gdLst>
              <a:gd name="T0" fmla="*/ 0 w 32"/>
              <a:gd name="T1" fmla="*/ 2147483646 h 26"/>
              <a:gd name="T2" fmla="*/ 2147483646 w 32"/>
              <a:gd name="T3" fmla="*/ 2147483646 h 26"/>
              <a:gd name="T4" fmla="*/ 2147483646 w 32"/>
              <a:gd name="T5" fmla="*/ 0 h 26"/>
              <a:gd name="T6" fmla="*/ 2147483646 w 32"/>
              <a:gd name="T7" fmla="*/ 2147483646 h 26"/>
              <a:gd name="T8" fmla="*/ 0 w 32"/>
              <a:gd name="T9" fmla="*/ 2147483646 h 26"/>
              <a:gd name="T10" fmla="*/ 0 60000 65536"/>
              <a:gd name="T11" fmla="*/ 0 60000 65536"/>
              <a:gd name="T12" fmla="*/ 0 60000 65536"/>
              <a:gd name="T13" fmla="*/ 0 60000 65536"/>
              <a:gd name="T14" fmla="*/ 0 60000 65536"/>
              <a:gd name="T15" fmla="*/ 0 w 32"/>
              <a:gd name="T16" fmla="*/ 0 h 26"/>
              <a:gd name="T17" fmla="*/ 32 w 32"/>
              <a:gd name="T18" fmla="*/ 26 h 26"/>
            </a:gdLst>
            <a:ahLst/>
            <a:cxnLst>
              <a:cxn ang="T10">
                <a:pos x="T0" y="T1"/>
              </a:cxn>
              <a:cxn ang="T11">
                <a:pos x="T2" y="T3"/>
              </a:cxn>
              <a:cxn ang="T12">
                <a:pos x="T4" y="T5"/>
              </a:cxn>
              <a:cxn ang="T13">
                <a:pos x="T6" y="T7"/>
              </a:cxn>
              <a:cxn ang="T14">
                <a:pos x="T8" y="T9"/>
              </a:cxn>
            </a:cxnLst>
            <a:rect l="T15" t="T16" r="T17" b="T18"/>
            <a:pathLst>
              <a:path w="32" h="26">
                <a:moveTo>
                  <a:pt x="0" y="26"/>
                </a:moveTo>
                <a:cubicBezTo>
                  <a:pt x="3" y="10"/>
                  <a:pt x="3" y="10"/>
                  <a:pt x="3" y="10"/>
                </a:cubicBezTo>
                <a:cubicBezTo>
                  <a:pt x="7" y="7"/>
                  <a:pt x="12" y="3"/>
                  <a:pt x="17" y="0"/>
                </a:cubicBezTo>
                <a:cubicBezTo>
                  <a:pt x="22" y="2"/>
                  <a:pt x="27" y="4"/>
                  <a:pt x="32" y="5"/>
                </a:cubicBezTo>
                <a:cubicBezTo>
                  <a:pt x="24" y="10"/>
                  <a:pt x="14" y="17"/>
                  <a:pt x="0" y="26"/>
                </a:cubicBezTo>
                <a:close/>
              </a:path>
            </a:pathLst>
          </a:custGeom>
          <a:noFill/>
          <a:ln w="7938" cap="flat">
            <a:solidFill>
              <a:srgbClr val="01010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a:p>
        </p:txBody>
      </p:sp>
      <p:sp>
        <p:nvSpPr>
          <p:cNvPr id="20513" name="Freeform 36">
            <a:extLst>
              <a:ext uri="{FF2B5EF4-FFF2-40B4-BE49-F238E27FC236}">
                <a16:creationId xmlns="" xmlns:a16="http://schemas.microsoft.com/office/drawing/2014/main" id="{66BCD052-86FA-41F5-847F-AA2801C0EE9B}"/>
              </a:ext>
            </a:extLst>
          </p:cNvPr>
          <p:cNvSpPr>
            <a:spLocks noEditPoints="1"/>
          </p:cNvSpPr>
          <p:nvPr/>
        </p:nvSpPr>
        <p:spPr bwMode="auto">
          <a:xfrm>
            <a:off x="719138" y="4953000"/>
            <a:ext cx="504825" cy="468313"/>
          </a:xfrm>
          <a:custGeom>
            <a:avLst/>
            <a:gdLst>
              <a:gd name="T0" fmla="*/ 0 w 180"/>
              <a:gd name="T1" fmla="*/ 2147483646 h 178"/>
              <a:gd name="T2" fmla="*/ 2147483646 w 180"/>
              <a:gd name="T3" fmla="*/ 2147483646 h 178"/>
              <a:gd name="T4" fmla="*/ 2147483646 w 180"/>
              <a:gd name="T5" fmla="*/ 2147483646 h 178"/>
              <a:gd name="T6" fmla="*/ 0 w 180"/>
              <a:gd name="T7" fmla="*/ 2147483646 h 178"/>
              <a:gd name="T8" fmla="*/ 2147483646 w 180"/>
              <a:gd name="T9" fmla="*/ 2147483646 h 178"/>
              <a:gd name="T10" fmla="*/ 2147483646 w 180"/>
              <a:gd name="T11" fmla="*/ 0 h 178"/>
              <a:gd name="T12" fmla="*/ 2147483646 w 180"/>
              <a:gd name="T13" fmla="*/ 2147483646 h 178"/>
              <a:gd name="T14" fmla="*/ 2147483646 w 180"/>
              <a:gd name="T15" fmla="*/ 2147483646 h 178"/>
              <a:gd name="T16" fmla="*/ 0 60000 65536"/>
              <a:gd name="T17" fmla="*/ 0 60000 65536"/>
              <a:gd name="T18" fmla="*/ 0 60000 65536"/>
              <a:gd name="T19" fmla="*/ 0 60000 65536"/>
              <a:gd name="T20" fmla="*/ 0 60000 65536"/>
              <a:gd name="T21" fmla="*/ 0 60000 65536"/>
              <a:gd name="T22" fmla="*/ 0 60000 65536"/>
              <a:gd name="T23" fmla="*/ 0 60000 65536"/>
              <a:gd name="T24" fmla="*/ 0 w 180"/>
              <a:gd name="T25" fmla="*/ 0 h 178"/>
              <a:gd name="T26" fmla="*/ 180 w 180"/>
              <a:gd name="T27" fmla="*/ 178 h 1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0" h="178">
                <a:moveTo>
                  <a:pt x="0" y="173"/>
                </a:moveTo>
                <a:cubicBezTo>
                  <a:pt x="0" y="173"/>
                  <a:pt x="1" y="175"/>
                  <a:pt x="2" y="178"/>
                </a:cubicBezTo>
                <a:cubicBezTo>
                  <a:pt x="20" y="144"/>
                  <a:pt x="40" y="126"/>
                  <a:pt x="57" y="105"/>
                </a:cubicBezTo>
                <a:cubicBezTo>
                  <a:pt x="33" y="129"/>
                  <a:pt x="12" y="152"/>
                  <a:pt x="0" y="173"/>
                </a:cubicBezTo>
                <a:close/>
                <a:moveTo>
                  <a:pt x="180" y="1"/>
                </a:moveTo>
                <a:cubicBezTo>
                  <a:pt x="180" y="0"/>
                  <a:pt x="180" y="0"/>
                  <a:pt x="180" y="0"/>
                </a:cubicBezTo>
                <a:cubicBezTo>
                  <a:pt x="162" y="14"/>
                  <a:pt x="128" y="41"/>
                  <a:pt x="93" y="72"/>
                </a:cubicBezTo>
                <a:cubicBezTo>
                  <a:pt x="116" y="53"/>
                  <a:pt x="147" y="28"/>
                  <a:pt x="180" y="1"/>
                </a:cubicBezTo>
                <a:close/>
              </a:path>
            </a:pathLst>
          </a:custGeom>
          <a:solidFill>
            <a:srgbClr val="AB826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graphicFrame>
        <p:nvGraphicFramePr>
          <p:cNvPr id="20514" name="Chart 93">
            <a:extLst>
              <a:ext uri="{FF2B5EF4-FFF2-40B4-BE49-F238E27FC236}">
                <a16:creationId xmlns="" xmlns:a16="http://schemas.microsoft.com/office/drawing/2014/main" id="{B769CE21-C7AB-4F85-A65E-B805390AEE8A}"/>
              </a:ext>
            </a:extLst>
          </p:cNvPr>
          <p:cNvGraphicFramePr>
            <a:graphicFrameLocks/>
          </p:cNvGraphicFramePr>
          <p:nvPr/>
        </p:nvGraphicFramePr>
        <p:xfrm>
          <a:off x="1565275" y="3073400"/>
          <a:ext cx="3878263" cy="2644775"/>
        </p:xfrm>
        <a:graphic>
          <a:graphicData uri="http://schemas.openxmlformats.org/presentationml/2006/ole">
            <p:oleObj spid="_x0000_s20563" name="Chart" r:id="rId3" imgW="3883489" imgH="2651990" progId="Excel.Sheet.8">
              <p:embed/>
            </p:oleObj>
          </a:graphicData>
        </a:graphic>
      </p:graphicFrame>
      <p:sp>
        <p:nvSpPr>
          <p:cNvPr id="20515" name="Oval 6">
            <a:extLst>
              <a:ext uri="{FF2B5EF4-FFF2-40B4-BE49-F238E27FC236}">
                <a16:creationId xmlns="" xmlns:a16="http://schemas.microsoft.com/office/drawing/2014/main" id="{93CA543A-9DE1-4A74-B598-2EF37A31C782}"/>
              </a:ext>
            </a:extLst>
          </p:cNvPr>
          <p:cNvSpPr>
            <a:spLocks noChangeArrowheads="1"/>
          </p:cNvSpPr>
          <p:nvPr/>
        </p:nvSpPr>
        <p:spPr bwMode="auto">
          <a:xfrm rot="-2086981">
            <a:off x="712788" y="4400550"/>
            <a:ext cx="1816100" cy="665163"/>
          </a:xfrm>
          <a:prstGeom prst="ellipse">
            <a:avLst/>
          </a:prstGeom>
          <a:gradFill rotWithShape="1">
            <a:gsLst>
              <a:gs pos="0">
                <a:srgbClr val="000000">
                  <a:alpha val="26999"/>
                </a:srgbClr>
              </a:gs>
              <a:gs pos="100000">
                <a:srgbClr val="000000">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endParaRPr lang="zh-CN" altLang="en-US" b="1" i="1">
              <a:solidFill>
                <a:srgbClr val="000000"/>
              </a:solidFill>
              <a:latin typeface="微软雅黑" panose="020B0503020204020204" pitchFamily="34" charset="-122"/>
              <a:ea typeface="微软雅黑" panose="020B0503020204020204" pitchFamily="34" charset="-122"/>
            </a:endParaRPr>
          </a:p>
        </p:txBody>
      </p:sp>
      <p:grpSp>
        <p:nvGrpSpPr>
          <p:cNvPr id="20516" name="Group 95">
            <a:extLst>
              <a:ext uri="{FF2B5EF4-FFF2-40B4-BE49-F238E27FC236}">
                <a16:creationId xmlns="" xmlns:a16="http://schemas.microsoft.com/office/drawing/2014/main" id="{66105080-BDB7-4EF9-8774-EA787B9C3BC7}"/>
              </a:ext>
            </a:extLst>
          </p:cNvPr>
          <p:cNvGrpSpPr>
            <a:grpSpLocks/>
          </p:cNvGrpSpPr>
          <p:nvPr/>
        </p:nvGrpSpPr>
        <p:grpSpPr bwMode="auto">
          <a:xfrm>
            <a:off x="-320675" y="4152900"/>
            <a:ext cx="2162175" cy="1973263"/>
            <a:chOff x="1354434" y="3405153"/>
            <a:chExt cx="2562798" cy="2495320"/>
          </a:xfrm>
        </p:grpSpPr>
        <p:grpSp>
          <p:nvGrpSpPr>
            <p:cNvPr id="20553" name="Group 134">
              <a:extLst>
                <a:ext uri="{FF2B5EF4-FFF2-40B4-BE49-F238E27FC236}">
                  <a16:creationId xmlns="" xmlns:a16="http://schemas.microsoft.com/office/drawing/2014/main" id="{B07A4C84-FB08-4FF4-8338-A9BCD164D6A4}"/>
                </a:ext>
              </a:extLst>
            </p:cNvPr>
            <p:cNvGrpSpPr>
              <a:grpSpLocks/>
            </p:cNvGrpSpPr>
            <p:nvPr/>
          </p:nvGrpSpPr>
          <p:grpSpPr bwMode="auto">
            <a:xfrm>
              <a:off x="1354434" y="3405153"/>
              <a:ext cx="2562798" cy="2495320"/>
              <a:chOff x="1354434" y="3405153"/>
              <a:chExt cx="2562798" cy="2495320"/>
            </a:xfrm>
          </p:grpSpPr>
          <p:sp>
            <p:nvSpPr>
              <p:cNvPr id="20555" name="Freeform 35">
                <a:extLst>
                  <a:ext uri="{FF2B5EF4-FFF2-40B4-BE49-F238E27FC236}">
                    <a16:creationId xmlns="" xmlns:a16="http://schemas.microsoft.com/office/drawing/2014/main" id="{6E6189A8-AA98-446C-AF1A-A0896D0B7481}"/>
                  </a:ext>
                </a:extLst>
              </p:cNvPr>
              <p:cNvSpPr>
                <a:spLocks/>
              </p:cNvSpPr>
              <p:nvPr/>
            </p:nvSpPr>
            <p:spPr bwMode="auto">
              <a:xfrm>
                <a:off x="1354434" y="3499343"/>
                <a:ext cx="2433463" cy="2401130"/>
              </a:xfrm>
              <a:custGeom>
                <a:avLst/>
                <a:gdLst>
                  <a:gd name="T0" fmla="*/ 2147483646 w 732"/>
                  <a:gd name="T1" fmla="*/ 2147483646 h 722"/>
                  <a:gd name="T2" fmla="*/ 2147483646 w 732"/>
                  <a:gd name="T3" fmla="*/ 2147483646 h 722"/>
                  <a:gd name="T4" fmla="*/ 2147483646 w 732"/>
                  <a:gd name="T5" fmla="*/ 2147483646 h 722"/>
                  <a:gd name="T6" fmla="*/ 2147483646 w 732"/>
                  <a:gd name="T7" fmla="*/ 2147483646 h 722"/>
                  <a:gd name="T8" fmla="*/ 2147483646 w 732"/>
                  <a:gd name="T9" fmla="*/ 2147483646 h 722"/>
                  <a:gd name="T10" fmla="*/ 2147483646 w 732"/>
                  <a:gd name="T11" fmla="*/ 2147483646 h 722"/>
                  <a:gd name="T12" fmla="*/ 2147483646 w 732"/>
                  <a:gd name="T13" fmla="*/ 2147483646 h 722"/>
                  <a:gd name="T14" fmla="*/ 2147483646 w 732"/>
                  <a:gd name="T15" fmla="*/ 2147483646 h 722"/>
                  <a:gd name="T16" fmla="*/ 2147483646 w 732"/>
                  <a:gd name="T17" fmla="*/ 2147483646 h 722"/>
                  <a:gd name="T18" fmla="*/ 2147483646 w 732"/>
                  <a:gd name="T19" fmla="*/ 2147483646 h 722"/>
                  <a:gd name="T20" fmla="*/ 2147483646 w 732"/>
                  <a:gd name="T21" fmla="*/ 2147483646 h 722"/>
                  <a:gd name="T22" fmla="*/ 2147483646 w 732"/>
                  <a:gd name="T23" fmla="*/ 2147483646 h 722"/>
                  <a:gd name="T24" fmla="*/ 2147483646 w 732"/>
                  <a:gd name="T25" fmla="*/ 2147483646 h 722"/>
                  <a:gd name="T26" fmla="*/ 2147483646 w 732"/>
                  <a:gd name="T27" fmla="*/ 2147483646 h 722"/>
                  <a:gd name="T28" fmla="*/ 2147483646 w 732"/>
                  <a:gd name="T29" fmla="*/ 2147483646 h 722"/>
                  <a:gd name="T30" fmla="*/ 2147483646 w 732"/>
                  <a:gd name="T31" fmla="*/ 2147483646 h 722"/>
                  <a:gd name="T32" fmla="*/ 2147483646 w 732"/>
                  <a:gd name="T33" fmla="*/ 2147483646 h 722"/>
                  <a:gd name="T34" fmla="*/ 2147483646 w 732"/>
                  <a:gd name="T35" fmla="*/ 2147483646 h 722"/>
                  <a:gd name="T36" fmla="*/ 2147483646 w 732"/>
                  <a:gd name="T37" fmla="*/ 2147483646 h 722"/>
                  <a:gd name="T38" fmla="*/ 2147483646 w 732"/>
                  <a:gd name="T39" fmla="*/ 2147483646 h 7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32"/>
                  <a:gd name="T61" fmla="*/ 0 h 722"/>
                  <a:gd name="T62" fmla="*/ 732 w 732"/>
                  <a:gd name="T63" fmla="*/ 722 h 7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32" h="722">
                    <a:moveTo>
                      <a:pt x="181" y="719"/>
                    </a:moveTo>
                    <a:cubicBezTo>
                      <a:pt x="187" y="713"/>
                      <a:pt x="193" y="707"/>
                      <a:pt x="199" y="701"/>
                    </a:cubicBezTo>
                    <a:cubicBezTo>
                      <a:pt x="223" y="666"/>
                      <a:pt x="261" y="636"/>
                      <a:pt x="294" y="603"/>
                    </a:cubicBezTo>
                    <a:cubicBezTo>
                      <a:pt x="301" y="594"/>
                      <a:pt x="309" y="586"/>
                      <a:pt x="316" y="577"/>
                    </a:cubicBezTo>
                    <a:cubicBezTo>
                      <a:pt x="322" y="570"/>
                      <a:pt x="327" y="562"/>
                      <a:pt x="332" y="555"/>
                    </a:cubicBezTo>
                    <a:cubicBezTo>
                      <a:pt x="338" y="545"/>
                      <a:pt x="343" y="533"/>
                      <a:pt x="348" y="521"/>
                    </a:cubicBezTo>
                    <a:cubicBezTo>
                      <a:pt x="348" y="520"/>
                      <a:pt x="348" y="518"/>
                      <a:pt x="349" y="517"/>
                    </a:cubicBezTo>
                    <a:cubicBezTo>
                      <a:pt x="354" y="500"/>
                      <a:pt x="359" y="486"/>
                      <a:pt x="364" y="473"/>
                    </a:cubicBezTo>
                    <a:cubicBezTo>
                      <a:pt x="369" y="459"/>
                      <a:pt x="371" y="449"/>
                      <a:pt x="371" y="449"/>
                    </a:cubicBezTo>
                    <a:cubicBezTo>
                      <a:pt x="371" y="449"/>
                      <a:pt x="372" y="451"/>
                      <a:pt x="373" y="454"/>
                    </a:cubicBezTo>
                    <a:cubicBezTo>
                      <a:pt x="392" y="420"/>
                      <a:pt x="411" y="402"/>
                      <a:pt x="429" y="381"/>
                    </a:cubicBezTo>
                    <a:cubicBezTo>
                      <a:pt x="442" y="364"/>
                      <a:pt x="495" y="323"/>
                      <a:pt x="551" y="277"/>
                    </a:cubicBezTo>
                    <a:cubicBezTo>
                      <a:pt x="551" y="276"/>
                      <a:pt x="551" y="276"/>
                      <a:pt x="551" y="276"/>
                    </a:cubicBezTo>
                    <a:cubicBezTo>
                      <a:pt x="551" y="276"/>
                      <a:pt x="601" y="237"/>
                      <a:pt x="642" y="199"/>
                    </a:cubicBezTo>
                    <a:cubicBezTo>
                      <a:pt x="683" y="160"/>
                      <a:pt x="697" y="135"/>
                      <a:pt x="697" y="135"/>
                    </a:cubicBezTo>
                    <a:cubicBezTo>
                      <a:pt x="697" y="135"/>
                      <a:pt x="700" y="135"/>
                      <a:pt x="704" y="134"/>
                    </a:cubicBezTo>
                    <a:cubicBezTo>
                      <a:pt x="728" y="100"/>
                      <a:pt x="732" y="76"/>
                      <a:pt x="729" y="58"/>
                    </a:cubicBezTo>
                    <a:cubicBezTo>
                      <a:pt x="714" y="43"/>
                      <a:pt x="694" y="29"/>
                      <a:pt x="680" y="15"/>
                    </a:cubicBezTo>
                    <a:cubicBezTo>
                      <a:pt x="570" y="0"/>
                      <a:pt x="391" y="166"/>
                      <a:pt x="322" y="240"/>
                    </a:cubicBezTo>
                    <a:cubicBezTo>
                      <a:pt x="0" y="402"/>
                      <a:pt x="128" y="722"/>
                      <a:pt x="181" y="719"/>
                    </a:cubicBez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56" name="Freeform 37">
                <a:extLst>
                  <a:ext uri="{FF2B5EF4-FFF2-40B4-BE49-F238E27FC236}">
                    <a16:creationId xmlns="" xmlns:a16="http://schemas.microsoft.com/office/drawing/2014/main" id="{034D1B94-E37A-4362-AE18-23D783E682D5}"/>
                  </a:ext>
                </a:extLst>
              </p:cNvPr>
              <p:cNvSpPr>
                <a:spLocks noEditPoints="1"/>
              </p:cNvSpPr>
              <p:nvPr/>
            </p:nvSpPr>
            <p:spPr bwMode="auto">
              <a:xfrm>
                <a:off x="2122008" y="3545735"/>
                <a:ext cx="1426901" cy="951736"/>
              </a:xfrm>
              <a:custGeom>
                <a:avLst/>
                <a:gdLst>
                  <a:gd name="T0" fmla="*/ 0 w 429"/>
                  <a:gd name="T1" fmla="*/ 2147483646 h 286"/>
                  <a:gd name="T2" fmla="*/ 2147483646 w 429"/>
                  <a:gd name="T3" fmla="*/ 2147483646 h 286"/>
                  <a:gd name="T4" fmla="*/ 2147483646 w 429"/>
                  <a:gd name="T5" fmla="*/ 2147483646 h 286"/>
                  <a:gd name="T6" fmla="*/ 0 w 429"/>
                  <a:gd name="T7" fmla="*/ 2147483646 h 286"/>
                  <a:gd name="T8" fmla="*/ 2147483646 w 429"/>
                  <a:gd name="T9" fmla="*/ 0 h 286"/>
                  <a:gd name="T10" fmla="*/ 2147483646 w 429"/>
                  <a:gd name="T11" fmla="*/ 2147483646 h 286"/>
                  <a:gd name="T12" fmla="*/ 2147483646 w 429"/>
                  <a:gd name="T13" fmla="*/ 2147483646 h 286"/>
                  <a:gd name="T14" fmla="*/ 2147483646 w 429"/>
                  <a:gd name="T15" fmla="*/ 2147483646 h 286"/>
                  <a:gd name="T16" fmla="*/ 2147483646 w 429"/>
                  <a:gd name="T17" fmla="*/ 0 h 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9"/>
                  <a:gd name="T28" fmla="*/ 0 h 286"/>
                  <a:gd name="T29" fmla="*/ 429 w 429"/>
                  <a:gd name="T30" fmla="*/ 286 h 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9" h="286">
                    <a:moveTo>
                      <a:pt x="0" y="286"/>
                    </a:moveTo>
                    <a:cubicBezTo>
                      <a:pt x="0" y="286"/>
                      <a:pt x="0" y="285"/>
                      <a:pt x="1" y="284"/>
                    </a:cubicBezTo>
                    <a:cubicBezTo>
                      <a:pt x="22" y="267"/>
                      <a:pt x="46" y="250"/>
                      <a:pt x="74" y="235"/>
                    </a:cubicBezTo>
                    <a:cubicBezTo>
                      <a:pt x="48" y="251"/>
                      <a:pt x="25" y="264"/>
                      <a:pt x="0" y="286"/>
                    </a:cubicBezTo>
                    <a:close/>
                    <a:moveTo>
                      <a:pt x="429" y="0"/>
                    </a:moveTo>
                    <a:cubicBezTo>
                      <a:pt x="394" y="13"/>
                      <a:pt x="352" y="24"/>
                      <a:pt x="241" y="107"/>
                    </a:cubicBezTo>
                    <a:cubicBezTo>
                      <a:pt x="191" y="145"/>
                      <a:pt x="155" y="182"/>
                      <a:pt x="124" y="203"/>
                    </a:cubicBezTo>
                    <a:cubicBezTo>
                      <a:pt x="113" y="211"/>
                      <a:pt x="103" y="217"/>
                      <a:pt x="94" y="223"/>
                    </a:cubicBezTo>
                    <a:cubicBezTo>
                      <a:pt x="166" y="151"/>
                      <a:pt x="323" y="2"/>
                      <a:pt x="429" y="0"/>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57" name="Freeform 38">
                <a:extLst>
                  <a:ext uri="{FF2B5EF4-FFF2-40B4-BE49-F238E27FC236}">
                    <a16:creationId xmlns="" xmlns:a16="http://schemas.microsoft.com/office/drawing/2014/main" id="{B07689DB-B258-49DE-B177-0702972A1D49}"/>
                  </a:ext>
                </a:extLst>
              </p:cNvPr>
              <p:cNvSpPr>
                <a:spLocks/>
              </p:cNvSpPr>
              <p:nvPr/>
            </p:nvSpPr>
            <p:spPr bwMode="auto">
              <a:xfrm>
                <a:off x="1587799" y="4110872"/>
                <a:ext cx="1485945" cy="1694006"/>
              </a:xfrm>
              <a:custGeom>
                <a:avLst/>
                <a:gdLst>
                  <a:gd name="T0" fmla="*/ 2147483646 w 447"/>
                  <a:gd name="T1" fmla="*/ 2147483646 h 509"/>
                  <a:gd name="T2" fmla="*/ 2147483646 w 447"/>
                  <a:gd name="T3" fmla="*/ 2147483646 h 509"/>
                  <a:gd name="T4" fmla="*/ 2147483646 w 447"/>
                  <a:gd name="T5" fmla="*/ 2147483646 h 509"/>
                  <a:gd name="T6" fmla="*/ 2147483646 w 447"/>
                  <a:gd name="T7" fmla="*/ 2147483646 h 509"/>
                  <a:gd name="T8" fmla="*/ 2147483646 w 447"/>
                  <a:gd name="T9" fmla="*/ 2147483646 h 509"/>
                  <a:gd name="T10" fmla="*/ 2147483646 w 447"/>
                  <a:gd name="T11" fmla="*/ 2147483646 h 509"/>
                  <a:gd name="T12" fmla="*/ 2147483646 w 447"/>
                  <a:gd name="T13" fmla="*/ 2147483646 h 509"/>
                  <a:gd name="T14" fmla="*/ 0 60000 65536"/>
                  <a:gd name="T15" fmla="*/ 0 60000 65536"/>
                  <a:gd name="T16" fmla="*/ 0 60000 65536"/>
                  <a:gd name="T17" fmla="*/ 0 60000 65536"/>
                  <a:gd name="T18" fmla="*/ 0 60000 65536"/>
                  <a:gd name="T19" fmla="*/ 0 60000 65536"/>
                  <a:gd name="T20" fmla="*/ 0 60000 65536"/>
                  <a:gd name="T21" fmla="*/ 0 w 447"/>
                  <a:gd name="T22" fmla="*/ 0 h 509"/>
                  <a:gd name="T23" fmla="*/ 447 w 447"/>
                  <a:gd name="T24" fmla="*/ 509 h 5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7" h="509">
                    <a:moveTo>
                      <a:pt x="79" y="509"/>
                    </a:moveTo>
                    <a:cubicBezTo>
                      <a:pt x="118" y="462"/>
                      <a:pt x="155" y="413"/>
                      <a:pt x="181" y="362"/>
                    </a:cubicBezTo>
                    <a:cubicBezTo>
                      <a:pt x="247" y="233"/>
                      <a:pt x="285" y="175"/>
                      <a:pt x="366" y="125"/>
                    </a:cubicBezTo>
                    <a:cubicBezTo>
                      <a:pt x="447" y="74"/>
                      <a:pt x="434" y="69"/>
                      <a:pt x="414" y="46"/>
                    </a:cubicBezTo>
                    <a:cubicBezTo>
                      <a:pt x="394" y="23"/>
                      <a:pt x="366" y="0"/>
                      <a:pt x="310" y="51"/>
                    </a:cubicBezTo>
                    <a:cubicBezTo>
                      <a:pt x="256" y="100"/>
                      <a:pt x="178" y="145"/>
                      <a:pt x="148" y="126"/>
                    </a:cubicBezTo>
                    <a:cubicBezTo>
                      <a:pt x="0" y="261"/>
                      <a:pt x="35" y="442"/>
                      <a:pt x="79" y="509"/>
                    </a:cubicBez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58" name="Freeform 39">
                <a:extLst>
                  <a:ext uri="{FF2B5EF4-FFF2-40B4-BE49-F238E27FC236}">
                    <a16:creationId xmlns="" xmlns:a16="http://schemas.microsoft.com/office/drawing/2014/main" id="{7E0AF46A-32DC-4034-89D9-0278C20F1E06}"/>
                  </a:ext>
                </a:extLst>
              </p:cNvPr>
              <p:cNvSpPr>
                <a:spLocks/>
              </p:cNvSpPr>
              <p:nvPr/>
            </p:nvSpPr>
            <p:spPr bwMode="auto">
              <a:xfrm>
                <a:off x="2754624" y="3405153"/>
                <a:ext cx="1162608" cy="819590"/>
              </a:xfrm>
              <a:custGeom>
                <a:avLst/>
                <a:gdLst>
                  <a:gd name="T0" fmla="*/ 0 w 350"/>
                  <a:gd name="T1" fmla="*/ 2147483646 h 246"/>
                  <a:gd name="T2" fmla="*/ 2147483646 w 350"/>
                  <a:gd name="T3" fmla="*/ 2147483646 h 246"/>
                  <a:gd name="T4" fmla="*/ 2147483646 w 350"/>
                  <a:gd name="T5" fmla="*/ 2147483646 h 246"/>
                  <a:gd name="T6" fmla="*/ 2147483646 w 350"/>
                  <a:gd name="T7" fmla="*/ 2147483646 h 246"/>
                  <a:gd name="T8" fmla="*/ 0 w 350"/>
                  <a:gd name="T9" fmla="*/ 2147483646 h 246"/>
                  <a:gd name="T10" fmla="*/ 0 60000 65536"/>
                  <a:gd name="T11" fmla="*/ 0 60000 65536"/>
                  <a:gd name="T12" fmla="*/ 0 60000 65536"/>
                  <a:gd name="T13" fmla="*/ 0 60000 65536"/>
                  <a:gd name="T14" fmla="*/ 0 60000 65536"/>
                  <a:gd name="T15" fmla="*/ 0 w 350"/>
                  <a:gd name="T16" fmla="*/ 0 h 246"/>
                  <a:gd name="T17" fmla="*/ 350 w 350"/>
                  <a:gd name="T18" fmla="*/ 246 h 246"/>
                </a:gdLst>
                <a:ahLst/>
                <a:cxnLst>
                  <a:cxn ang="T10">
                    <a:pos x="T0" y="T1"/>
                  </a:cxn>
                  <a:cxn ang="T11">
                    <a:pos x="T2" y="T3"/>
                  </a:cxn>
                  <a:cxn ang="T12">
                    <a:pos x="T4" y="T5"/>
                  </a:cxn>
                  <a:cxn ang="T13">
                    <a:pos x="T6" y="T7"/>
                  </a:cxn>
                  <a:cxn ang="T14">
                    <a:pos x="T8" y="T9"/>
                  </a:cxn>
                </a:cxnLst>
                <a:rect l="T15" t="T16" r="T17" b="T18"/>
                <a:pathLst>
                  <a:path w="350" h="246">
                    <a:moveTo>
                      <a:pt x="0" y="190"/>
                    </a:moveTo>
                    <a:cubicBezTo>
                      <a:pt x="87" y="116"/>
                      <a:pt x="232" y="0"/>
                      <a:pt x="291" y="57"/>
                    </a:cubicBezTo>
                    <a:cubicBezTo>
                      <a:pt x="350" y="115"/>
                      <a:pt x="260" y="188"/>
                      <a:pt x="199" y="246"/>
                    </a:cubicBezTo>
                    <a:cubicBezTo>
                      <a:pt x="192" y="239"/>
                      <a:pt x="183" y="231"/>
                      <a:pt x="175" y="227"/>
                    </a:cubicBezTo>
                    <a:cubicBezTo>
                      <a:pt x="126" y="200"/>
                      <a:pt x="67" y="169"/>
                      <a:pt x="0" y="190"/>
                    </a:cubicBez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59" name="Freeform 40">
                <a:extLst>
                  <a:ext uri="{FF2B5EF4-FFF2-40B4-BE49-F238E27FC236}">
                    <a16:creationId xmlns="" xmlns:a16="http://schemas.microsoft.com/office/drawing/2014/main" id="{8C605FAD-C98E-4548-8452-2E97433016A0}"/>
                  </a:ext>
                </a:extLst>
              </p:cNvPr>
              <p:cNvSpPr>
                <a:spLocks/>
              </p:cNvSpPr>
              <p:nvPr/>
            </p:nvSpPr>
            <p:spPr bwMode="auto">
              <a:xfrm>
                <a:off x="3278992" y="3509183"/>
                <a:ext cx="542644" cy="518745"/>
              </a:xfrm>
              <a:custGeom>
                <a:avLst/>
                <a:gdLst>
                  <a:gd name="T0" fmla="*/ 2147483646 w 163"/>
                  <a:gd name="T1" fmla="*/ 2147483646 h 156"/>
                  <a:gd name="T2" fmla="*/ 2147483646 w 163"/>
                  <a:gd name="T3" fmla="*/ 2147483646 h 156"/>
                  <a:gd name="T4" fmla="*/ 2147483646 w 163"/>
                  <a:gd name="T5" fmla="*/ 2147483646 h 156"/>
                  <a:gd name="T6" fmla="*/ 2147483646 w 163"/>
                  <a:gd name="T7" fmla="*/ 2147483646 h 156"/>
                  <a:gd name="T8" fmla="*/ 2147483646 w 163"/>
                  <a:gd name="T9" fmla="*/ 2147483646 h 156"/>
                  <a:gd name="T10" fmla="*/ 0 60000 65536"/>
                  <a:gd name="T11" fmla="*/ 0 60000 65536"/>
                  <a:gd name="T12" fmla="*/ 0 60000 65536"/>
                  <a:gd name="T13" fmla="*/ 0 60000 65536"/>
                  <a:gd name="T14" fmla="*/ 0 60000 65536"/>
                  <a:gd name="T15" fmla="*/ 0 w 163"/>
                  <a:gd name="T16" fmla="*/ 0 h 156"/>
                  <a:gd name="T17" fmla="*/ 163 w 163"/>
                  <a:gd name="T18" fmla="*/ 156 h 156"/>
                </a:gdLst>
                <a:ahLst/>
                <a:cxnLst>
                  <a:cxn ang="T10">
                    <a:pos x="T0" y="T1"/>
                  </a:cxn>
                  <a:cxn ang="T11">
                    <a:pos x="T2" y="T3"/>
                  </a:cxn>
                  <a:cxn ang="T12">
                    <a:pos x="T4" y="T5"/>
                  </a:cxn>
                  <a:cxn ang="T13">
                    <a:pos x="T6" y="T7"/>
                  </a:cxn>
                  <a:cxn ang="T14">
                    <a:pos x="T8" y="T9"/>
                  </a:cxn>
                </a:cxnLst>
                <a:rect l="T15" t="T16" r="T17" b="T18"/>
                <a:pathLst>
                  <a:path w="163" h="156">
                    <a:moveTo>
                      <a:pt x="39" y="126"/>
                    </a:moveTo>
                    <a:cubicBezTo>
                      <a:pt x="21" y="101"/>
                      <a:pt x="0" y="75"/>
                      <a:pt x="18" y="59"/>
                    </a:cubicBezTo>
                    <a:cubicBezTo>
                      <a:pt x="35" y="42"/>
                      <a:pt x="91" y="0"/>
                      <a:pt x="127" y="35"/>
                    </a:cubicBezTo>
                    <a:cubicBezTo>
                      <a:pt x="163" y="70"/>
                      <a:pt x="128" y="112"/>
                      <a:pt x="97" y="134"/>
                    </a:cubicBezTo>
                    <a:cubicBezTo>
                      <a:pt x="65" y="156"/>
                      <a:pt x="59" y="150"/>
                      <a:pt x="39" y="126"/>
                    </a:cubicBezTo>
                    <a:close/>
                  </a:path>
                </a:pathLst>
              </a:custGeom>
              <a:solidFill>
                <a:srgbClr val="DBBC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grpSp>
        <p:sp>
          <p:nvSpPr>
            <p:cNvPr id="20554" name="Freeform 41">
              <a:extLst>
                <a:ext uri="{FF2B5EF4-FFF2-40B4-BE49-F238E27FC236}">
                  <a16:creationId xmlns="" xmlns:a16="http://schemas.microsoft.com/office/drawing/2014/main" id="{40BDAFDD-0F2F-4AEE-B3E8-50166737E554}"/>
                </a:ext>
              </a:extLst>
            </p:cNvPr>
            <p:cNvSpPr>
              <a:spLocks noEditPoints="1"/>
            </p:cNvSpPr>
            <p:nvPr/>
          </p:nvSpPr>
          <p:spPr bwMode="auto">
            <a:xfrm>
              <a:off x="2933162" y="3940768"/>
              <a:ext cx="340207" cy="396440"/>
            </a:xfrm>
            <a:custGeom>
              <a:avLst/>
              <a:gdLst>
                <a:gd name="T0" fmla="*/ 2147483646 w 102"/>
                <a:gd name="T1" fmla="*/ 2147483646 h 119"/>
                <a:gd name="T2" fmla="*/ 2147483646 w 102"/>
                <a:gd name="T3" fmla="*/ 2147483646 h 119"/>
                <a:gd name="T4" fmla="*/ 2147483646 w 102"/>
                <a:gd name="T5" fmla="*/ 2147483646 h 119"/>
                <a:gd name="T6" fmla="*/ 2147483646 w 102"/>
                <a:gd name="T7" fmla="*/ 2147483646 h 119"/>
                <a:gd name="T8" fmla="*/ 2147483646 w 102"/>
                <a:gd name="T9" fmla="*/ 2147483646 h 119"/>
                <a:gd name="T10" fmla="*/ 2147483646 w 102"/>
                <a:gd name="T11" fmla="*/ 2147483646 h 119"/>
                <a:gd name="T12" fmla="*/ 2147483646 w 102"/>
                <a:gd name="T13" fmla="*/ 2147483646 h 119"/>
                <a:gd name="T14" fmla="*/ 2147483646 w 102"/>
                <a:gd name="T15" fmla="*/ 2147483646 h 119"/>
                <a:gd name="T16" fmla="*/ 0 w 102"/>
                <a:gd name="T17" fmla="*/ 2147483646 h 119"/>
                <a:gd name="T18" fmla="*/ 2147483646 w 102"/>
                <a:gd name="T19" fmla="*/ 2147483646 h 119"/>
                <a:gd name="T20" fmla="*/ 2147483646 w 102"/>
                <a:gd name="T21" fmla="*/ 2147483646 h 119"/>
                <a:gd name="T22" fmla="*/ 0 w 102"/>
                <a:gd name="T23" fmla="*/ 2147483646 h 119"/>
                <a:gd name="T24" fmla="*/ 2147483646 w 102"/>
                <a:gd name="T25" fmla="*/ 2147483646 h 119"/>
                <a:gd name="T26" fmla="*/ 2147483646 w 102"/>
                <a:gd name="T27" fmla="*/ 2147483646 h 119"/>
                <a:gd name="T28" fmla="*/ 2147483646 w 102"/>
                <a:gd name="T29" fmla="*/ 0 h 119"/>
                <a:gd name="T30" fmla="*/ 2147483646 w 102"/>
                <a:gd name="T31" fmla="*/ 2147483646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2"/>
                <a:gd name="T49" fmla="*/ 0 h 119"/>
                <a:gd name="T50" fmla="*/ 102 w 102"/>
                <a:gd name="T51" fmla="*/ 119 h 1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2" h="119">
                  <a:moveTo>
                    <a:pt x="46" y="108"/>
                  </a:moveTo>
                  <a:cubicBezTo>
                    <a:pt x="51" y="113"/>
                    <a:pt x="56" y="116"/>
                    <a:pt x="61" y="119"/>
                  </a:cubicBezTo>
                  <a:cubicBezTo>
                    <a:pt x="57" y="114"/>
                    <a:pt x="52" y="108"/>
                    <a:pt x="46" y="101"/>
                  </a:cubicBezTo>
                  <a:cubicBezTo>
                    <a:pt x="46" y="108"/>
                    <a:pt x="46" y="108"/>
                    <a:pt x="46" y="108"/>
                  </a:cubicBezTo>
                  <a:close/>
                  <a:moveTo>
                    <a:pt x="46" y="14"/>
                  </a:moveTo>
                  <a:cubicBezTo>
                    <a:pt x="46" y="8"/>
                    <a:pt x="46" y="8"/>
                    <a:pt x="46" y="8"/>
                  </a:cubicBezTo>
                  <a:cubicBezTo>
                    <a:pt x="70" y="26"/>
                    <a:pt x="93" y="57"/>
                    <a:pt x="102" y="87"/>
                  </a:cubicBezTo>
                  <a:cubicBezTo>
                    <a:pt x="85" y="62"/>
                    <a:pt x="63" y="33"/>
                    <a:pt x="46" y="14"/>
                  </a:cubicBezTo>
                  <a:close/>
                  <a:moveTo>
                    <a:pt x="0" y="37"/>
                  </a:moveTo>
                  <a:cubicBezTo>
                    <a:pt x="6" y="63"/>
                    <a:pt x="27" y="91"/>
                    <a:pt x="46" y="108"/>
                  </a:cubicBezTo>
                  <a:cubicBezTo>
                    <a:pt x="46" y="101"/>
                    <a:pt x="46" y="101"/>
                    <a:pt x="46" y="101"/>
                  </a:cubicBezTo>
                  <a:cubicBezTo>
                    <a:pt x="31" y="82"/>
                    <a:pt x="12" y="57"/>
                    <a:pt x="0" y="37"/>
                  </a:cubicBezTo>
                  <a:close/>
                  <a:moveTo>
                    <a:pt x="46" y="8"/>
                  </a:moveTo>
                  <a:cubicBezTo>
                    <a:pt x="46" y="14"/>
                    <a:pt x="46" y="14"/>
                    <a:pt x="46" y="14"/>
                  </a:cubicBezTo>
                  <a:cubicBezTo>
                    <a:pt x="41" y="8"/>
                    <a:pt x="36" y="3"/>
                    <a:pt x="32" y="0"/>
                  </a:cubicBezTo>
                  <a:cubicBezTo>
                    <a:pt x="37" y="2"/>
                    <a:pt x="42" y="5"/>
                    <a:pt x="46" y="8"/>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grpSp>
      <p:sp>
        <p:nvSpPr>
          <p:cNvPr id="20517" name="Oval 6">
            <a:extLst>
              <a:ext uri="{FF2B5EF4-FFF2-40B4-BE49-F238E27FC236}">
                <a16:creationId xmlns="" xmlns:a16="http://schemas.microsoft.com/office/drawing/2014/main" id="{71828C8D-B2E2-4C22-85CF-1A30FA78F15B}"/>
              </a:ext>
            </a:extLst>
          </p:cNvPr>
          <p:cNvSpPr>
            <a:spLocks noChangeArrowheads="1"/>
          </p:cNvSpPr>
          <p:nvPr/>
        </p:nvSpPr>
        <p:spPr bwMode="auto">
          <a:xfrm rot="4030739">
            <a:off x="3602832" y="3942556"/>
            <a:ext cx="1701800" cy="709613"/>
          </a:xfrm>
          <a:prstGeom prst="ellipse">
            <a:avLst/>
          </a:prstGeom>
          <a:gradFill rotWithShape="1">
            <a:gsLst>
              <a:gs pos="0">
                <a:srgbClr val="000000">
                  <a:alpha val="26999"/>
                </a:srgbClr>
              </a:gs>
              <a:gs pos="100000">
                <a:srgbClr val="000000">
                  <a:alpha val="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endParaRPr lang="zh-CN" altLang="en-US" b="1" i="1">
              <a:solidFill>
                <a:srgbClr val="000000"/>
              </a:solidFill>
              <a:latin typeface="微软雅黑" panose="020B0503020204020204" pitchFamily="34" charset="-122"/>
              <a:ea typeface="微软雅黑" panose="020B0503020204020204" pitchFamily="34" charset="-122"/>
            </a:endParaRPr>
          </a:p>
        </p:txBody>
      </p:sp>
      <p:grpSp>
        <p:nvGrpSpPr>
          <p:cNvPr id="20518" name="Group 97">
            <a:extLst>
              <a:ext uri="{FF2B5EF4-FFF2-40B4-BE49-F238E27FC236}">
                <a16:creationId xmlns="" xmlns:a16="http://schemas.microsoft.com/office/drawing/2014/main" id="{E6091479-AF2C-4958-AB8C-67D247C1039D}"/>
              </a:ext>
            </a:extLst>
          </p:cNvPr>
          <p:cNvGrpSpPr>
            <a:grpSpLocks/>
          </p:cNvGrpSpPr>
          <p:nvPr/>
        </p:nvGrpSpPr>
        <p:grpSpPr bwMode="auto">
          <a:xfrm>
            <a:off x="3351213" y="4518025"/>
            <a:ext cx="3373437" cy="3448050"/>
            <a:chOff x="9531350" y="3881438"/>
            <a:chExt cx="2660650" cy="2976562"/>
          </a:xfrm>
        </p:grpSpPr>
        <p:sp>
          <p:nvSpPr>
            <p:cNvPr id="20526" name="Freeform 96">
              <a:extLst>
                <a:ext uri="{FF2B5EF4-FFF2-40B4-BE49-F238E27FC236}">
                  <a16:creationId xmlns="" xmlns:a16="http://schemas.microsoft.com/office/drawing/2014/main" id="{8CE8FCEA-4319-4DC2-9EA0-30260BD5AB4A}"/>
                </a:ext>
              </a:extLst>
            </p:cNvPr>
            <p:cNvSpPr>
              <a:spLocks/>
            </p:cNvSpPr>
            <p:nvPr/>
          </p:nvSpPr>
          <p:spPr bwMode="auto">
            <a:xfrm>
              <a:off x="9531350" y="3881438"/>
              <a:ext cx="2411413" cy="2974975"/>
            </a:xfrm>
            <a:custGeom>
              <a:avLst/>
              <a:gdLst>
                <a:gd name="T0" fmla="*/ 2147483646 w 1068"/>
                <a:gd name="T1" fmla="*/ 2147483646 h 1318"/>
                <a:gd name="T2" fmla="*/ 2147483646 w 1068"/>
                <a:gd name="T3" fmla="*/ 2147483646 h 1318"/>
                <a:gd name="T4" fmla="*/ 2147483646 w 1068"/>
                <a:gd name="T5" fmla="*/ 2147483646 h 1318"/>
                <a:gd name="T6" fmla="*/ 2147483646 w 1068"/>
                <a:gd name="T7" fmla="*/ 2147483646 h 1318"/>
                <a:gd name="T8" fmla="*/ 2147483646 w 1068"/>
                <a:gd name="T9" fmla="*/ 2147483646 h 1318"/>
                <a:gd name="T10" fmla="*/ 2147483646 w 1068"/>
                <a:gd name="T11" fmla="*/ 2147483646 h 1318"/>
                <a:gd name="T12" fmla="*/ 2147483646 w 1068"/>
                <a:gd name="T13" fmla="*/ 2147483646 h 1318"/>
                <a:gd name="T14" fmla="*/ 2147483646 w 1068"/>
                <a:gd name="T15" fmla="*/ 2147483646 h 1318"/>
                <a:gd name="T16" fmla="*/ 2147483646 w 1068"/>
                <a:gd name="T17" fmla="*/ 2147483646 h 1318"/>
                <a:gd name="T18" fmla="*/ 2147483646 w 1068"/>
                <a:gd name="T19" fmla="*/ 2147483646 h 1318"/>
                <a:gd name="T20" fmla="*/ 2147483646 w 1068"/>
                <a:gd name="T21" fmla="*/ 2147483646 h 1318"/>
                <a:gd name="T22" fmla="*/ 2147483646 w 1068"/>
                <a:gd name="T23" fmla="*/ 2147483646 h 1318"/>
                <a:gd name="T24" fmla="*/ 2147483646 w 1068"/>
                <a:gd name="T25" fmla="*/ 2147483646 h 1318"/>
                <a:gd name="T26" fmla="*/ 2147483646 w 1068"/>
                <a:gd name="T27" fmla="*/ 2147483646 h 1318"/>
                <a:gd name="T28" fmla="*/ 2147483646 w 1068"/>
                <a:gd name="T29" fmla="*/ 2147483646 h 1318"/>
                <a:gd name="T30" fmla="*/ 2147483646 w 1068"/>
                <a:gd name="T31" fmla="*/ 2147483646 h 1318"/>
                <a:gd name="T32" fmla="*/ 2147483646 w 1068"/>
                <a:gd name="T33" fmla="*/ 2147483646 h 1318"/>
                <a:gd name="T34" fmla="*/ 2147483646 w 1068"/>
                <a:gd name="T35" fmla="*/ 2147483646 h 1318"/>
                <a:gd name="T36" fmla="*/ 2147483646 w 1068"/>
                <a:gd name="T37" fmla="*/ 2147483646 h 1318"/>
                <a:gd name="T38" fmla="*/ 2147483646 w 1068"/>
                <a:gd name="T39" fmla="*/ 2147483646 h 1318"/>
                <a:gd name="T40" fmla="*/ 2147483646 w 1068"/>
                <a:gd name="T41" fmla="*/ 2147483646 h 1318"/>
                <a:gd name="T42" fmla="*/ 2147483646 w 1068"/>
                <a:gd name="T43" fmla="*/ 2147483646 h 1318"/>
                <a:gd name="T44" fmla="*/ 2147483646 w 1068"/>
                <a:gd name="T45" fmla="*/ 2147483646 h 1318"/>
                <a:gd name="T46" fmla="*/ 2147483646 w 1068"/>
                <a:gd name="T47" fmla="*/ 2147483646 h 1318"/>
                <a:gd name="T48" fmla="*/ 2147483646 w 1068"/>
                <a:gd name="T49" fmla="*/ 2147483646 h 1318"/>
                <a:gd name="T50" fmla="*/ 2147483646 w 1068"/>
                <a:gd name="T51" fmla="*/ 2147483646 h 1318"/>
                <a:gd name="T52" fmla="*/ 2147483646 w 1068"/>
                <a:gd name="T53" fmla="*/ 2147483646 h 1318"/>
                <a:gd name="T54" fmla="*/ 2147483646 w 1068"/>
                <a:gd name="T55" fmla="*/ 2147483646 h 13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68"/>
                <a:gd name="T85" fmla="*/ 0 h 1318"/>
                <a:gd name="T86" fmla="*/ 1068 w 1068"/>
                <a:gd name="T87" fmla="*/ 1318 h 13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68" h="1318">
                  <a:moveTo>
                    <a:pt x="1068" y="1174"/>
                  </a:moveTo>
                  <a:cubicBezTo>
                    <a:pt x="1054" y="1151"/>
                    <a:pt x="1043" y="1133"/>
                    <a:pt x="1039" y="1123"/>
                  </a:cubicBezTo>
                  <a:cubicBezTo>
                    <a:pt x="1022" y="1081"/>
                    <a:pt x="977" y="1011"/>
                    <a:pt x="936" y="942"/>
                  </a:cubicBezTo>
                  <a:cubicBezTo>
                    <a:pt x="895" y="873"/>
                    <a:pt x="868" y="703"/>
                    <a:pt x="850" y="609"/>
                  </a:cubicBezTo>
                  <a:cubicBezTo>
                    <a:pt x="832" y="516"/>
                    <a:pt x="797" y="441"/>
                    <a:pt x="753" y="395"/>
                  </a:cubicBezTo>
                  <a:cubicBezTo>
                    <a:pt x="710" y="349"/>
                    <a:pt x="662" y="278"/>
                    <a:pt x="620" y="301"/>
                  </a:cubicBezTo>
                  <a:cubicBezTo>
                    <a:pt x="578" y="324"/>
                    <a:pt x="578" y="342"/>
                    <a:pt x="578" y="342"/>
                  </a:cubicBezTo>
                  <a:cubicBezTo>
                    <a:pt x="578" y="342"/>
                    <a:pt x="516" y="261"/>
                    <a:pt x="466" y="276"/>
                  </a:cubicBezTo>
                  <a:cubicBezTo>
                    <a:pt x="417" y="291"/>
                    <a:pt x="414" y="326"/>
                    <a:pt x="414" y="326"/>
                  </a:cubicBezTo>
                  <a:cubicBezTo>
                    <a:pt x="414" y="326"/>
                    <a:pt x="381" y="260"/>
                    <a:pt x="328" y="274"/>
                  </a:cubicBezTo>
                  <a:cubicBezTo>
                    <a:pt x="275" y="288"/>
                    <a:pt x="273" y="313"/>
                    <a:pt x="273" y="313"/>
                  </a:cubicBezTo>
                  <a:cubicBezTo>
                    <a:pt x="273" y="313"/>
                    <a:pt x="184" y="167"/>
                    <a:pt x="150" y="101"/>
                  </a:cubicBezTo>
                  <a:cubicBezTo>
                    <a:pt x="117" y="34"/>
                    <a:pt x="95" y="0"/>
                    <a:pt x="64" y="11"/>
                  </a:cubicBezTo>
                  <a:cubicBezTo>
                    <a:pt x="34" y="22"/>
                    <a:pt x="0" y="59"/>
                    <a:pt x="44" y="144"/>
                  </a:cubicBezTo>
                  <a:cubicBezTo>
                    <a:pt x="87" y="229"/>
                    <a:pt x="137" y="369"/>
                    <a:pt x="168" y="431"/>
                  </a:cubicBezTo>
                  <a:cubicBezTo>
                    <a:pt x="199" y="493"/>
                    <a:pt x="262" y="623"/>
                    <a:pt x="280" y="701"/>
                  </a:cubicBezTo>
                  <a:cubicBezTo>
                    <a:pt x="299" y="779"/>
                    <a:pt x="305" y="779"/>
                    <a:pt x="281" y="768"/>
                  </a:cubicBezTo>
                  <a:cubicBezTo>
                    <a:pt x="256" y="757"/>
                    <a:pt x="256" y="703"/>
                    <a:pt x="236" y="683"/>
                  </a:cubicBezTo>
                  <a:cubicBezTo>
                    <a:pt x="216" y="664"/>
                    <a:pt x="213" y="607"/>
                    <a:pt x="221" y="582"/>
                  </a:cubicBezTo>
                  <a:cubicBezTo>
                    <a:pt x="228" y="557"/>
                    <a:pt x="186" y="485"/>
                    <a:pt x="158" y="479"/>
                  </a:cubicBezTo>
                  <a:cubicBezTo>
                    <a:pt x="131" y="473"/>
                    <a:pt x="124" y="495"/>
                    <a:pt x="123" y="560"/>
                  </a:cubicBezTo>
                  <a:cubicBezTo>
                    <a:pt x="122" y="624"/>
                    <a:pt x="63" y="660"/>
                    <a:pt x="89" y="712"/>
                  </a:cubicBezTo>
                  <a:cubicBezTo>
                    <a:pt x="115" y="765"/>
                    <a:pt x="159" y="850"/>
                    <a:pt x="173" y="882"/>
                  </a:cubicBezTo>
                  <a:cubicBezTo>
                    <a:pt x="187" y="913"/>
                    <a:pt x="263" y="978"/>
                    <a:pt x="338" y="1010"/>
                  </a:cubicBezTo>
                  <a:cubicBezTo>
                    <a:pt x="413" y="1042"/>
                    <a:pt x="550" y="1103"/>
                    <a:pt x="601" y="1172"/>
                  </a:cubicBezTo>
                  <a:cubicBezTo>
                    <a:pt x="618" y="1197"/>
                    <a:pt x="654" y="1253"/>
                    <a:pt x="694" y="1318"/>
                  </a:cubicBezTo>
                  <a:cubicBezTo>
                    <a:pt x="854" y="1318"/>
                    <a:pt x="854" y="1318"/>
                    <a:pt x="854" y="1318"/>
                  </a:cubicBezTo>
                  <a:lnTo>
                    <a:pt x="1068" y="1174"/>
                  </a:ln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27" name="Freeform 97">
              <a:extLst>
                <a:ext uri="{FF2B5EF4-FFF2-40B4-BE49-F238E27FC236}">
                  <a16:creationId xmlns="" xmlns:a16="http://schemas.microsoft.com/office/drawing/2014/main" id="{19571A7E-D824-4F00-A8B1-B6DAE19AE722}"/>
                </a:ext>
              </a:extLst>
            </p:cNvPr>
            <p:cNvSpPr>
              <a:spLocks/>
            </p:cNvSpPr>
            <p:nvPr/>
          </p:nvSpPr>
          <p:spPr bwMode="auto">
            <a:xfrm>
              <a:off x="10148887" y="4587874"/>
              <a:ext cx="296863" cy="442913"/>
            </a:xfrm>
            <a:custGeom>
              <a:avLst/>
              <a:gdLst>
                <a:gd name="T0" fmla="*/ 0 w 132"/>
                <a:gd name="T1" fmla="*/ 0 h 196"/>
                <a:gd name="T2" fmla="*/ 2147483646 w 132"/>
                <a:gd name="T3" fmla="*/ 2147483646 h 196"/>
                <a:gd name="T4" fmla="*/ 2147483646 w 132"/>
                <a:gd name="T5" fmla="*/ 2147483646 h 196"/>
                <a:gd name="T6" fmla="*/ 0 w 132"/>
                <a:gd name="T7" fmla="*/ 0 h 196"/>
                <a:gd name="T8" fmla="*/ 0 60000 65536"/>
                <a:gd name="T9" fmla="*/ 0 60000 65536"/>
                <a:gd name="T10" fmla="*/ 0 60000 65536"/>
                <a:gd name="T11" fmla="*/ 0 60000 65536"/>
                <a:gd name="T12" fmla="*/ 0 w 132"/>
                <a:gd name="T13" fmla="*/ 0 h 196"/>
                <a:gd name="T14" fmla="*/ 132 w 132"/>
                <a:gd name="T15" fmla="*/ 196 h 196"/>
              </a:gdLst>
              <a:ahLst/>
              <a:cxnLst>
                <a:cxn ang="T8">
                  <a:pos x="T0" y="T1"/>
                </a:cxn>
                <a:cxn ang="T9">
                  <a:pos x="T2" y="T3"/>
                </a:cxn>
                <a:cxn ang="T10">
                  <a:pos x="T4" y="T5"/>
                </a:cxn>
                <a:cxn ang="T11">
                  <a:pos x="T6" y="T7"/>
                </a:cxn>
              </a:cxnLst>
              <a:rect l="T12" t="T13" r="T14" b="T15"/>
              <a:pathLst>
                <a:path w="132" h="196">
                  <a:moveTo>
                    <a:pt x="0" y="0"/>
                  </a:moveTo>
                  <a:cubicBezTo>
                    <a:pt x="14" y="22"/>
                    <a:pt x="67" y="129"/>
                    <a:pt x="83" y="161"/>
                  </a:cubicBezTo>
                  <a:cubicBezTo>
                    <a:pt x="100" y="193"/>
                    <a:pt x="132" y="196"/>
                    <a:pt x="110" y="177"/>
                  </a:cubicBezTo>
                  <a:cubicBezTo>
                    <a:pt x="88" y="159"/>
                    <a:pt x="45" y="63"/>
                    <a:pt x="0" y="0"/>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28" name="Freeform 98">
              <a:extLst>
                <a:ext uri="{FF2B5EF4-FFF2-40B4-BE49-F238E27FC236}">
                  <a16:creationId xmlns="" xmlns:a16="http://schemas.microsoft.com/office/drawing/2014/main" id="{2B5A9F31-F108-406E-8402-D22967A71AC9}"/>
                </a:ext>
              </a:extLst>
            </p:cNvPr>
            <p:cNvSpPr>
              <a:spLocks/>
            </p:cNvSpPr>
            <p:nvPr/>
          </p:nvSpPr>
          <p:spPr bwMode="auto">
            <a:xfrm>
              <a:off x="10466387" y="4616449"/>
              <a:ext cx="293688" cy="342900"/>
            </a:xfrm>
            <a:custGeom>
              <a:avLst/>
              <a:gdLst>
                <a:gd name="T0" fmla="*/ 0 w 130"/>
                <a:gd name="T1" fmla="*/ 0 h 152"/>
                <a:gd name="T2" fmla="*/ 2147483646 w 130"/>
                <a:gd name="T3" fmla="*/ 2147483646 h 152"/>
                <a:gd name="T4" fmla="*/ 2147483646 w 130"/>
                <a:gd name="T5" fmla="*/ 2147483646 h 152"/>
                <a:gd name="T6" fmla="*/ 0 w 130"/>
                <a:gd name="T7" fmla="*/ 0 h 152"/>
                <a:gd name="T8" fmla="*/ 0 60000 65536"/>
                <a:gd name="T9" fmla="*/ 0 60000 65536"/>
                <a:gd name="T10" fmla="*/ 0 60000 65536"/>
                <a:gd name="T11" fmla="*/ 0 60000 65536"/>
                <a:gd name="T12" fmla="*/ 0 w 130"/>
                <a:gd name="T13" fmla="*/ 0 h 152"/>
                <a:gd name="T14" fmla="*/ 130 w 130"/>
                <a:gd name="T15" fmla="*/ 152 h 152"/>
              </a:gdLst>
              <a:ahLst/>
              <a:cxnLst>
                <a:cxn ang="T8">
                  <a:pos x="T0" y="T1"/>
                </a:cxn>
                <a:cxn ang="T9">
                  <a:pos x="T2" y="T3"/>
                </a:cxn>
                <a:cxn ang="T10">
                  <a:pos x="T4" y="T5"/>
                </a:cxn>
                <a:cxn ang="T11">
                  <a:pos x="T6" y="T7"/>
                </a:cxn>
              </a:cxnLst>
              <a:rect l="T12" t="T13" r="T14" b="T15"/>
              <a:pathLst>
                <a:path w="130" h="152">
                  <a:moveTo>
                    <a:pt x="0" y="0"/>
                  </a:moveTo>
                  <a:cubicBezTo>
                    <a:pt x="16" y="31"/>
                    <a:pt x="62" y="116"/>
                    <a:pt x="96" y="134"/>
                  </a:cubicBezTo>
                  <a:cubicBezTo>
                    <a:pt x="130" y="152"/>
                    <a:pt x="113" y="129"/>
                    <a:pt x="82" y="98"/>
                  </a:cubicBezTo>
                  <a:cubicBezTo>
                    <a:pt x="50" y="66"/>
                    <a:pt x="38" y="47"/>
                    <a:pt x="0" y="0"/>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29" name="Freeform 99">
              <a:extLst>
                <a:ext uri="{FF2B5EF4-FFF2-40B4-BE49-F238E27FC236}">
                  <a16:creationId xmlns="" xmlns:a16="http://schemas.microsoft.com/office/drawing/2014/main" id="{A7685F13-84D1-4807-81CD-CC4CE3E2DF05}"/>
                </a:ext>
              </a:extLst>
            </p:cNvPr>
            <p:cNvSpPr>
              <a:spLocks/>
            </p:cNvSpPr>
            <p:nvPr/>
          </p:nvSpPr>
          <p:spPr bwMode="auto">
            <a:xfrm>
              <a:off x="10836274" y="4652962"/>
              <a:ext cx="331788" cy="261938"/>
            </a:xfrm>
            <a:custGeom>
              <a:avLst/>
              <a:gdLst>
                <a:gd name="T0" fmla="*/ 0 w 147"/>
                <a:gd name="T1" fmla="*/ 0 h 116"/>
                <a:gd name="T2" fmla="*/ 2147483646 w 147"/>
                <a:gd name="T3" fmla="*/ 2147483646 h 116"/>
                <a:gd name="T4" fmla="*/ 2147483646 w 147"/>
                <a:gd name="T5" fmla="*/ 2147483646 h 116"/>
                <a:gd name="T6" fmla="*/ 0 w 147"/>
                <a:gd name="T7" fmla="*/ 0 h 116"/>
                <a:gd name="T8" fmla="*/ 0 60000 65536"/>
                <a:gd name="T9" fmla="*/ 0 60000 65536"/>
                <a:gd name="T10" fmla="*/ 0 60000 65536"/>
                <a:gd name="T11" fmla="*/ 0 60000 65536"/>
                <a:gd name="T12" fmla="*/ 0 w 147"/>
                <a:gd name="T13" fmla="*/ 0 h 116"/>
                <a:gd name="T14" fmla="*/ 147 w 147"/>
                <a:gd name="T15" fmla="*/ 116 h 116"/>
              </a:gdLst>
              <a:ahLst/>
              <a:cxnLst>
                <a:cxn ang="T8">
                  <a:pos x="T0" y="T1"/>
                </a:cxn>
                <a:cxn ang="T9">
                  <a:pos x="T2" y="T3"/>
                </a:cxn>
                <a:cxn ang="T10">
                  <a:pos x="T4" y="T5"/>
                </a:cxn>
                <a:cxn ang="T11">
                  <a:pos x="T6" y="T7"/>
                </a:cxn>
              </a:cxnLst>
              <a:rect l="T12" t="T13" r="T14" b="T15"/>
              <a:pathLst>
                <a:path w="147" h="116">
                  <a:moveTo>
                    <a:pt x="0" y="0"/>
                  </a:moveTo>
                  <a:cubicBezTo>
                    <a:pt x="20" y="38"/>
                    <a:pt x="63" y="109"/>
                    <a:pt x="105" y="112"/>
                  </a:cubicBezTo>
                  <a:cubicBezTo>
                    <a:pt x="147" y="116"/>
                    <a:pt x="104" y="95"/>
                    <a:pt x="87" y="84"/>
                  </a:cubicBezTo>
                  <a:cubicBezTo>
                    <a:pt x="69" y="73"/>
                    <a:pt x="43" y="52"/>
                    <a:pt x="0" y="0"/>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0" name="Freeform 100">
              <a:extLst>
                <a:ext uri="{FF2B5EF4-FFF2-40B4-BE49-F238E27FC236}">
                  <a16:creationId xmlns="" xmlns:a16="http://schemas.microsoft.com/office/drawing/2014/main" id="{7468E67D-7991-4006-A56D-BA690B76D98D}"/>
                </a:ext>
              </a:extLst>
            </p:cNvPr>
            <p:cNvSpPr>
              <a:spLocks/>
            </p:cNvSpPr>
            <p:nvPr/>
          </p:nvSpPr>
          <p:spPr bwMode="auto">
            <a:xfrm>
              <a:off x="9586912" y="3886199"/>
              <a:ext cx="203200" cy="219075"/>
            </a:xfrm>
            <a:custGeom>
              <a:avLst/>
              <a:gdLst>
                <a:gd name="T0" fmla="*/ 2147483646 w 90"/>
                <a:gd name="T1" fmla="*/ 2147483646 h 97"/>
                <a:gd name="T2" fmla="*/ 2147483646 w 90"/>
                <a:gd name="T3" fmla="*/ 2147483646 h 97"/>
                <a:gd name="T4" fmla="*/ 2147483646 w 90"/>
                <a:gd name="T5" fmla="*/ 2147483646 h 97"/>
                <a:gd name="T6" fmla="*/ 2147483646 w 90"/>
                <a:gd name="T7" fmla="*/ 2147483646 h 97"/>
                <a:gd name="T8" fmla="*/ 2147483646 w 90"/>
                <a:gd name="T9" fmla="*/ 2147483646 h 97"/>
                <a:gd name="T10" fmla="*/ 0 60000 65536"/>
                <a:gd name="T11" fmla="*/ 0 60000 65536"/>
                <a:gd name="T12" fmla="*/ 0 60000 65536"/>
                <a:gd name="T13" fmla="*/ 0 60000 65536"/>
                <a:gd name="T14" fmla="*/ 0 60000 65536"/>
                <a:gd name="T15" fmla="*/ 0 w 90"/>
                <a:gd name="T16" fmla="*/ 0 h 97"/>
                <a:gd name="T17" fmla="*/ 90 w 90"/>
                <a:gd name="T18" fmla="*/ 97 h 97"/>
              </a:gdLst>
              <a:ahLst/>
              <a:cxnLst>
                <a:cxn ang="T10">
                  <a:pos x="T0" y="T1"/>
                </a:cxn>
                <a:cxn ang="T11">
                  <a:pos x="T2" y="T3"/>
                </a:cxn>
                <a:cxn ang="T12">
                  <a:pos x="T4" y="T5"/>
                </a:cxn>
                <a:cxn ang="T13">
                  <a:pos x="T6" y="T7"/>
                </a:cxn>
                <a:cxn ang="T14">
                  <a:pos x="T8" y="T9"/>
                </a:cxn>
              </a:cxnLst>
              <a:rect l="T15" t="T16" r="T17" b="T18"/>
              <a:pathLst>
                <a:path w="90" h="97">
                  <a:moveTo>
                    <a:pt x="33" y="9"/>
                  </a:moveTo>
                  <a:cubicBezTo>
                    <a:pt x="18" y="16"/>
                    <a:pt x="0" y="30"/>
                    <a:pt x="11" y="50"/>
                  </a:cubicBezTo>
                  <a:cubicBezTo>
                    <a:pt x="21" y="71"/>
                    <a:pt x="44" y="97"/>
                    <a:pt x="66" y="89"/>
                  </a:cubicBezTo>
                  <a:cubicBezTo>
                    <a:pt x="87" y="81"/>
                    <a:pt x="90" y="58"/>
                    <a:pt x="76" y="33"/>
                  </a:cubicBezTo>
                  <a:cubicBezTo>
                    <a:pt x="61" y="7"/>
                    <a:pt x="51" y="0"/>
                    <a:pt x="33" y="9"/>
                  </a:cubicBezTo>
                  <a:close/>
                </a:path>
              </a:pathLst>
            </a:custGeom>
            <a:solidFill>
              <a:srgbClr val="DBBC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1" name="Freeform 101">
              <a:extLst>
                <a:ext uri="{FF2B5EF4-FFF2-40B4-BE49-F238E27FC236}">
                  <a16:creationId xmlns="" xmlns:a16="http://schemas.microsoft.com/office/drawing/2014/main" id="{04EDD037-076F-4E76-8AA5-1B167491FF02}"/>
                </a:ext>
              </a:extLst>
            </p:cNvPr>
            <p:cNvSpPr>
              <a:spLocks/>
            </p:cNvSpPr>
            <p:nvPr/>
          </p:nvSpPr>
          <p:spPr bwMode="auto">
            <a:xfrm>
              <a:off x="9715499" y="4214812"/>
              <a:ext cx="344488" cy="384175"/>
            </a:xfrm>
            <a:custGeom>
              <a:avLst/>
              <a:gdLst>
                <a:gd name="T0" fmla="*/ 2147483646 w 153"/>
                <a:gd name="T1" fmla="*/ 2147483646 h 170"/>
                <a:gd name="T2" fmla="*/ 2147483646 w 153"/>
                <a:gd name="T3" fmla="*/ 2147483646 h 170"/>
                <a:gd name="T4" fmla="*/ 2147483646 w 153"/>
                <a:gd name="T5" fmla="*/ 2147483646 h 170"/>
                <a:gd name="T6" fmla="*/ 0 60000 65536"/>
                <a:gd name="T7" fmla="*/ 0 60000 65536"/>
                <a:gd name="T8" fmla="*/ 0 60000 65536"/>
                <a:gd name="T9" fmla="*/ 0 w 153"/>
                <a:gd name="T10" fmla="*/ 0 h 170"/>
                <a:gd name="T11" fmla="*/ 153 w 153"/>
                <a:gd name="T12" fmla="*/ 170 h 170"/>
              </a:gdLst>
              <a:ahLst/>
              <a:cxnLst>
                <a:cxn ang="T6">
                  <a:pos x="T0" y="T1"/>
                </a:cxn>
                <a:cxn ang="T7">
                  <a:pos x="T2" y="T3"/>
                </a:cxn>
                <a:cxn ang="T8">
                  <a:pos x="T4" y="T5"/>
                </a:cxn>
              </a:cxnLst>
              <a:rect l="T9" t="T10" r="T11" b="T12"/>
              <a:pathLst>
                <a:path w="153" h="170">
                  <a:moveTo>
                    <a:pt x="48" y="21"/>
                  </a:moveTo>
                  <a:cubicBezTo>
                    <a:pt x="0" y="46"/>
                    <a:pt x="46" y="170"/>
                    <a:pt x="100" y="144"/>
                  </a:cubicBezTo>
                  <a:cubicBezTo>
                    <a:pt x="153" y="118"/>
                    <a:pt x="89" y="0"/>
                    <a:pt x="48" y="21"/>
                  </a:cubicBez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2" name="Freeform 102">
              <a:extLst>
                <a:ext uri="{FF2B5EF4-FFF2-40B4-BE49-F238E27FC236}">
                  <a16:creationId xmlns="" xmlns:a16="http://schemas.microsoft.com/office/drawing/2014/main" id="{2A451976-B688-4031-A046-5B3CC2DE1DF3}"/>
                </a:ext>
              </a:extLst>
            </p:cNvPr>
            <p:cNvSpPr>
              <a:spLocks/>
            </p:cNvSpPr>
            <p:nvPr/>
          </p:nvSpPr>
          <p:spPr bwMode="auto">
            <a:xfrm>
              <a:off x="9812337" y="4972049"/>
              <a:ext cx="53975" cy="173038"/>
            </a:xfrm>
            <a:custGeom>
              <a:avLst/>
              <a:gdLst>
                <a:gd name="T0" fmla="*/ 2147483646 w 24"/>
                <a:gd name="T1" fmla="*/ 0 h 77"/>
                <a:gd name="T2" fmla="*/ 0 w 24"/>
                <a:gd name="T3" fmla="*/ 2147483646 h 77"/>
                <a:gd name="T4" fmla="*/ 0 w 24"/>
                <a:gd name="T5" fmla="*/ 2147483646 h 77"/>
                <a:gd name="T6" fmla="*/ 2147483646 w 24"/>
                <a:gd name="T7" fmla="*/ 2147483646 h 77"/>
                <a:gd name="T8" fmla="*/ 2147483646 w 24"/>
                <a:gd name="T9" fmla="*/ 0 h 77"/>
                <a:gd name="T10" fmla="*/ 0 60000 65536"/>
                <a:gd name="T11" fmla="*/ 0 60000 65536"/>
                <a:gd name="T12" fmla="*/ 0 60000 65536"/>
                <a:gd name="T13" fmla="*/ 0 60000 65536"/>
                <a:gd name="T14" fmla="*/ 0 60000 65536"/>
                <a:gd name="T15" fmla="*/ 0 w 24"/>
                <a:gd name="T16" fmla="*/ 0 h 77"/>
                <a:gd name="T17" fmla="*/ 24 w 24"/>
                <a:gd name="T18" fmla="*/ 77 h 77"/>
              </a:gdLst>
              <a:ahLst/>
              <a:cxnLst>
                <a:cxn ang="T10">
                  <a:pos x="T0" y="T1"/>
                </a:cxn>
                <a:cxn ang="T11">
                  <a:pos x="T2" y="T3"/>
                </a:cxn>
                <a:cxn ang="T12">
                  <a:pos x="T4" y="T5"/>
                </a:cxn>
                <a:cxn ang="T13">
                  <a:pos x="T6" y="T7"/>
                </a:cxn>
                <a:cxn ang="T14">
                  <a:pos x="T8" y="T9"/>
                </a:cxn>
              </a:cxnLst>
              <a:rect l="T15" t="T16" r="T17" b="T18"/>
              <a:pathLst>
                <a:path w="24" h="77">
                  <a:moveTo>
                    <a:pt x="14" y="0"/>
                  </a:moveTo>
                  <a:cubicBezTo>
                    <a:pt x="3" y="9"/>
                    <a:pt x="0" y="33"/>
                    <a:pt x="0" y="76"/>
                  </a:cubicBezTo>
                  <a:cubicBezTo>
                    <a:pt x="0" y="77"/>
                    <a:pt x="0" y="77"/>
                    <a:pt x="0" y="77"/>
                  </a:cubicBezTo>
                  <a:cubicBezTo>
                    <a:pt x="17" y="69"/>
                    <a:pt x="20" y="49"/>
                    <a:pt x="22" y="34"/>
                  </a:cubicBezTo>
                  <a:cubicBezTo>
                    <a:pt x="24" y="17"/>
                    <a:pt x="22" y="6"/>
                    <a:pt x="14" y="0"/>
                  </a:cubicBezTo>
                  <a:close/>
                </a:path>
              </a:pathLst>
            </a:custGeom>
            <a:solidFill>
              <a:srgbClr val="DBBC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3" name="Freeform 103">
              <a:extLst>
                <a:ext uri="{FF2B5EF4-FFF2-40B4-BE49-F238E27FC236}">
                  <a16:creationId xmlns="" xmlns:a16="http://schemas.microsoft.com/office/drawing/2014/main" id="{6C8F1C89-FA3A-42EE-A532-1B75DF13943C}"/>
                </a:ext>
              </a:extLst>
            </p:cNvPr>
            <p:cNvSpPr>
              <a:spLocks noEditPoints="1"/>
            </p:cNvSpPr>
            <p:nvPr/>
          </p:nvSpPr>
          <p:spPr bwMode="auto">
            <a:xfrm>
              <a:off x="9888537" y="4570412"/>
              <a:ext cx="204788" cy="179388"/>
            </a:xfrm>
            <a:custGeom>
              <a:avLst/>
              <a:gdLst>
                <a:gd name="T0" fmla="*/ 2147483646 w 91"/>
                <a:gd name="T1" fmla="*/ 2147483646 h 80"/>
                <a:gd name="T2" fmla="*/ 2147483646 w 91"/>
                <a:gd name="T3" fmla="*/ 2147483646 h 80"/>
                <a:gd name="T4" fmla="*/ 2147483646 w 91"/>
                <a:gd name="T5" fmla="*/ 2147483646 h 80"/>
                <a:gd name="T6" fmla="*/ 2147483646 w 91"/>
                <a:gd name="T7" fmla="*/ 2147483646 h 80"/>
                <a:gd name="T8" fmla="*/ 0 w 91"/>
                <a:gd name="T9" fmla="*/ 2147483646 h 80"/>
                <a:gd name="T10" fmla="*/ 2147483646 w 91"/>
                <a:gd name="T11" fmla="*/ 2147483646 h 80"/>
                <a:gd name="T12" fmla="*/ 0 60000 65536"/>
                <a:gd name="T13" fmla="*/ 0 60000 65536"/>
                <a:gd name="T14" fmla="*/ 0 60000 65536"/>
                <a:gd name="T15" fmla="*/ 0 60000 65536"/>
                <a:gd name="T16" fmla="*/ 0 60000 65536"/>
                <a:gd name="T17" fmla="*/ 0 60000 65536"/>
                <a:gd name="T18" fmla="*/ 0 w 91"/>
                <a:gd name="T19" fmla="*/ 0 h 80"/>
                <a:gd name="T20" fmla="*/ 91 w 91"/>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91" h="80">
                  <a:moveTo>
                    <a:pt x="17" y="80"/>
                  </a:moveTo>
                  <a:cubicBezTo>
                    <a:pt x="49" y="78"/>
                    <a:pt x="74" y="64"/>
                    <a:pt x="91" y="47"/>
                  </a:cubicBezTo>
                  <a:cubicBezTo>
                    <a:pt x="67" y="59"/>
                    <a:pt x="41" y="72"/>
                    <a:pt x="17" y="80"/>
                  </a:cubicBezTo>
                  <a:close/>
                  <a:moveTo>
                    <a:pt x="71" y="3"/>
                  </a:moveTo>
                  <a:cubicBezTo>
                    <a:pt x="53" y="0"/>
                    <a:pt x="13" y="22"/>
                    <a:pt x="0" y="47"/>
                  </a:cubicBezTo>
                  <a:cubicBezTo>
                    <a:pt x="19" y="31"/>
                    <a:pt x="57" y="6"/>
                    <a:pt x="71" y="3"/>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4" name="Freeform 104">
              <a:extLst>
                <a:ext uri="{FF2B5EF4-FFF2-40B4-BE49-F238E27FC236}">
                  <a16:creationId xmlns="" xmlns:a16="http://schemas.microsoft.com/office/drawing/2014/main" id="{F6AD1A4C-8907-4288-AFB3-7F7FEC75D6FE}"/>
                </a:ext>
              </a:extLst>
            </p:cNvPr>
            <p:cNvSpPr>
              <a:spLocks/>
            </p:cNvSpPr>
            <p:nvPr/>
          </p:nvSpPr>
          <p:spPr bwMode="auto">
            <a:xfrm>
              <a:off x="9637712" y="4067174"/>
              <a:ext cx="273050" cy="206375"/>
            </a:xfrm>
            <a:custGeom>
              <a:avLst/>
              <a:gdLst>
                <a:gd name="T0" fmla="*/ 2147483646 w 121"/>
                <a:gd name="T1" fmla="*/ 2147483646 h 92"/>
                <a:gd name="T2" fmla="*/ 2147483646 w 121"/>
                <a:gd name="T3" fmla="*/ 2147483646 h 92"/>
                <a:gd name="T4" fmla="*/ 2147483646 w 121"/>
                <a:gd name="T5" fmla="*/ 2147483646 h 92"/>
                <a:gd name="T6" fmla="*/ 0 60000 65536"/>
                <a:gd name="T7" fmla="*/ 0 60000 65536"/>
                <a:gd name="T8" fmla="*/ 0 60000 65536"/>
                <a:gd name="T9" fmla="*/ 0 w 121"/>
                <a:gd name="T10" fmla="*/ 0 h 92"/>
                <a:gd name="T11" fmla="*/ 121 w 121"/>
                <a:gd name="T12" fmla="*/ 92 h 92"/>
              </a:gdLst>
              <a:ahLst/>
              <a:cxnLst>
                <a:cxn ang="T6">
                  <a:pos x="T0" y="T1"/>
                </a:cxn>
                <a:cxn ang="T7">
                  <a:pos x="T2" y="T3"/>
                </a:cxn>
                <a:cxn ang="T8">
                  <a:pos x="T4" y="T5"/>
                </a:cxn>
              </a:cxnLst>
              <a:rect l="T9" t="T10" r="T11" b="T12"/>
              <a:pathLst>
                <a:path w="121" h="92">
                  <a:moveTo>
                    <a:pt x="48" y="21"/>
                  </a:moveTo>
                  <a:cubicBezTo>
                    <a:pt x="0" y="45"/>
                    <a:pt x="14" y="92"/>
                    <a:pt x="68" y="65"/>
                  </a:cubicBezTo>
                  <a:cubicBezTo>
                    <a:pt x="121" y="39"/>
                    <a:pt x="90" y="0"/>
                    <a:pt x="48" y="21"/>
                  </a:cubicBez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5" name="Freeform 105">
              <a:extLst>
                <a:ext uri="{FF2B5EF4-FFF2-40B4-BE49-F238E27FC236}">
                  <a16:creationId xmlns="" xmlns:a16="http://schemas.microsoft.com/office/drawing/2014/main" id="{40F32595-2D7C-4FA3-BEA0-B87A0A18B70D}"/>
                </a:ext>
              </a:extLst>
            </p:cNvPr>
            <p:cNvSpPr>
              <a:spLocks/>
            </p:cNvSpPr>
            <p:nvPr/>
          </p:nvSpPr>
          <p:spPr bwMode="auto">
            <a:xfrm>
              <a:off x="10247312" y="4470399"/>
              <a:ext cx="571500" cy="622300"/>
            </a:xfrm>
            <a:custGeom>
              <a:avLst/>
              <a:gdLst>
                <a:gd name="T0" fmla="*/ 2147483646 w 253"/>
                <a:gd name="T1" fmla="*/ 2147483646 h 276"/>
                <a:gd name="T2" fmla="*/ 2147483646 w 253"/>
                <a:gd name="T3" fmla="*/ 2147483646 h 276"/>
                <a:gd name="T4" fmla="*/ 2147483646 w 253"/>
                <a:gd name="T5" fmla="*/ 2147483646 h 276"/>
                <a:gd name="T6" fmla="*/ 2147483646 w 253"/>
                <a:gd name="T7" fmla="*/ 2147483646 h 276"/>
                <a:gd name="T8" fmla="*/ 2147483646 w 253"/>
                <a:gd name="T9" fmla="*/ 2147483646 h 276"/>
                <a:gd name="T10" fmla="*/ 0 60000 65536"/>
                <a:gd name="T11" fmla="*/ 0 60000 65536"/>
                <a:gd name="T12" fmla="*/ 0 60000 65536"/>
                <a:gd name="T13" fmla="*/ 0 60000 65536"/>
                <a:gd name="T14" fmla="*/ 0 60000 65536"/>
                <a:gd name="T15" fmla="*/ 0 w 253"/>
                <a:gd name="T16" fmla="*/ 0 h 276"/>
                <a:gd name="T17" fmla="*/ 253 w 253"/>
                <a:gd name="T18" fmla="*/ 276 h 276"/>
              </a:gdLst>
              <a:ahLst/>
              <a:cxnLst>
                <a:cxn ang="T10">
                  <a:pos x="T0" y="T1"/>
                </a:cxn>
                <a:cxn ang="T11">
                  <a:pos x="T2" y="T3"/>
                </a:cxn>
                <a:cxn ang="T12">
                  <a:pos x="T4" y="T5"/>
                </a:cxn>
                <a:cxn ang="T13">
                  <a:pos x="T6" y="T7"/>
                </a:cxn>
                <a:cxn ang="T14">
                  <a:pos x="T8" y="T9"/>
                </a:cxn>
              </a:cxnLst>
              <a:rect l="T15" t="T16" r="T17" b="T18"/>
              <a:pathLst>
                <a:path w="253" h="276">
                  <a:moveTo>
                    <a:pt x="23" y="21"/>
                  </a:moveTo>
                  <a:cubicBezTo>
                    <a:pt x="0" y="33"/>
                    <a:pt x="48" y="125"/>
                    <a:pt x="71" y="177"/>
                  </a:cubicBezTo>
                  <a:cubicBezTo>
                    <a:pt x="93" y="228"/>
                    <a:pt x="253" y="276"/>
                    <a:pt x="219" y="240"/>
                  </a:cubicBezTo>
                  <a:cubicBezTo>
                    <a:pt x="184" y="204"/>
                    <a:pt x="155" y="145"/>
                    <a:pt x="126" y="114"/>
                  </a:cubicBezTo>
                  <a:cubicBezTo>
                    <a:pt x="98" y="84"/>
                    <a:pt x="61" y="0"/>
                    <a:pt x="23" y="21"/>
                  </a:cubicBez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6" name="Freeform 106">
              <a:extLst>
                <a:ext uri="{FF2B5EF4-FFF2-40B4-BE49-F238E27FC236}">
                  <a16:creationId xmlns="" xmlns:a16="http://schemas.microsoft.com/office/drawing/2014/main" id="{D1AC83A8-305F-4188-BAB2-1CD034C0C043}"/>
                </a:ext>
              </a:extLst>
            </p:cNvPr>
            <p:cNvSpPr>
              <a:spLocks/>
            </p:cNvSpPr>
            <p:nvPr/>
          </p:nvSpPr>
          <p:spPr bwMode="auto">
            <a:xfrm>
              <a:off x="9786937" y="4667249"/>
              <a:ext cx="2144713" cy="2189163"/>
            </a:xfrm>
            <a:custGeom>
              <a:avLst/>
              <a:gdLst>
                <a:gd name="T0" fmla="*/ 2147483646 w 950"/>
                <a:gd name="T1" fmla="*/ 2147483646 h 970"/>
                <a:gd name="T2" fmla="*/ 2147483646 w 950"/>
                <a:gd name="T3" fmla="*/ 2147483646 h 970"/>
                <a:gd name="T4" fmla="*/ 2147483646 w 950"/>
                <a:gd name="T5" fmla="*/ 2147483646 h 970"/>
                <a:gd name="T6" fmla="*/ 2147483646 w 950"/>
                <a:gd name="T7" fmla="*/ 2147483646 h 970"/>
                <a:gd name="T8" fmla="*/ 2147483646 w 950"/>
                <a:gd name="T9" fmla="*/ 2147483646 h 970"/>
                <a:gd name="T10" fmla="*/ 2147483646 w 950"/>
                <a:gd name="T11" fmla="*/ 2147483646 h 970"/>
                <a:gd name="T12" fmla="*/ 2147483646 w 950"/>
                <a:gd name="T13" fmla="*/ 2147483646 h 970"/>
                <a:gd name="T14" fmla="*/ 2147483646 w 950"/>
                <a:gd name="T15" fmla="*/ 2147483646 h 970"/>
                <a:gd name="T16" fmla="*/ 2147483646 w 950"/>
                <a:gd name="T17" fmla="*/ 2147483646 h 970"/>
                <a:gd name="T18" fmla="*/ 2147483646 w 950"/>
                <a:gd name="T19" fmla="*/ 2147483646 h 970"/>
                <a:gd name="T20" fmla="*/ 2147483646 w 950"/>
                <a:gd name="T21" fmla="*/ 2147483646 h 970"/>
                <a:gd name="T22" fmla="*/ 2147483646 w 950"/>
                <a:gd name="T23" fmla="*/ 2147483646 h 970"/>
                <a:gd name="T24" fmla="*/ 2147483646 w 950"/>
                <a:gd name="T25" fmla="*/ 2147483646 h 970"/>
                <a:gd name="T26" fmla="*/ 2147483646 w 950"/>
                <a:gd name="T27" fmla="*/ 2147483646 h 970"/>
                <a:gd name="T28" fmla="*/ 2147483646 w 950"/>
                <a:gd name="T29" fmla="*/ 2147483646 h 970"/>
                <a:gd name="T30" fmla="*/ 2147483646 w 950"/>
                <a:gd name="T31" fmla="*/ 2147483646 h 970"/>
                <a:gd name="T32" fmla="*/ 2147483646 w 950"/>
                <a:gd name="T33" fmla="*/ 2147483646 h 970"/>
                <a:gd name="T34" fmla="*/ 2147483646 w 950"/>
                <a:gd name="T35" fmla="*/ 2147483646 h 970"/>
                <a:gd name="T36" fmla="*/ 2147483646 w 950"/>
                <a:gd name="T37" fmla="*/ 2147483646 h 970"/>
                <a:gd name="T38" fmla="*/ 2147483646 w 950"/>
                <a:gd name="T39" fmla="*/ 2147483646 h 970"/>
                <a:gd name="T40" fmla="*/ 2147483646 w 950"/>
                <a:gd name="T41" fmla="*/ 2147483646 h 970"/>
                <a:gd name="T42" fmla="*/ 2147483646 w 950"/>
                <a:gd name="T43" fmla="*/ 2147483646 h 970"/>
                <a:gd name="T44" fmla="*/ 2147483646 w 950"/>
                <a:gd name="T45" fmla="*/ 2147483646 h 970"/>
                <a:gd name="T46" fmla="*/ 2147483646 w 950"/>
                <a:gd name="T47" fmla="*/ 2147483646 h 970"/>
                <a:gd name="T48" fmla="*/ 2147483646 w 950"/>
                <a:gd name="T49" fmla="*/ 2147483646 h 970"/>
                <a:gd name="T50" fmla="*/ 2147483646 w 950"/>
                <a:gd name="T51" fmla="*/ 2147483646 h 9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0"/>
                <a:gd name="T79" fmla="*/ 0 h 970"/>
                <a:gd name="T80" fmla="*/ 950 w 950"/>
                <a:gd name="T81" fmla="*/ 970 h 9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0" h="970">
                  <a:moveTo>
                    <a:pt x="130" y="63"/>
                  </a:moveTo>
                  <a:cubicBezTo>
                    <a:pt x="159" y="47"/>
                    <a:pt x="170" y="0"/>
                    <a:pt x="195" y="50"/>
                  </a:cubicBezTo>
                  <a:cubicBezTo>
                    <a:pt x="220" y="100"/>
                    <a:pt x="256" y="176"/>
                    <a:pt x="271" y="193"/>
                  </a:cubicBezTo>
                  <a:cubicBezTo>
                    <a:pt x="287" y="211"/>
                    <a:pt x="347" y="279"/>
                    <a:pt x="355" y="240"/>
                  </a:cubicBezTo>
                  <a:cubicBezTo>
                    <a:pt x="362" y="201"/>
                    <a:pt x="429" y="170"/>
                    <a:pt x="460" y="194"/>
                  </a:cubicBezTo>
                  <a:cubicBezTo>
                    <a:pt x="490" y="217"/>
                    <a:pt x="489" y="163"/>
                    <a:pt x="520" y="152"/>
                  </a:cubicBezTo>
                  <a:cubicBezTo>
                    <a:pt x="552" y="140"/>
                    <a:pt x="591" y="179"/>
                    <a:pt x="611" y="168"/>
                  </a:cubicBezTo>
                  <a:cubicBezTo>
                    <a:pt x="631" y="157"/>
                    <a:pt x="659" y="113"/>
                    <a:pt x="683" y="131"/>
                  </a:cubicBezTo>
                  <a:cubicBezTo>
                    <a:pt x="708" y="150"/>
                    <a:pt x="734" y="286"/>
                    <a:pt x="741" y="337"/>
                  </a:cubicBezTo>
                  <a:cubicBezTo>
                    <a:pt x="749" y="388"/>
                    <a:pt x="747" y="467"/>
                    <a:pt x="783" y="534"/>
                  </a:cubicBezTo>
                  <a:cubicBezTo>
                    <a:pt x="820" y="601"/>
                    <a:pt x="866" y="674"/>
                    <a:pt x="890" y="722"/>
                  </a:cubicBezTo>
                  <a:cubicBezTo>
                    <a:pt x="898" y="738"/>
                    <a:pt x="921" y="780"/>
                    <a:pt x="950" y="830"/>
                  </a:cubicBezTo>
                  <a:cubicBezTo>
                    <a:pt x="741" y="970"/>
                    <a:pt x="741" y="970"/>
                    <a:pt x="741" y="970"/>
                  </a:cubicBezTo>
                  <a:cubicBezTo>
                    <a:pt x="634" y="970"/>
                    <a:pt x="634" y="970"/>
                    <a:pt x="634" y="970"/>
                  </a:cubicBezTo>
                  <a:cubicBezTo>
                    <a:pt x="574" y="876"/>
                    <a:pt x="518" y="792"/>
                    <a:pt x="499" y="775"/>
                  </a:cubicBezTo>
                  <a:cubicBezTo>
                    <a:pt x="454" y="736"/>
                    <a:pt x="380" y="681"/>
                    <a:pt x="314" y="660"/>
                  </a:cubicBezTo>
                  <a:cubicBezTo>
                    <a:pt x="247" y="638"/>
                    <a:pt x="131" y="607"/>
                    <a:pt x="106" y="562"/>
                  </a:cubicBezTo>
                  <a:cubicBezTo>
                    <a:pt x="82" y="518"/>
                    <a:pt x="49" y="432"/>
                    <a:pt x="28" y="394"/>
                  </a:cubicBezTo>
                  <a:cubicBezTo>
                    <a:pt x="7" y="356"/>
                    <a:pt x="0" y="328"/>
                    <a:pt x="13" y="298"/>
                  </a:cubicBezTo>
                  <a:cubicBezTo>
                    <a:pt x="25" y="268"/>
                    <a:pt x="47" y="218"/>
                    <a:pt x="50" y="260"/>
                  </a:cubicBezTo>
                  <a:cubicBezTo>
                    <a:pt x="53" y="302"/>
                    <a:pt x="57" y="320"/>
                    <a:pt x="83" y="357"/>
                  </a:cubicBezTo>
                  <a:cubicBezTo>
                    <a:pt x="110" y="395"/>
                    <a:pt x="116" y="412"/>
                    <a:pt x="131" y="444"/>
                  </a:cubicBezTo>
                  <a:cubicBezTo>
                    <a:pt x="146" y="477"/>
                    <a:pt x="171" y="544"/>
                    <a:pt x="197" y="506"/>
                  </a:cubicBezTo>
                  <a:cubicBezTo>
                    <a:pt x="223" y="469"/>
                    <a:pt x="198" y="381"/>
                    <a:pt x="164" y="310"/>
                  </a:cubicBezTo>
                  <a:cubicBezTo>
                    <a:pt x="131" y="239"/>
                    <a:pt x="48" y="67"/>
                    <a:pt x="78" y="68"/>
                  </a:cubicBezTo>
                  <a:cubicBezTo>
                    <a:pt x="107" y="69"/>
                    <a:pt x="110" y="79"/>
                    <a:pt x="130" y="63"/>
                  </a:cubicBez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7" name="Freeform 107">
              <a:extLst>
                <a:ext uri="{FF2B5EF4-FFF2-40B4-BE49-F238E27FC236}">
                  <a16:creationId xmlns="" xmlns:a16="http://schemas.microsoft.com/office/drawing/2014/main" id="{E61277B4-3D27-4B56-A489-2AF963A91324}"/>
                </a:ext>
              </a:extLst>
            </p:cNvPr>
            <p:cNvSpPr>
              <a:spLocks/>
            </p:cNvSpPr>
            <p:nvPr/>
          </p:nvSpPr>
          <p:spPr bwMode="auto">
            <a:xfrm>
              <a:off x="10552112" y="4514849"/>
              <a:ext cx="536575" cy="481013"/>
            </a:xfrm>
            <a:custGeom>
              <a:avLst/>
              <a:gdLst>
                <a:gd name="T0" fmla="*/ 2147483646 w 238"/>
                <a:gd name="T1" fmla="*/ 2147483646 h 213"/>
                <a:gd name="T2" fmla="*/ 2147483646 w 238"/>
                <a:gd name="T3" fmla="*/ 2147483646 h 213"/>
                <a:gd name="T4" fmla="*/ 2147483646 w 238"/>
                <a:gd name="T5" fmla="*/ 2147483646 h 213"/>
                <a:gd name="T6" fmla="*/ 2147483646 w 238"/>
                <a:gd name="T7" fmla="*/ 2147483646 h 213"/>
                <a:gd name="T8" fmla="*/ 2147483646 w 238"/>
                <a:gd name="T9" fmla="*/ 2147483646 h 213"/>
                <a:gd name="T10" fmla="*/ 0 60000 65536"/>
                <a:gd name="T11" fmla="*/ 0 60000 65536"/>
                <a:gd name="T12" fmla="*/ 0 60000 65536"/>
                <a:gd name="T13" fmla="*/ 0 60000 65536"/>
                <a:gd name="T14" fmla="*/ 0 60000 65536"/>
                <a:gd name="T15" fmla="*/ 0 w 238"/>
                <a:gd name="T16" fmla="*/ 0 h 213"/>
                <a:gd name="T17" fmla="*/ 238 w 238"/>
                <a:gd name="T18" fmla="*/ 213 h 213"/>
              </a:gdLst>
              <a:ahLst/>
              <a:cxnLst>
                <a:cxn ang="T10">
                  <a:pos x="T0" y="T1"/>
                </a:cxn>
                <a:cxn ang="T11">
                  <a:pos x="T2" y="T3"/>
                </a:cxn>
                <a:cxn ang="T12">
                  <a:pos x="T4" y="T5"/>
                </a:cxn>
                <a:cxn ang="T13">
                  <a:pos x="T6" y="T7"/>
                </a:cxn>
                <a:cxn ang="T14">
                  <a:pos x="T8" y="T9"/>
                </a:cxn>
              </a:cxnLst>
              <a:rect l="T15" t="T16" r="T17" b="T18"/>
              <a:pathLst>
                <a:path w="238" h="213">
                  <a:moveTo>
                    <a:pt x="27" y="11"/>
                  </a:moveTo>
                  <a:cubicBezTo>
                    <a:pt x="0" y="20"/>
                    <a:pt x="21" y="84"/>
                    <a:pt x="59" y="127"/>
                  </a:cubicBezTo>
                  <a:cubicBezTo>
                    <a:pt x="97" y="170"/>
                    <a:pt x="144" y="213"/>
                    <a:pt x="175" y="202"/>
                  </a:cubicBezTo>
                  <a:cubicBezTo>
                    <a:pt x="206" y="190"/>
                    <a:pt x="238" y="190"/>
                    <a:pt x="185" y="141"/>
                  </a:cubicBezTo>
                  <a:cubicBezTo>
                    <a:pt x="132" y="92"/>
                    <a:pt x="52" y="0"/>
                    <a:pt x="27" y="11"/>
                  </a:cubicBez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8" name="Freeform 108">
              <a:extLst>
                <a:ext uri="{FF2B5EF4-FFF2-40B4-BE49-F238E27FC236}">
                  <a16:creationId xmlns="" xmlns:a16="http://schemas.microsoft.com/office/drawing/2014/main" id="{D6E6AA69-4823-447D-81BB-2208AD1FB293}"/>
                </a:ext>
              </a:extLst>
            </p:cNvPr>
            <p:cNvSpPr>
              <a:spLocks/>
            </p:cNvSpPr>
            <p:nvPr/>
          </p:nvSpPr>
          <p:spPr bwMode="auto">
            <a:xfrm>
              <a:off x="10912474" y="4576762"/>
              <a:ext cx="401638" cy="355600"/>
            </a:xfrm>
            <a:custGeom>
              <a:avLst/>
              <a:gdLst>
                <a:gd name="T0" fmla="*/ 2147483646 w 178"/>
                <a:gd name="T1" fmla="*/ 2147483646 h 158"/>
                <a:gd name="T2" fmla="*/ 2147483646 w 178"/>
                <a:gd name="T3" fmla="*/ 2147483646 h 158"/>
                <a:gd name="T4" fmla="*/ 2147483646 w 178"/>
                <a:gd name="T5" fmla="*/ 2147483646 h 158"/>
                <a:gd name="T6" fmla="*/ 2147483646 w 178"/>
                <a:gd name="T7" fmla="*/ 2147483646 h 158"/>
                <a:gd name="T8" fmla="*/ 0 60000 65536"/>
                <a:gd name="T9" fmla="*/ 0 60000 65536"/>
                <a:gd name="T10" fmla="*/ 0 60000 65536"/>
                <a:gd name="T11" fmla="*/ 0 60000 65536"/>
                <a:gd name="T12" fmla="*/ 0 w 178"/>
                <a:gd name="T13" fmla="*/ 0 h 158"/>
                <a:gd name="T14" fmla="*/ 178 w 178"/>
                <a:gd name="T15" fmla="*/ 158 h 158"/>
              </a:gdLst>
              <a:ahLst/>
              <a:cxnLst>
                <a:cxn ang="T8">
                  <a:pos x="T0" y="T1"/>
                </a:cxn>
                <a:cxn ang="T9">
                  <a:pos x="T2" y="T3"/>
                </a:cxn>
                <a:cxn ang="T10">
                  <a:pos x="T4" y="T5"/>
                </a:cxn>
                <a:cxn ang="T11">
                  <a:pos x="T6" y="T7"/>
                </a:cxn>
              </a:cxnLst>
              <a:rect l="T12" t="T13" r="T14" b="T15"/>
              <a:pathLst>
                <a:path w="178" h="158">
                  <a:moveTo>
                    <a:pt x="27" y="6"/>
                  </a:moveTo>
                  <a:cubicBezTo>
                    <a:pt x="0" y="27"/>
                    <a:pt x="30" y="103"/>
                    <a:pt x="75" y="130"/>
                  </a:cubicBezTo>
                  <a:cubicBezTo>
                    <a:pt x="119" y="158"/>
                    <a:pt x="178" y="149"/>
                    <a:pt x="147" y="108"/>
                  </a:cubicBezTo>
                  <a:cubicBezTo>
                    <a:pt x="115" y="67"/>
                    <a:pt x="43" y="0"/>
                    <a:pt x="27" y="6"/>
                  </a:cubicBezTo>
                  <a:close/>
                </a:path>
              </a:pathLst>
            </a:custGeom>
            <a:solidFill>
              <a:srgbClr val="C89E8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39" name="Freeform 109">
              <a:extLst>
                <a:ext uri="{FF2B5EF4-FFF2-40B4-BE49-F238E27FC236}">
                  <a16:creationId xmlns="" xmlns:a16="http://schemas.microsoft.com/office/drawing/2014/main" id="{169BD87D-357D-468D-9DFA-6E8EA9F07CAD}"/>
                </a:ext>
              </a:extLst>
            </p:cNvPr>
            <p:cNvSpPr>
              <a:spLocks noEditPoints="1"/>
            </p:cNvSpPr>
            <p:nvPr/>
          </p:nvSpPr>
          <p:spPr bwMode="auto">
            <a:xfrm>
              <a:off x="9929812" y="5294312"/>
              <a:ext cx="261938" cy="423863"/>
            </a:xfrm>
            <a:custGeom>
              <a:avLst/>
              <a:gdLst>
                <a:gd name="T0" fmla="*/ 0 w 116"/>
                <a:gd name="T1" fmla="*/ 2147483646 h 188"/>
                <a:gd name="T2" fmla="*/ 2147483646 w 116"/>
                <a:gd name="T3" fmla="*/ 2147483646 h 188"/>
                <a:gd name="T4" fmla="*/ 0 w 116"/>
                <a:gd name="T5" fmla="*/ 2147483646 h 188"/>
                <a:gd name="T6" fmla="*/ 2147483646 w 116"/>
                <a:gd name="T7" fmla="*/ 2147483646 h 188"/>
                <a:gd name="T8" fmla="*/ 2147483646 w 116"/>
                <a:gd name="T9" fmla="*/ 2147483646 h 188"/>
                <a:gd name="T10" fmla="*/ 2147483646 w 116"/>
                <a:gd name="T11" fmla="*/ 2147483646 h 188"/>
                <a:gd name="T12" fmla="*/ 0 60000 65536"/>
                <a:gd name="T13" fmla="*/ 0 60000 65536"/>
                <a:gd name="T14" fmla="*/ 0 60000 65536"/>
                <a:gd name="T15" fmla="*/ 0 60000 65536"/>
                <a:gd name="T16" fmla="*/ 0 60000 65536"/>
                <a:gd name="T17" fmla="*/ 0 60000 65536"/>
                <a:gd name="T18" fmla="*/ 0 w 116"/>
                <a:gd name="T19" fmla="*/ 0 h 188"/>
                <a:gd name="T20" fmla="*/ 116 w 116"/>
                <a:gd name="T21" fmla="*/ 188 h 188"/>
              </a:gdLst>
              <a:ahLst/>
              <a:cxnLst>
                <a:cxn ang="T12">
                  <a:pos x="T0" y="T1"/>
                </a:cxn>
                <a:cxn ang="T13">
                  <a:pos x="T2" y="T3"/>
                </a:cxn>
                <a:cxn ang="T14">
                  <a:pos x="T4" y="T5"/>
                </a:cxn>
                <a:cxn ang="T15">
                  <a:pos x="T6" y="T7"/>
                </a:cxn>
                <a:cxn ang="T16">
                  <a:pos x="T8" y="T9"/>
                </a:cxn>
                <a:cxn ang="T17">
                  <a:pos x="T10" y="T11"/>
                </a:cxn>
              </a:cxnLst>
              <a:rect l="T18" t="T19" r="T20" b="T21"/>
              <a:pathLst>
                <a:path w="116" h="188">
                  <a:moveTo>
                    <a:pt x="0" y="16"/>
                  </a:moveTo>
                  <a:cubicBezTo>
                    <a:pt x="23" y="0"/>
                    <a:pt x="36" y="11"/>
                    <a:pt x="46" y="29"/>
                  </a:cubicBezTo>
                  <a:cubicBezTo>
                    <a:pt x="33" y="21"/>
                    <a:pt x="22" y="8"/>
                    <a:pt x="0" y="16"/>
                  </a:cubicBezTo>
                  <a:close/>
                  <a:moveTo>
                    <a:pt x="97" y="188"/>
                  </a:moveTo>
                  <a:cubicBezTo>
                    <a:pt x="111" y="175"/>
                    <a:pt x="116" y="171"/>
                    <a:pt x="113" y="146"/>
                  </a:cubicBezTo>
                  <a:cubicBezTo>
                    <a:pt x="106" y="171"/>
                    <a:pt x="104" y="175"/>
                    <a:pt x="97" y="188"/>
                  </a:cubicBezTo>
                  <a:close/>
                </a:path>
              </a:pathLst>
            </a:custGeom>
            <a:solidFill>
              <a:srgbClr val="8C6A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0" name="Freeform 110">
              <a:extLst>
                <a:ext uri="{FF2B5EF4-FFF2-40B4-BE49-F238E27FC236}">
                  <a16:creationId xmlns="" xmlns:a16="http://schemas.microsoft.com/office/drawing/2014/main" id="{5E162767-8465-493B-8201-F0EEFD19E2B5}"/>
                </a:ext>
              </a:extLst>
            </p:cNvPr>
            <p:cNvSpPr>
              <a:spLocks/>
            </p:cNvSpPr>
            <p:nvPr/>
          </p:nvSpPr>
          <p:spPr bwMode="auto">
            <a:xfrm>
              <a:off x="10879137" y="6007099"/>
              <a:ext cx="1009650" cy="823913"/>
            </a:xfrm>
            <a:custGeom>
              <a:avLst/>
              <a:gdLst>
                <a:gd name="T0" fmla="*/ 2147483646 w 447"/>
                <a:gd name="T1" fmla="*/ 2147483646 h 365"/>
                <a:gd name="T2" fmla="*/ 0 w 447"/>
                <a:gd name="T3" fmla="*/ 2147483646 h 365"/>
                <a:gd name="T4" fmla="*/ 2147483646 w 447"/>
                <a:gd name="T5" fmla="*/ 0 h 365"/>
                <a:gd name="T6" fmla="*/ 2147483646 w 447"/>
                <a:gd name="T7" fmla="*/ 2147483646 h 365"/>
                <a:gd name="T8" fmla="*/ 2147483646 w 447"/>
                <a:gd name="T9" fmla="*/ 2147483646 h 365"/>
                <a:gd name="T10" fmla="*/ 0 60000 65536"/>
                <a:gd name="T11" fmla="*/ 0 60000 65536"/>
                <a:gd name="T12" fmla="*/ 0 60000 65536"/>
                <a:gd name="T13" fmla="*/ 0 60000 65536"/>
                <a:gd name="T14" fmla="*/ 0 60000 65536"/>
                <a:gd name="T15" fmla="*/ 0 w 447"/>
                <a:gd name="T16" fmla="*/ 0 h 365"/>
                <a:gd name="T17" fmla="*/ 447 w 447"/>
                <a:gd name="T18" fmla="*/ 365 h 365"/>
              </a:gdLst>
              <a:ahLst/>
              <a:cxnLst>
                <a:cxn ang="T10">
                  <a:pos x="T0" y="T1"/>
                </a:cxn>
                <a:cxn ang="T11">
                  <a:pos x="T2" y="T3"/>
                </a:cxn>
                <a:cxn ang="T12">
                  <a:pos x="T4" y="T5"/>
                </a:cxn>
                <a:cxn ang="T13">
                  <a:pos x="T6" y="T7"/>
                </a:cxn>
                <a:cxn ang="T14">
                  <a:pos x="T8" y="T9"/>
                </a:cxn>
              </a:cxnLst>
              <a:rect l="T15" t="T16" r="T17" b="T18"/>
              <a:pathLst>
                <a:path w="447" h="365">
                  <a:moveTo>
                    <a:pt x="26" y="305"/>
                  </a:moveTo>
                  <a:cubicBezTo>
                    <a:pt x="10" y="300"/>
                    <a:pt x="0" y="259"/>
                    <a:pt x="0" y="259"/>
                  </a:cubicBezTo>
                  <a:cubicBezTo>
                    <a:pt x="41" y="210"/>
                    <a:pt x="299" y="48"/>
                    <a:pt x="417" y="0"/>
                  </a:cubicBezTo>
                  <a:cubicBezTo>
                    <a:pt x="417" y="0"/>
                    <a:pt x="447" y="28"/>
                    <a:pt x="432" y="87"/>
                  </a:cubicBezTo>
                  <a:cubicBezTo>
                    <a:pt x="417" y="146"/>
                    <a:pt x="122" y="365"/>
                    <a:pt x="26" y="305"/>
                  </a:cubicBezTo>
                  <a:close/>
                </a:path>
              </a:pathLst>
            </a:custGeom>
            <a:solidFill>
              <a:srgbClr val="DCF2F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1" name="Freeform 111">
              <a:extLst>
                <a:ext uri="{FF2B5EF4-FFF2-40B4-BE49-F238E27FC236}">
                  <a16:creationId xmlns="" xmlns:a16="http://schemas.microsoft.com/office/drawing/2014/main" id="{8720859F-31B9-4138-B7EE-6FED86AD8959}"/>
                </a:ext>
              </a:extLst>
            </p:cNvPr>
            <p:cNvSpPr>
              <a:spLocks/>
            </p:cNvSpPr>
            <p:nvPr/>
          </p:nvSpPr>
          <p:spPr bwMode="auto">
            <a:xfrm>
              <a:off x="10869612" y="6037262"/>
              <a:ext cx="1322388" cy="820738"/>
            </a:xfrm>
            <a:custGeom>
              <a:avLst/>
              <a:gdLst>
                <a:gd name="T0" fmla="*/ 2147483646 w 586"/>
                <a:gd name="T1" fmla="*/ 2147483646 h 364"/>
                <a:gd name="T2" fmla="*/ 2147483646 w 586"/>
                <a:gd name="T3" fmla="*/ 2147483646 h 364"/>
                <a:gd name="T4" fmla="*/ 2147483646 w 586"/>
                <a:gd name="T5" fmla="*/ 2147483646 h 364"/>
                <a:gd name="T6" fmla="*/ 2147483646 w 586"/>
                <a:gd name="T7" fmla="*/ 0 h 364"/>
                <a:gd name="T8" fmla="*/ 2147483646 w 586"/>
                <a:gd name="T9" fmla="*/ 2147483646 h 364"/>
                <a:gd name="T10" fmla="*/ 2147483646 w 586"/>
                <a:gd name="T11" fmla="*/ 2147483646 h 364"/>
                <a:gd name="T12" fmla="*/ 2147483646 w 586"/>
                <a:gd name="T13" fmla="*/ 2147483646 h 364"/>
                <a:gd name="T14" fmla="*/ 2147483646 w 586"/>
                <a:gd name="T15" fmla="*/ 2147483646 h 364"/>
                <a:gd name="T16" fmla="*/ 2147483646 w 586"/>
                <a:gd name="T17" fmla="*/ 214748364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6"/>
                <a:gd name="T28" fmla="*/ 0 h 364"/>
                <a:gd name="T29" fmla="*/ 586 w 586"/>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6" h="364">
                  <a:moveTo>
                    <a:pt x="50" y="363"/>
                  </a:moveTo>
                  <a:cubicBezTo>
                    <a:pt x="19" y="312"/>
                    <a:pt x="21" y="310"/>
                    <a:pt x="13" y="298"/>
                  </a:cubicBezTo>
                  <a:cubicBezTo>
                    <a:pt x="0" y="273"/>
                    <a:pt x="39" y="249"/>
                    <a:pt x="109" y="199"/>
                  </a:cubicBezTo>
                  <a:cubicBezTo>
                    <a:pt x="179" y="150"/>
                    <a:pt x="411" y="10"/>
                    <a:pt x="436" y="0"/>
                  </a:cubicBezTo>
                  <a:cubicBezTo>
                    <a:pt x="448" y="17"/>
                    <a:pt x="550" y="162"/>
                    <a:pt x="586" y="212"/>
                  </a:cubicBezTo>
                  <a:cubicBezTo>
                    <a:pt x="585" y="363"/>
                    <a:pt x="585" y="363"/>
                    <a:pt x="585" y="363"/>
                  </a:cubicBezTo>
                  <a:cubicBezTo>
                    <a:pt x="250" y="363"/>
                    <a:pt x="250" y="363"/>
                    <a:pt x="250" y="363"/>
                  </a:cubicBezTo>
                  <a:cubicBezTo>
                    <a:pt x="250" y="364"/>
                    <a:pt x="250" y="364"/>
                    <a:pt x="250" y="364"/>
                  </a:cubicBezTo>
                  <a:lnTo>
                    <a:pt x="50" y="363"/>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2" name="Freeform 112">
              <a:extLst>
                <a:ext uri="{FF2B5EF4-FFF2-40B4-BE49-F238E27FC236}">
                  <a16:creationId xmlns="" xmlns:a16="http://schemas.microsoft.com/office/drawing/2014/main" id="{3388D17E-D813-4378-882E-EDC34B6F64F8}"/>
                </a:ext>
              </a:extLst>
            </p:cNvPr>
            <p:cNvSpPr>
              <a:spLocks/>
            </p:cNvSpPr>
            <p:nvPr/>
          </p:nvSpPr>
          <p:spPr bwMode="auto">
            <a:xfrm>
              <a:off x="10909299" y="6080124"/>
              <a:ext cx="1282700" cy="776288"/>
            </a:xfrm>
            <a:custGeom>
              <a:avLst/>
              <a:gdLst>
                <a:gd name="T0" fmla="*/ 2147483646 w 569"/>
                <a:gd name="T1" fmla="*/ 2147483646 h 344"/>
                <a:gd name="T2" fmla="*/ 2147483646 w 569"/>
                <a:gd name="T3" fmla="*/ 2147483646 h 344"/>
                <a:gd name="T4" fmla="*/ 2147483646 w 569"/>
                <a:gd name="T5" fmla="*/ 2147483646 h 344"/>
                <a:gd name="T6" fmla="*/ 2147483646 w 569"/>
                <a:gd name="T7" fmla="*/ 0 h 344"/>
                <a:gd name="T8" fmla="*/ 2147483646 w 569"/>
                <a:gd name="T9" fmla="*/ 2147483646 h 344"/>
                <a:gd name="T10" fmla="*/ 2147483646 w 569"/>
                <a:gd name="T11" fmla="*/ 2147483646 h 344"/>
                <a:gd name="T12" fmla="*/ 2147483646 w 569"/>
                <a:gd name="T13" fmla="*/ 2147483646 h 344"/>
                <a:gd name="T14" fmla="*/ 2147483646 w 569"/>
                <a:gd name="T15" fmla="*/ 2147483646 h 344"/>
                <a:gd name="T16" fmla="*/ 2147483646 w 569"/>
                <a:gd name="T17" fmla="*/ 2147483646 h 3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9"/>
                <a:gd name="T28" fmla="*/ 0 h 344"/>
                <a:gd name="T29" fmla="*/ 569 w 569"/>
                <a:gd name="T30" fmla="*/ 344 h 3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9" h="344">
                  <a:moveTo>
                    <a:pt x="48" y="344"/>
                  </a:moveTo>
                  <a:cubicBezTo>
                    <a:pt x="30" y="313"/>
                    <a:pt x="24" y="301"/>
                    <a:pt x="12" y="282"/>
                  </a:cubicBezTo>
                  <a:cubicBezTo>
                    <a:pt x="0" y="263"/>
                    <a:pt x="37" y="236"/>
                    <a:pt x="103" y="189"/>
                  </a:cubicBezTo>
                  <a:cubicBezTo>
                    <a:pt x="169" y="142"/>
                    <a:pt x="388" y="10"/>
                    <a:pt x="413" y="0"/>
                  </a:cubicBezTo>
                  <a:cubicBezTo>
                    <a:pt x="418" y="11"/>
                    <a:pt x="524" y="160"/>
                    <a:pt x="569" y="221"/>
                  </a:cubicBezTo>
                  <a:cubicBezTo>
                    <a:pt x="569" y="344"/>
                    <a:pt x="569" y="344"/>
                    <a:pt x="569" y="344"/>
                  </a:cubicBezTo>
                  <a:cubicBezTo>
                    <a:pt x="233" y="344"/>
                    <a:pt x="233" y="344"/>
                    <a:pt x="233" y="344"/>
                  </a:cubicBezTo>
                  <a:cubicBezTo>
                    <a:pt x="233" y="344"/>
                    <a:pt x="233" y="344"/>
                    <a:pt x="233" y="344"/>
                  </a:cubicBezTo>
                  <a:lnTo>
                    <a:pt x="48" y="344"/>
                  </a:lnTo>
                  <a:close/>
                </a:path>
              </a:pathLst>
            </a:custGeom>
            <a:solidFill>
              <a:srgbClr val="0F373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3" name="Freeform 113">
              <a:extLst>
                <a:ext uri="{FF2B5EF4-FFF2-40B4-BE49-F238E27FC236}">
                  <a16:creationId xmlns="" xmlns:a16="http://schemas.microsoft.com/office/drawing/2014/main" id="{2824C2A7-AB29-4268-902C-DD08EC21B56C}"/>
                </a:ext>
              </a:extLst>
            </p:cNvPr>
            <p:cNvSpPr>
              <a:spLocks/>
            </p:cNvSpPr>
            <p:nvPr/>
          </p:nvSpPr>
          <p:spPr bwMode="auto">
            <a:xfrm>
              <a:off x="11531599" y="6327774"/>
              <a:ext cx="347663" cy="528638"/>
            </a:xfrm>
            <a:custGeom>
              <a:avLst/>
              <a:gdLst>
                <a:gd name="T0" fmla="*/ 0 w 154"/>
                <a:gd name="T1" fmla="*/ 0 h 234"/>
                <a:gd name="T2" fmla="*/ 2147483646 w 154"/>
                <a:gd name="T3" fmla="*/ 2147483646 h 234"/>
                <a:gd name="T4" fmla="*/ 2147483646 w 154"/>
                <a:gd name="T5" fmla="*/ 2147483646 h 234"/>
                <a:gd name="T6" fmla="*/ 0 w 154"/>
                <a:gd name="T7" fmla="*/ 0 h 234"/>
                <a:gd name="T8" fmla="*/ 0 60000 65536"/>
                <a:gd name="T9" fmla="*/ 0 60000 65536"/>
                <a:gd name="T10" fmla="*/ 0 60000 65536"/>
                <a:gd name="T11" fmla="*/ 0 60000 65536"/>
                <a:gd name="T12" fmla="*/ 0 w 154"/>
                <a:gd name="T13" fmla="*/ 0 h 234"/>
                <a:gd name="T14" fmla="*/ 154 w 154"/>
                <a:gd name="T15" fmla="*/ 234 h 234"/>
              </a:gdLst>
              <a:ahLst/>
              <a:cxnLst>
                <a:cxn ang="T8">
                  <a:pos x="T0" y="T1"/>
                </a:cxn>
                <a:cxn ang="T9">
                  <a:pos x="T2" y="T3"/>
                </a:cxn>
                <a:cxn ang="T10">
                  <a:pos x="T4" y="T5"/>
                </a:cxn>
                <a:cxn ang="T11">
                  <a:pos x="T6" y="T7"/>
                </a:cxn>
              </a:cxnLst>
              <a:rect l="T12" t="T13" r="T14" b="T15"/>
              <a:pathLst>
                <a:path w="154" h="234">
                  <a:moveTo>
                    <a:pt x="0" y="0"/>
                  </a:moveTo>
                  <a:cubicBezTo>
                    <a:pt x="43" y="80"/>
                    <a:pt x="99" y="167"/>
                    <a:pt x="145" y="234"/>
                  </a:cubicBezTo>
                  <a:cubicBezTo>
                    <a:pt x="154" y="234"/>
                    <a:pt x="154" y="234"/>
                    <a:pt x="154" y="234"/>
                  </a:cubicBezTo>
                  <a:cubicBezTo>
                    <a:pt x="115" y="164"/>
                    <a:pt x="55" y="77"/>
                    <a:pt x="0" y="0"/>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4" name="Freeform 114">
              <a:extLst>
                <a:ext uri="{FF2B5EF4-FFF2-40B4-BE49-F238E27FC236}">
                  <a16:creationId xmlns="" xmlns:a16="http://schemas.microsoft.com/office/drawing/2014/main" id="{619D72FC-3E7E-473F-AA3D-7727F4D39FFA}"/>
                </a:ext>
              </a:extLst>
            </p:cNvPr>
            <p:cNvSpPr>
              <a:spLocks noEditPoints="1"/>
            </p:cNvSpPr>
            <p:nvPr/>
          </p:nvSpPr>
          <p:spPr bwMode="auto">
            <a:xfrm>
              <a:off x="11525249" y="6613524"/>
              <a:ext cx="193675" cy="171450"/>
            </a:xfrm>
            <a:custGeom>
              <a:avLst/>
              <a:gdLst>
                <a:gd name="T0" fmla="*/ 2147483646 w 86"/>
                <a:gd name="T1" fmla="*/ 0 h 76"/>
                <a:gd name="T2" fmla="*/ 2147483646 w 86"/>
                <a:gd name="T3" fmla="*/ 2147483646 h 76"/>
                <a:gd name="T4" fmla="*/ 2147483646 w 86"/>
                <a:gd name="T5" fmla="*/ 2147483646 h 76"/>
                <a:gd name="T6" fmla="*/ 2147483646 w 86"/>
                <a:gd name="T7" fmla="*/ 2147483646 h 76"/>
                <a:gd name="T8" fmla="*/ 2147483646 w 86"/>
                <a:gd name="T9" fmla="*/ 2147483646 h 76"/>
                <a:gd name="T10" fmla="*/ 2147483646 w 86"/>
                <a:gd name="T11" fmla="*/ 2147483646 h 76"/>
                <a:gd name="T12" fmla="*/ 2147483646 w 86"/>
                <a:gd name="T13" fmla="*/ 2147483646 h 76"/>
                <a:gd name="T14" fmla="*/ 2147483646 w 86"/>
                <a:gd name="T15" fmla="*/ 2147483646 h 76"/>
                <a:gd name="T16" fmla="*/ 2147483646 w 86"/>
                <a:gd name="T17" fmla="*/ 0 h 76"/>
                <a:gd name="T18" fmla="*/ 2147483646 w 86"/>
                <a:gd name="T19" fmla="*/ 2147483646 h 76"/>
                <a:gd name="T20" fmla="*/ 2147483646 w 86"/>
                <a:gd name="T21" fmla="*/ 2147483646 h 76"/>
                <a:gd name="T22" fmla="*/ 2147483646 w 86"/>
                <a:gd name="T23" fmla="*/ 0 h 76"/>
                <a:gd name="T24" fmla="*/ 2147483646 w 86"/>
                <a:gd name="T25" fmla="*/ 2147483646 h 76"/>
                <a:gd name="T26" fmla="*/ 2147483646 w 86"/>
                <a:gd name="T27" fmla="*/ 2147483646 h 76"/>
                <a:gd name="T28" fmla="*/ 2147483646 w 86"/>
                <a:gd name="T29" fmla="*/ 2147483646 h 76"/>
                <a:gd name="T30" fmla="*/ 2147483646 w 86"/>
                <a:gd name="T31" fmla="*/ 2147483646 h 76"/>
                <a:gd name="T32" fmla="*/ 2147483646 w 86"/>
                <a:gd name="T33" fmla="*/ 2147483646 h 76"/>
                <a:gd name="T34" fmla="*/ 2147483646 w 86"/>
                <a:gd name="T35" fmla="*/ 214748364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76"/>
                <a:gd name="T56" fmla="*/ 86 w 86"/>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76">
                  <a:moveTo>
                    <a:pt x="43" y="0"/>
                  </a:moveTo>
                  <a:cubicBezTo>
                    <a:pt x="49" y="0"/>
                    <a:pt x="55" y="1"/>
                    <a:pt x="61" y="4"/>
                  </a:cubicBezTo>
                  <a:cubicBezTo>
                    <a:pt x="79" y="14"/>
                    <a:pt x="86" y="37"/>
                    <a:pt x="77" y="56"/>
                  </a:cubicBezTo>
                  <a:cubicBezTo>
                    <a:pt x="70" y="68"/>
                    <a:pt x="57" y="76"/>
                    <a:pt x="43" y="76"/>
                  </a:cubicBezTo>
                  <a:cubicBezTo>
                    <a:pt x="43" y="67"/>
                    <a:pt x="43" y="67"/>
                    <a:pt x="43" y="67"/>
                  </a:cubicBezTo>
                  <a:cubicBezTo>
                    <a:pt x="54" y="67"/>
                    <a:pt x="64" y="61"/>
                    <a:pt x="69" y="51"/>
                  </a:cubicBezTo>
                  <a:cubicBezTo>
                    <a:pt x="76" y="37"/>
                    <a:pt x="71" y="20"/>
                    <a:pt x="57" y="12"/>
                  </a:cubicBezTo>
                  <a:cubicBezTo>
                    <a:pt x="52" y="10"/>
                    <a:pt x="48" y="9"/>
                    <a:pt x="43" y="9"/>
                  </a:cubicBezTo>
                  <a:lnTo>
                    <a:pt x="43" y="0"/>
                  </a:lnTo>
                  <a:close/>
                  <a:moveTo>
                    <a:pt x="25" y="71"/>
                  </a:moveTo>
                  <a:cubicBezTo>
                    <a:pt x="7" y="62"/>
                    <a:pt x="0" y="39"/>
                    <a:pt x="10" y="20"/>
                  </a:cubicBezTo>
                  <a:cubicBezTo>
                    <a:pt x="16" y="7"/>
                    <a:pt x="30" y="0"/>
                    <a:pt x="43" y="0"/>
                  </a:cubicBezTo>
                  <a:cubicBezTo>
                    <a:pt x="43" y="9"/>
                    <a:pt x="43" y="9"/>
                    <a:pt x="43" y="9"/>
                  </a:cubicBezTo>
                  <a:cubicBezTo>
                    <a:pt x="33" y="9"/>
                    <a:pt x="23" y="14"/>
                    <a:pt x="17" y="24"/>
                  </a:cubicBezTo>
                  <a:cubicBezTo>
                    <a:pt x="10" y="38"/>
                    <a:pt x="15" y="56"/>
                    <a:pt x="30" y="64"/>
                  </a:cubicBezTo>
                  <a:cubicBezTo>
                    <a:pt x="34" y="66"/>
                    <a:pt x="39" y="67"/>
                    <a:pt x="43" y="67"/>
                  </a:cubicBezTo>
                  <a:cubicBezTo>
                    <a:pt x="43" y="76"/>
                    <a:pt x="43" y="76"/>
                    <a:pt x="43" y="76"/>
                  </a:cubicBezTo>
                  <a:cubicBezTo>
                    <a:pt x="37" y="76"/>
                    <a:pt x="31" y="74"/>
                    <a:pt x="25" y="71"/>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5" name="Freeform 115">
              <a:extLst>
                <a:ext uri="{FF2B5EF4-FFF2-40B4-BE49-F238E27FC236}">
                  <a16:creationId xmlns="" xmlns:a16="http://schemas.microsoft.com/office/drawing/2014/main" id="{798FF4D9-5A64-4170-BF73-9F93C91B6137}"/>
                </a:ext>
              </a:extLst>
            </p:cNvPr>
            <p:cNvSpPr>
              <a:spLocks/>
            </p:cNvSpPr>
            <p:nvPr/>
          </p:nvSpPr>
          <p:spPr bwMode="auto">
            <a:xfrm>
              <a:off x="11590337" y="6704012"/>
              <a:ext cx="38100" cy="36513"/>
            </a:xfrm>
            <a:custGeom>
              <a:avLst/>
              <a:gdLst>
                <a:gd name="T0" fmla="*/ 2147483646 w 17"/>
                <a:gd name="T1" fmla="*/ 2147483646 h 16"/>
                <a:gd name="T2" fmla="*/ 2147483646 w 17"/>
                <a:gd name="T3" fmla="*/ 2147483646 h 16"/>
                <a:gd name="T4" fmla="*/ 2147483646 w 17"/>
                <a:gd name="T5" fmla="*/ 2147483646 h 16"/>
                <a:gd name="T6" fmla="*/ 2147483646 w 17"/>
                <a:gd name="T7" fmla="*/ 2147483646 h 16"/>
                <a:gd name="T8" fmla="*/ 2147483646 w 17"/>
                <a:gd name="T9" fmla="*/ 2147483646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5" y="15"/>
                  </a:moveTo>
                  <a:cubicBezTo>
                    <a:pt x="2" y="13"/>
                    <a:pt x="0" y="8"/>
                    <a:pt x="2" y="5"/>
                  </a:cubicBezTo>
                  <a:cubicBezTo>
                    <a:pt x="4" y="1"/>
                    <a:pt x="9" y="0"/>
                    <a:pt x="12" y="2"/>
                  </a:cubicBezTo>
                  <a:cubicBezTo>
                    <a:pt x="16" y="4"/>
                    <a:pt x="17" y="8"/>
                    <a:pt x="15" y="11"/>
                  </a:cubicBezTo>
                  <a:cubicBezTo>
                    <a:pt x="13" y="15"/>
                    <a:pt x="9" y="16"/>
                    <a:pt x="5" y="15"/>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6" name="Freeform 116">
              <a:extLst>
                <a:ext uri="{FF2B5EF4-FFF2-40B4-BE49-F238E27FC236}">
                  <a16:creationId xmlns="" xmlns:a16="http://schemas.microsoft.com/office/drawing/2014/main" id="{22D12D2E-1ADB-4A6C-8757-F44A570DCAFA}"/>
                </a:ext>
              </a:extLst>
            </p:cNvPr>
            <p:cNvSpPr>
              <a:spLocks/>
            </p:cNvSpPr>
            <p:nvPr/>
          </p:nvSpPr>
          <p:spPr bwMode="auto">
            <a:xfrm>
              <a:off x="11615737" y="6656387"/>
              <a:ext cx="38100" cy="39688"/>
            </a:xfrm>
            <a:custGeom>
              <a:avLst/>
              <a:gdLst>
                <a:gd name="T0" fmla="*/ 2147483646 w 17"/>
                <a:gd name="T1" fmla="*/ 2147483646 h 17"/>
                <a:gd name="T2" fmla="*/ 2147483646 w 17"/>
                <a:gd name="T3" fmla="*/ 2147483646 h 17"/>
                <a:gd name="T4" fmla="*/ 2147483646 w 17"/>
                <a:gd name="T5" fmla="*/ 2147483646 h 17"/>
                <a:gd name="T6" fmla="*/ 2147483646 w 17"/>
                <a:gd name="T7" fmla="*/ 2147483646 h 17"/>
                <a:gd name="T8" fmla="*/ 2147483646 w 17"/>
                <a:gd name="T9" fmla="*/ 214748364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5" y="15"/>
                  </a:moveTo>
                  <a:cubicBezTo>
                    <a:pt x="2" y="13"/>
                    <a:pt x="0" y="9"/>
                    <a:pt x="2" y="5"/>
                  </a:cubicBezTo>
                  <a:cubicBezTo>
                    <a:pt x="4" y="2"/>
                    <a:pt x="8" y="0"/>
                    <a:pt x="12" y="2"/>
                  </a:cubicBezTo>
                  <a:cubicBezTo>
                    <a:pt x="15" y="4"/>
                    <a:pt x="17" y="9"/>
                    <a:pt x="15" y="12"/>
                  </a:cubicBezTo>
                  <a:cubicBezTo>
                    <a:pt x="13" y="16"/>
                    <a:pt x="9" y="17"/>
                    <a:pt x="5" y="15"/>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7" name="Freeform 117">
              <a:extLst>
                <a:ext uri="{FF2B5EF4-FFF2-40B4-BE49-F238E27FC236}">
                  <a16:creationId xmlns="" xmlns:a16="http://schemas.microsoft.com/office/drawing/2014/main" id="{117DA011-1D50-43D1-AAEE-5B0AEA71207C}"/>
                </a:ext>
              </a:extLst>
            </p:cNvPr>
            <p:cNvSpPr>
              <a:spLocks/>
            </p:cNvSpPr>
            <p:nvPr/>
          </p:nvSpPr>
          <p:spPr bwMode="auto">
            <a:xfrm>
              <a:off x="11645899" y="6777037"/>
              <a:ext cx="169863" cy="79375"/>
            </a:xfrm>
            <a:custGeom>
              <a:avLst/>
              <a:gdLst>
                <a:gd name="T0" fmla="*/ 0 w 75"/>
                <a:gd name="T1" fmla="*/ 2147483646 h 35"/>
                <a:gd name="T2" fmla="*/ 2147483646 w 75"/>
                <a:gd name="T3" fmla="*/ 2147483646 h 35"/>
                <a:gd name="T4" fmla="*/ 2147483646 w 75"/>
                <a:gd name="T5" fmla="*/ 2147483646 h 35"/>
                <a:gd name="T6" fmla="*/ 2147483646 w 75"/>
                <a:gd name="T7" fmla="*/ 2147483646 h 35"/>
                <a:gd name="T8" fmla="*/ 2147483646 w 75"/>
                <a:gd name="T9" fmla="*/ 2147483646 h 35"/>
                <a:gd name="T10" fmla="*/ 2147483646 w 75"/>
                <a:gd name="T11" fmla="*/ 2147483646 h 35"/>
                <a:gd name="T12" fmla="*/ 2147483646 w 75"/>
                <a:gd name="T13" fmla="*/ 2147483646 h 35"/>
                <a:gd name="T14" fmla="*/ 2147483646 w 75"/>
                <a:gd name="T15" fmla="*/ 2147483646 h 35"/>
                <a:gd name="T16" fmla="*/ 0 w 75"/>
                <a:gd name="T17" fmla="*/ 2147483646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35"/>
                <a:gd name="T29" fmla="*/ 75 w 75"/>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35">
                  <a:moveTo>
                    <a:pt x="0" y="35"/>
                  </a:moveTo>
                  <a:cubicBezTo>
                    <a:pt x="3" y="25"/>
                    <a:pt x="9" y="16"/>
                    <a:pt x="18" y="10"/>
                  </a:cubicBezTo>
                  <a:cubicBezTo>
                    <a:pt x="36" y="0"/>
                    <a:pt x="59" y="5"/>
                    <a:pt x="70" y="23"/>
                  </a:cubicBezTo>
                  <a:cubicBezTo>
                    <a:pt x="72" y="27"/>
                    <a:pt x="74" y="31"/>
                    <a:pt x="75" y="35"/>
                  </a:cubicBezTo>
                  <a:cubicBezTo>
                    <a:pt x="65" y="35"/>
                    <a:pt x="65" y="35"/>
                    <a:pt x="65" y="35"/>
                  </a:cubicBezTo>
                  <a:cubicBezTo>
                    <a:pt x="65" y="32"/>
                    <a:pt x="64" y="30"/>
                    <a:pt x="62" y="28"/>
                  </a:cubicBezTo>
                  <a:cubicBezTo>
                    <a:pt x="54" y="14"/>
                    <a:pt x="36" y="10"/>
                    <a:pt x="23" y="18"/>
                  </a:cubicBezTo>
                  <a:cubicBezTo>
                    <a:pt x="16" y="22"/>
                    <a:pt x="12" y="28"/>
                    <a:pt x="10" y="35"/>
                  </a:cubicBezTo>
                  <a:lnTo>
                    <a:pt x="0" y="35"/>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8" name="Freeform 118">
              <a:extLst>
                <a:ext uri="{FF2B5EF4-FFF2-40B4-BE49-F238E27FC236}">
                  <a16:creationId xmlns="" xmlns:a16="http://schemas.microsoft.com/office/drawing/2014/main" id="{A6D09DFF-A61E-4C0D-A575-7821F2B07CB0}"/>
                </a:ext>
              </a:extLst>
            </p:cNvPr>
            <p:cNvSpPr>
              <a:spLocks/>
            </p:cNvSpPr>
            <p:nvPr/>
          </p:nvSpPr>
          <p:spPr bwMode="auto">
            <a:xfrm>
              <a:off x="11701462" y="6832599"/>
              <a:ext cx="33338" cy="23813"/>
            </a:xfrm>
            <a:custGeom>
              <a:avLst/>
              <a:gdLst>
                <a:gd name="T0" fmla="*/ 2147483646 w 15"/>
                <a:gd name="T1" fmla="*/ 2147483646 h 10"/>
                <a:gd name="T2" fmla="*/ 2147483646 w 15"/>
                <a:gd name="T3" fmla="*/ 2147483646 h 10"/>
                <a:gd name="T4" fmla="*/ 2147483646 w 15"/>
                <a:gd name="T5" fmla="*/ 2147483646 h 10"/>
                <a:gd name="T6" fmla="*/ 2147483646 w 15"/>
                <a:gd name="T7" fmla="*/ 2147483646 h 10"/>
                <a:gd name="T8" fmla="*/ 2147483646 w 15"/>
                <a:gd name="T9" fmla="*/ 2147483646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1" y="10"/>
                  </a:moveTo>
                  <a:cubicBezTo>
                    <a:pt x="0" y="7"/>
                    <a:pt x="1" y="3"/>
                    <a:pt x="4" y="2"/>
                  </a:cubicBezTo>
                  <a:cubicBezTo>
                    <a:pt x="7" y="0"/>
                    <a:pt x="12" y="1"/>
                    <a:pt x="14" y="4"/>
                  </a:cubicBezTo>
                  <a:cubicBezTo>
                    <a:pt x="15" y="6"/>
                    <a:pt x="15" y="8"/>
                    <a:pt x="15" y="10"/>
                  </a:cubicBezTo>
                  <a:lnTo>
                    <a:pt x="1" y="10"/>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49" name="Freeform 119">
              <a:extLst>
                <a:ext uri="{FF2B5EF4-FFF2-40B4-BE49-F238E27FC236}">
                  <a16:creationId xmlns="" xmlns:a16="http://schemas.microsoft.com/office/drawing/2014/main" id="{ADB46F21-81E9-4D70-A123-E35349FCBDC3}"/>
                </a:ext>
              </a:extLst>
            </p:cNvPr>
            <p:cNvSpPr>
              <a:spLocks noEditPoints="1"/>
            </p:cNvSpPr>
            <p:nvPr/>
          </p:nvSpPr>
          <p:spPr bwMode="auto">
            <a:xfrm>
              <a:off x="11396662" y="6430962"/>
              <a:ext cx="192088" cy="171450"/>
            </a:xfrm>
            <a:custGeom>
              <a:avLst/>
              <a:gdLst>
                <a:gd name="T0" fmla="*/ 2147483646 w 85"/>
                <a:gd name="T1" fmla="*/ 2147483646 h 76"/>
                <a:gd name="T2" fmla="*/ 2147483646 w 85"/>
                <a:gd name="T3" fmla="*/ 2147483646 h 76"/>
                <a:gd name="T4" fmla="*/ 2147483646 w 85"/>
                <a:gd name="T5" fmla="*/ 2147483646 h 76"/>
                <a:gd name="T6" fmla="*/ 2147483646 w 85"/>
                <a:gd name="T7" fmla="*/ 2147483646 h 76"/>
                <a:gd name="T8" fmla="*/ 2147483646 w 85"/>
                <a:gd name="T9" fmla="*/ 2147483646 h 76"/>
                <a:gd name="T10" fmla="*/ 2147483646 w 85"/>
                <a:gd name="T11" fmla="*/ 2147483646 h 76"/>
                <a:gd name="T12" fmla="*/ 2147483646 w 85"/>
                <a:gd name="T13" fmla="*/ 0 h 76"/>
                <a:gd name="T14" fmla="*/ 2147483646 w 85"/>
                <a:gd name="T15" fmla="*/ 2147483646 h 76"/>
                <a:gd name="T16" fmla="*/ 2147483646 w 85"/>
                <a:gd name="T17" fmla="*/ 2147483646 h 76"/>
                <a:gd name="T18" fmla="*/ 2147483646 w 85"/>
                <a:gd name="T19" fmla="*/ 2147483646 h 76"/>
                <a:gd name="T20" fmla="*/ 2147483646 w 85"/>
                <a:gd name="T21" fmla="*/ 2147483646 h 76"/>
                <a:gd name="T22" fmla="*/ 2147483646 w 85"/>
                <a:gd name="T23" fmla="*/ 2147483646 h 76"/>
                <a:gd name="T24" fmla="*/ 2147483646 w 85"/>
                <a:gd name="T25" fmla="*/ 0 h 76"/>
                <a:gd name="T26" fmla="*/ 2147483646 w 85"/>
                <a:gd name="T27" fmla="*/ 2147483646 h 76"/>
                <a:gd name="T28" fmla="*/ 2147483646 w 85"/>
                <a:gd name="T29" fmla="*/ 2147483646 h 76"/>
                <a:gd name="T30" fmla="*/ 2147483646 w 85"/>
                <a:gd name="T31" fmla="*/ 2147483646 h 76"/>
                <a:gd name="T32" fmla="*/ 2147483646 w 85"/>
                <a:gd name="T33" fmla="*/ 2147483646 h 76"/>
                <a:gd name="T34" fmla="*/ 2147483646 w 85"/>
                <a:gd name="T35" fmla="*/ 2147483646 h 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76"/>
                <a:gd name="T56" fmla="*/ 85 w 85"/>
                <a:gd name="T57" fmla="*/ 76 h 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76">
                  <a:moveTo>
                    <a:pt x="67" y="66"/>
                  </a:moveTo>
                  <a:cubicBezTo>
                    <a:pt x="60" y="73"/>
                    <a:pt x="51" y="76"/>
                    <a:pt x="42" y="76"/>
                  </a:cubicBezTo>
                  <a:cubicBezTo>
                    <a:pt x="42" y="67"/>
                    <a:pt x="42" y="67"/>
                    <a:pt x="42" y="67"/>
                  </a:cubicBezTo>
                  <a:cubicBezTo>
                    <a:pt x="49" y="67"/>
                    <a:pt x="56" y="65"/>
                    <a:pt x="61" y="60"/>
                  </a:cubicBezTo>
                  <a:cubicBezTo>
                    <a:pt x="73" y="49"/>
                    <a:pt x="75" y="31"/>
                    <a:pt x="64" y="19"/>
                  </a:cubicBezTo>
                  <a:cubicBezTo>
                    <a:pt x="58" y="12"/>
                    <a:pt x="50" y="9"/>
                    <a:pt x="42" y="9"/>
                  </a:cubicBezTo>
                  <a:cubicBezTo>
                    <a:pt x="42" y="0"/>
                    <a:pt x="42" y="0"/>
                    <a:pt x="42" y="0"/>
                  </a:cubicBezTo>
                  <a:cubicBezTo>
                    <a:pt x="53" y="0"/>
                    <a:pt x="63" y="4"/>
                    <a:pt x="71" y="13"/>
                  </a:cubicBezTo>
                  <a:cubicBezTo>
                    <a:pt x="85" y="29"/>
                    <a:pt x="83" y="53"/>
                    <a:pt x="67" y="66"/>
                  </a:cubicBezTo>
                  <a:close/>
                  <a:moveTo>
                    <a:pt x="42" y="76"/>
                  </a:moveTo>
                  <a:cubicBezTo>
                    <a:pt x="32" y="76"/>
                    <a:pt x="21" y="71"/>
                    <a:pt x="14" y="63"/>
                  </a:cubicBezTo>
                  <a:cubicBezTo>
                    <a:pt x="0" y="47"/>
                    <a:pt x="1" y="23"/>
                    <a:pt x="17" y="9"/>
                  </a:cubicBezTo>
                  <a:cubicBezTo>
                    <a:pt x="24" y="3"/>
                    <a:pt x="33" y="0"/>
                    <a:pt x="42" y="0"/>
                  </a:cubicBezTo>
                  <a:cubicBezTo>
                    <a:pt x="42" y="9"/>
                    <a:pt x="42" y="9"/>
                    <a:pt x="42" y="9"/>
                  </a:cubicBezTo>
                  <a:cubicBezTo>
                    <a:pt x="35" y="9"/>
                    <a:pt x="29" y="11"/>
                    <a:pt x="23" y="16"/>
                  </a:cubicBezTo>
                  <a:cubicBezTo>
                    <a:pt x="11" y="27"/>
                    <a:pt x="10" y="45"/>
                    <a:pt x="20" y="57"/>
                  </a:cubicBezTo>
                  <a:cubicBezTo>
                    <a:pt x="26" y="64"/>
                    <a:pt x="34" y="67"/>
                    <a:pt x="42" y="67"/>
                  </a:cubicBezTo>
                  <a:lnTo>
                    <a:pt x="42" y="76"/>
                  </a:ln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50" name="Freeform 120">
              <a:extLst>
                <a:ext uri="{FF2B5EF4-FFF2-40B4-BE49-F238E27FC236}">
                  <a16:creationId xmlns="" xmlns:a16="http://schemas.microsoft.com/office/drawing/2014/main" id="{3238F2DB-D903-42A1-8BEA-7266120CCB4F}"/>
                </a:ext>
              </a:extLst>
            </p:cNvPr>
            <p:cNvSpPr>
              <a:spLocks/>
            </p:cNvSpPr>
            <p:nvPr/>
          </p:nvSpPr>
          <p:spPr bwMode="auto">
            <a:xfrm>
              <a:off x="11490324" y="6516687"/>
              <a:ext cx="36513" cy="38100"/>
            </a:xfrm>
            <a:custGeom>
              <a:avLst/>
              <a:gdLst>
                <a:gd name="T0" fmla="*/ 2147483646 w 16"/>
                <a:gd name="T1" fmla="*/ 2147483646 h 17"/>
                <a:gd name="T2" fmla="*/ 2147483646 w 16"/>
                <a:gd name="T3" fmla="*/ 2147483646 h 17"/>
                <a:gd name="T4" fmla="*/ 2147483646 w 16"/>
                <a:gd name="T5" fmla="*/ 2147483646 h 17"/>
                <a:gd name="T6" fmla="*/ 2147483646 w 16"/>
                <a:gd name="T7" fmla="*/ 2147483646 h 17"/>
                <a:gd name="T8" fmla="*/ 2147483646 w 16"/>
                <a:gd name="T9" fmla="*/ 214748364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13" y="14"/>
                  </a:moveTo>
                  <a:cubicBezTo>
                    <a:pt x="10" y="17"/>
                    <a:pt x="5" y="16"/>
                    <a:pt x="2" y="13"/>
                  </a:cubicBezTo>
                  <a:cubicBezTo>
                    <a:pt x="0" y="10"/>
                    <a:pt x="0" y="6"/>
                    <a:pt x="3" y="3"/>
                  </a:cubicBezTo>
                  <a:cubicBezTo>
                    <a:pt x="6" y="0"/>
                    <a:pt x="11" y="1"/>
                    <a:pt x="13" y="4"/>
                  </a:cubicBezTo>
                  <a:cubicBezTo>
                    <a:pt x="16" y="7"/>
                    <a:pt x="16" y="11"/>
                    <a:pt x="13" y="14"/>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51" name="Freeform 121">
              <a:extLst>
                <a:ext uri="{FF2B5EF4-FFF2-40B4-BE49-F238E27FC236}">
                  <a16:creationId xmlns="" xmlns:a16="http://schemas.microsoft.com/office/drawing/2014/main" id="{182456FC-E7D3-4279-BF8A-02B2839028B7}"/>
                </a:ext>
              </a:extLst>
            </p:cNvPr>
            <p:cNvSpPr>
              <a:spLocks/>
            </p:cNvSpPr>
            <p:nvPr/>
          </p:nvSpPr>
          <p:spPr bwMode="auto">
            <a:xfrm>
              <a:off x="11456987" y="6478587"/>
              <a:ext cx="36513" cy="36513"/>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12" y="14"/>
                  </a:moveTo>
                  <a:cubicBezTo>
                    <a:pt x="9" y="16"/>
                    <a:pt x="5" y="16"/>
                    <a:pt x="2" y="13"/>
                  </a:cubicBezTo>
                  <a:cubicBezTo>
                    <a:pt x="0" y="10"/>
                    <a:pt x="0" y="5"/>
                    <a:pt x="3" y="3"/>
                  </a:cubicBezTo>
                  <a:cubicBezTo>
                    <a:pt x="6" y="0"/>
                    <a:pt x="10" y="0"/>
                    <a:pt x="13" y="3"/>
                  </a:cubicBezTo>
                  <a:cubicBezTo>
                    <a:pt x="16" y="6"/>
                    <a:pt x="15" y="11"/>
                    <a:pt x="12" y="14"/>
                  </a:cubicBezTo>
                  <a:close/>
                </a:path>
              </a:pathLst>
            </a:custGeom>
            <a:solidFill>
              <a:srgbClr val="0C222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20552" name="Freeform 122">
              <a:extLst>
                <a:ext uri="{FF2B5EF4-FFF2-40B4-BE49-F238E27FC236}">
                  <a16:creationId xmlns="" xmlns:a16="http://schemas.microsoft.com/office/drawing/2014/main" id="{0A79C8AE-BC96-4A5E-BF4B-713AEFC51E29}"/>
                </a:ext>
              </a:extLst>
            </p:cNvPr>
            <p:cNvSpPr>
              <a:spLocks/>
            </p:cNvSpPr>
            <p:nvPr/>
          </p:nvSpPr>
          <p:spPr bwMode="auto">
            <a:xfrm>
              <a:off x="10883899" y="5989637"/>
              <a:ext cx="809625" cy="522288"/>
            </a:xfrm>
            <a:custGeom>
              <a:avLst/>
              <a:gdLst>
                <a:gd name="T0" fmla="*/ 0 w 359"/>
                <a:gd name="T1" fmla="*/ 2147483646 h 232"/>
                <a:gd name="T2" fmla="*/ 2147483646 w 359"/>
                <a:gd name="T3" fmla="*/ 2147483646 h 232"/>
                <a:gd name="T4" fmla="*/ 2147483646 w 359"/>
                <a:gd name="T5" fmla="*/ 2147483646 h 232"/>
                <a:gd name="T6" fmla="*/ 2147483646 w 359"/>
                <a:gd name="T7" fmla="*/ 2147483646 h 232"/>
                <a:gd name="T8" fmla="*/ 2147483646 w 359"/>
                <a:gd name="T9" fmla="*/ 2147483646 h 232"/>
                <a:gd name="T10" fmla="*/ 0 w 359"/>
                <a:gd name="T11" fmla="*/ 2147483646 h 232"/>
                <a:gd name="T12" fmla="*/ 0 60000 65536"/>
                <a:gd name="T13" fmla="*/ 0 60000 65536"/>
                <a:gd name="T14" fmla="*/ 0 60000 65536"/>
                <a:gd name="T15" fmla="*/ 0 60000 65536"/>
                <a:gd name="T16" fmla="*/ 0 60000 65536"/>
                <a:gd name="T17" fmla="*/ 0 60000 65536"/>
                <a:gd name="T18" fmla="*/ 0 w 359"/>
                <a:gd name="T19" fmla="*/ 0 h 232"/>
                <a:gd name="T20" fmla="*/ 359 w 359"/>
                <a:gd name="T21" fmla="*/ 232 h 232"/>
              </a:gdLst>
              <a:ahLst/>
              <a:cxnLst>
                <a:cxn ang="T12">
                  <a:pos x="T0" y="T1"/>
                </a:cxn>
                <a:cxn ang="T13">
                  <a:pos x="T2" y="T3"/>
                </a:cxn>
                <a:cxn ang="T14">
                  <a:pos x="T4" y="T5"/>
                </a:cxn>
                <a:cxn ang="T15">
                  <a:pos x="T6" y="T7"/>
                </a:cxn>
                <a:cxn ang="T16">
                  <a:pos x="T8" y="T9"/>
                </a:cxn>
                <a:cxn ang="T17">
                  <a:pos x="T10" y="T11"/>
                </a:cxn>
              </a:cxnLst>
              <a:rect l="T18" t="T19" r="T20" b="T21"/>
              <a:pathLst>
                <a:path w="359" h="232">
                  <a:moveTo>
                    <a:pt x="0" y="178"/>
                  </a:moveTo>
                  <a:cubicBezTo>
                    <a:pt x="30" y="209"/>
                    <a:pt x="102" y="156"/>
                    <a:pt x="167" y="117"/>
                  </a:cubicBezTo>
                  <a:cubicBezTo>
                    <a:pt x="232" y="79"/>
                    <a:pt x="359" y="37"/>
                    <a:pt x="337" y="8"/>
                  </a:cubicBezTo>
                  <a:cubicBezTo>
                    <a:pt x="331" y="0"/>
                    <a:pt x="340" y="13"/>
                    <a:pt x="353" y="37"/>
                  </a:cubicBezTo>
                  <a:cubicBezTo>
                    <a:pt x="250" y="89"/>
                    <a:pt x="108" y="178"/>
                    <a:pt x="37" y="232"/>
                  </a:cubicBezTo>
                  <a:cubicBezTo>
                    <a:pt x="22" y="214"/>
                    <a:pt x="9" y="195"/>
                    <a:pt x="0" y="178"/>
                  </a:cubicBezTo>
                  <a:close/>
                </a:path>
              </a:pathLst>
            </a:custGeom>
            <a:solidFill>
              <a:srgbClr val="BC907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grpSp>
      <p:sp>
        <p:nvSpPr>
          <p:cNvPr id="3" name="矩形 2">
            <a:extLst>
              <a:ext uri="{FF2B5EF4-FFF2-40B4-BE49-F238E27FC236}">
                <a16:creationId xmlns="" xmlns:a16="http://schemas.microsoft.com/office/drawing/2014/main" id="{AB1A98BA-E830-43E1-A5E2-7A20C609089B}"/>
              </a:ext>
            </a:extLst>
          </p:cNvPr>
          <p:cNvSpPr/>
          <p:nvPr/>
        </p:nvSpPr>
        <p:spPr>
          <a:xfrm>
            <a:off x="6499225" y="2565400"/>
            <a:ext cx="3465513" cy="400050"/>
          </a:xfrm>
          <a:prstGeom prst="rect">
            <a:avLst/>
          </a:prstGeom>
          <a:noFill/>
        </p:spPr>
        <p:txBody>
          <a:bodyPr>
            <a:spAutoFit/>
          </a:bodyPr>
          <a:lstStyle/>
          <a:p>
            <a:pPr>
              <a:defRPr/>
            </a:pPr>
            <a:r>
              <a:rPr lang="zh-CN" altLang="zh-CN" sz="2000" b="1" dirty="0">
                <a:solidFill>
                  <a:schemeClr val="tx1">
                    <a:lumMod val="85000"/>
                    <a:lumOff val="15000"/>
                  </a:schemeClr>
                </a:solidFill>
                <a:latin typeface="微软雅黑" pitchFamily="34" charset="-122"/>
                <a:ea typeface="微软雅黑" pitchFamily="34" charset="-122"/>
              </a:rPr>
              <a:t>我市每年工矿商贸领域事故</a:t>
            </a:r>
            <a:endParaRPr lang="zh-CN" altLang="en-US" sz="2000" b="1" dirty="0">
              <a:solidFill>
                <a:schemeClr val="tx1">
                  <a:lumMod val="85000"/>
                  <a:lumOff val="15000"/>
                </a:schemeClr>
              </a:solidFill>
              <a:latin typeface="微软雅黑" pitchFamily="34" charset="-122"/>
              <a:ea typeface="微软雅黑" pitchFamily="34" charset="-122"/>
            </a:endParaRPr>
          </a:p>
        </p:txBody>
      </p:sp>
      <p:sp>
        <p:nvSpPr>
          <p:cNvPr id="20520" name="矩形 4">
            <a:extLst>
              <a:ext uri="{FF2B5EF4-FFF2-40B4-BE49-F238E27FC236}">
                <a16:creationId xmlns="" xmlns:a16="http://schemas.microsoft.com/office/drawing/2014/main" id="{36AACF80-7B38-4669-89D6-BAF422848E79}"/>
              </a:ext>
            </a:extLst>
          </p:cNvPr>
          <p:cNvSpPr>
            <a:spLocks noChangeArrowheads="1"/>
          </p:cNvSpPr>
          <p:nvPr/>
        </p:nvSpPr>
        <p:spPr bwMode="auto">
          <a:xfrm flipH="1">
            <a:off x="2566988" y="4365625"/>
            <a:ext cx="8445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altLang="zh-CN">
                <a:solidFill>
                  <a:schemeClr val="bg1"/>
                </a:solidFill>
                <a:latin typeface="微软雅黑" panose="020B0503020204020204" pitchFamily="34" charset="-122"/>
                <a:ea typeface="微软雅黑" panose="020B0503020204020204" pitchFamily="34" charset="-122"/>
                <a:cs typeface="思源宋体 CN Heavy"/>
              </a:rPr>
              <a:t>80%</a:t>
            </a:r>
            <a:endParaRPr lang="zh-CN" altLang="en-US">
              <a:solidFill>
                <a:schemeClr val="bg1"/>
              </a:solidFill>
              <a:latin typeface="微软雅黑" panose="020B0503020204020204" pitchFamily="34" charset="-122"/>
              <a:ea typeface="微软雅黑" panose="020B0503020204020204" pitchFamily="34" charset="-122"/>
              <a:cs typeface="思源宋体 CN Heavy"/>
            </a:endParaRPr>
          </a:p>
        </p:txBody>
      </p:sp>
      <p:sp>
        <p:nvSpPr>
          <p:cNvPr id="20521" name="矩形 95">
            <a:extLst>
              <a:ext uri="{FF2B5EF4-FFF2-40B4-BE49-F238E27FC236}">
                <a16:creationId xmlns="" xmlns:a16="http://schemas.microsoft.com/office/drawing/2014/main" id="{0CC6A89E-0E28-4362-AD04-4CD9794740AA}"/>
              </a:ext>
            </a:extLst>
          </p:cNvPr>
          <p:cNvSpPr>
            <a:spLocks noChangeArrowheads="1"/>
          </p:cNvSpPr>
          <p:nvPr/>
        </p:nvSpPr>
        <p:spPr bwMode="auto">
          <a:xfrm flipH="1">
            <a:off x="3433763" y="3578225"/>
            <a:ext cx="8445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altLang="zh-CN">
                <a:solidFill>
                  <a:schemeClr val="bg1"/>
                </a:solidFill>
                <a:latin typeface="微软雅黑" panose="020B0503020204020204" pitchFamily="34" charset="-122"/>
                <a:ea typeface="微软雅黑" panose="020B0503020204020204" pitchFamily="34" charset="-122"/>
                <a:cs typeface="思源宋体 CN Heavy"/>
              </a:rPr>
              <a:t>20%</a:t>
            </a:r>
            <a:endParaRPr lang="zh-CN" altLang="en-US">
              <a:solidFill>
                <a:schemeClr val="bg1"/>
              </a:solidFill>
              <a:latin typeface="微软雅黑" panose="020B0503020204020204" pitchFamily="34" charset="-122"/>
              <a:ea typeface="微软雅黑" panose="020B0503020204020204" pitchFamily="34" charset="-122"/>
              <a:cs typeface="思源宋体 CN Heavy"/>
            </a:endParaRPr>
          </a:p>
        </p:txBody>
      </p:sp>
      <p:pic>
        <p:nvPicPr>
          <p:cNvPr id="20522" name="图片 96">
            <a:extLst>
              <a:ext uri="{FF2B5EF4-FFF2-40B4-BE49-F238E27FC236}">
                <a16:creationId xmlns="" xmlns:a16="http://schemas.microsoft.com/office/drawing/2014/main" id="{B5044E69-8C5A-4BB4-A20A-60AD58998B1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l="7722" t="5901" r="9703" b="14198"/>
          <a:stretch>
            <a:fillRect/>
          </a:stretch>
        </p:blipFill>
        <p:spPr bwMode="auto">
          <a:xfrm>
            <a:off x="6257925" y="3178175"/>
            <a:ext cx="633413" cy="65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 name="矩形 97">
            <a:extLst>
              <a:ext uri="{FF2B5EF4-FFF2-40B4-BE49-F238E27FC236}">
                <a16:creationId xmlns="" xmlns:a16="http://schemas.microsoft.com/office/drawing/2014/main" id="{725F7401-86E0-40A4-ACDF-91548F1D401D}"/>
              </a:ext>
            </a:extLst>
          </p:cNvPr>
          <p:cNvSpPr/>
          <p:nvPr/>
        </p:nvSpPr>
        <p:spPr>
          <a:xfrm>
            <a:off x="6959600" y="3340100"/>
            <a:ext cx="2919413" cy="400050"/>
          </a:xfrm>
          <a:prstGeom prst="rect">
            <a:avLst/>
          </a:prstGeom>
          <a:noFill/>
        </p:spPr>
        <p:txBody>
          <a:bodyPr>
            <a:spAutoFit/>
          </a:bodyPr>
          <a:lstStyle/>
          <a:p>
            <a:pPr>
              <a:defRPr/>
            </a:pPr>
            <a:r>
              <a:rPr lang="zh-CN" altLang="zh-CN" sz="2000" dirty="0">
                <a:solidFill>
                  <a:schemeClr val="tx1">
                    <a:lumMod val="85000"/>
                    <a:lumOff val="15000"/>
                  </a:schemeClr>
                </a:solidFill>
                <a:latin typeface="微软雅黑" pitchFamily="34" charset="-122"/>
                <a:ea typeface="微软雅黑" pitchFamily="34" charset="-122"/>
              </a:rPr>
              <a:t>死亡人数约</a:t>
            </a:r>
            <a:r>
              <a:rPr lang="en-US" altLang="zh-CN" sz="2000" b="1" dirty="0">
                <a:solidFill>
                  <a:schemeClr val="tx1">
                    <a:lumMod val="85000"/>
                    <a:lumOff val="15000"/>
                  </a:schemeClr>
                </a:solidFill>
                <a:latin typeface="微软雅黑" pitchFamily="34" charset="-122"/>
                <a:ea typeface="微软雅黑" pitchFamily="34" charset="-122"/>
              </a:rPr>
              <a:t>50</a:t>
            </a:r>
            <a:r>
              <a:rPr lang="zh-CN" altLang="zh-CN" sz="2000" dirty="0">
                <a:solidFill>
                  <a:schemeClr val="tx1">
                    <a:lumMod val="85000"/>
                    <a:lumOff val="15000"/>
                  </a:schemeClr>
                </a:solidFill>
                <a:latin typeface="微软雅黑" pitchFamily="34" charset="-122"/>
                <a:ea typeface="微软雅黑" pitchFamily="34" charset="-122"/>
              </a:rPr>
              <a:t>人</a:t>
            </a:r>
            <a:endParaRPr lang="zh-CN" altLang="en-US" sz="2000" dirty="0">
              <a:solidFill>
                <a:schemeClr val="tx1">
                  <a:lumMod val="85000"/>
                  <a:lumOff val="15000"/>
                </a:schemeClr>
              </a:solidFill>
              <a:latin typeface="微软雅黑" pitchFamily="34" charset="-122"/>
              <a:ea typeface="微软雅黑" pitchFamily="34" charset="-122"/>
            </a:endParaRPr>
          </a:p>
        </p:txBody>
      </p:sp>
      <p:pic>
        <p:nvPicPr>
          <p:cNvPr id="20524" name="Picture 2" descr="http://www.sznews.com/mb/images/attachement/png/site3/20161202/1561848481517779241_small.png">
            <a:extLst>
              <a:ext uri="{FF2B5EF4-FFF2-40B4-BE49-F238E27FC236}">
                <a16:creationId xmlns="" xmlns:a16="http://schemas.microsoft.com/office/drawing/2014/main" id="{C5B02CDC-E0A3-4826-970F-F9A5AC333813}"/>
              </a:ext>
            </a:extLst>
          </p:cNvPr>
          <p:cNvPicPr>
            <a:picLocks noChangeAspect="1" noChangeArrowheads="1"/>
          </p:cNvPicPr>
          <p:nvPr/>
        </p:nvPicPr>
        <p:blipFill>
          <a:blip r:embed="rId5">
            <a:clrChange>
              <a:clrFrom>
                <a:srgbClr val="DEDEDE"/>
              </a:clrFrom>
              <a:clrTo>
                <a:srgbClr val="DEDEDE">
                  <a:alpha val="0"/>
                </a:srgbClr>
              </a:clrTo>
            </a:clrChange>
            <a:extLst>
              <a:ext uri="{28A0092B-C50C-407E-A947-70E740481C1C}">
                <a14:useLocalDpi xmlns="" xmlns:a14="http://schemas.microsoft.com/office/drawing/2010/main" val="0"/>
              </a:ext>
            </a:extLst>
          </a:blip>
          <a:srcRect l="11696" r="30087"/>
          <a:stretch>
            <a:fillRect/>
          </a:stretch>
        </p:blipFill>
        <p:spPr bwMode="auto">
          <a:xfrm>
            <a:off x="6249988" y="3979863"/>
            <a:ext cx="709612" cy="91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 name="矩形 99">
            <a:extLst>
              <a:ext uri="{FF2B5EF4-FFF2-40B4-BE49-F238E27FC236}">
                <a16:creationId xmlns="" xmlns:a16="http://schemas.microsoft.com/office/drawing/2014/main" id="{6A2096FF-20D4-4F89-AA1B-30A795F0A431}"/>
              </a:ext>
            </a:extLst>
          </p:cNvPr>
          <p:cNvSpPr/>
          <p:nvPr/>
        </p:nvSpPr>
        <p:spPr>
          <a:xfrm>
            <a:off x="7004050" y="3895725"/>
            <a:ext cx="3195638" cy="1938338"/>
          </a:xfrm>
          <a:prstGeom prst="rect">
            <a:avLst/>
          </a:prstGeom>
          <a:noFill/>
        </p:spPr>
        <p:txBody>
          <a:bodyPr>
            <a:spAutoFit/>
          </a:bodyPr>
          <a:lstStyle/>
          <a:p>
            <a:pPr>
              <a:lnSpc>
                <a:spcPct val="150000"/>
              </a:lnSpc>
              <a:defRPr/>
            </a:pPr>
            <a:r>
              <a:rPr lang="en-US" altLang="zh-CN" sz="2000" b="1" dirty="0">
                <a:solidFill>
                  <a:schemeClr val="tx1">
                    <a:lumMod val="85000"/>
                    <a:lumOff val="15000"/>
                  </a:schemeClr>
                </a:solidFill>
                <a:latin typeface="微软雅黑" pitchFamily="34" charset="-122"/>
                <a:ea typeface="微软雅黑" pitchFamily="34" charset="-122"/>
              </a:rPr>
              <a:t>80%</a:t>
            </a:r>
            <a:r>
              <a:rPr lang="zh-CN" altLang="en-US" sz="2000" dirty="0">
                <a:solidFill>
                  <a:schemeClr val="tx1">
                    <a:lumMod val="85000"/>
                    <a:lumOff val="15000"/>
                  </a:schemeClr>
                </a:solidFill>
                <a:latin typeface="微软雅黑" pitchFamily="34" charset="-122"/>
                <a:ea typeface="微软雅黑" pitchFamily="34" charset="-122"/>
              </a:rPr>
              <a:t>事故发生在中小微型生产经营单位，特别是一些非传统高危行业领域的事故呈现多发态势。</a:t>
            </a:r>
          </a:p>
        </p:txBody>
      </p:sp>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258FC3DC-CEC2-43F8-A2AF-FD232FBFF1BF}"/>
              </a:ext>
            </a:extLst>
          </p:cNvPr>
          <p:cNvSpPr/>
          <p:nvPr/>
        </p:nvSpPr>
        <p:spPr>
          <a:xfrm>
            <a:off x="623888" y="3389313"/>
            <a:ext cx="3505200" cy="1938337"/>
          </a:xfrm>
          <a:prstGeom prst="rect">
            <a:avLst/>
          </a:prstGeom>
          <a:noFill/>
        </p:spPr>
        <p:txBody>
          <a:bodyPr>
            <a:spAutoFit/>
          </a:bodyPr>
          <a:lstStyle/>
          <a:p>
            <a:pPr indent="457200">
              <a:lnSpc>
                <a:spcPct val="150000"/>
              </a:lnSpc>
              <a:defRPr/>
            </a:pPr>
            <a:r>
              <a:rPr lang="zh-CN" altLang="zh-CN" sz="2000" dirty="0">
                <a:solidFill>
                  <a:schemeClr val="tx1">
                    <a:lumMod val="85000"/>
                    <a:lumOff val="15000"/>
                  </a:schemeClr>
                </a:solidFill>
                <a:latin typeface="微软雅黑" pitchFamily="34" charset="-122"/>
                <a:ea typeface="微软雅黑" pitchFamily="34" charset="-122"/>
              </a:rPr>
              <a:t>今年</a:t>
            </a:r>
            <a:r>
              <a:rPr lang="en-US" altLang="zh-CN" sz="2000" dirty="0">
                <a:solidFill>
                  <a:schemeClr val="tx1">
                    <a:lumMod val="85000"/>
                    <a:lumOff val="15000"/>
                  </a:schemeClr>
                </a:solidFill>
                <a:latin typeface="微软雅黑" pitchFamily="34" charset="-122"/>
                <a:ea typeface="微软雅黑" pitchFamily="34" charset="-122"/>
              </a:rPr>
              <a:t>3</a:t>
            </a:r>
            <a:r>
              <a:rPr lang="zh-CN" altLang="zh-CN" sz="2000" dirty="0">
                <a:solidFill>
                  <a:schemeClr val="tx1">
                    <a:lumMod val="85000"/>
                    <a:lumOff val="15000"/>
                  </a:schemeClr>
                </a:solidFill>
                <a:latin typeface="微软雅黑" pitchFamily="34" charset="-122"/>
                <a:ea typeface="微软雅黑" pitchFamily="34" charset="-122"/>
              </a:rPr>
              <a:t>月份，我市沈河区一家律师事务服务所雇佣一个体户安装经营单位户外牌匾时，工人从梯子上跌落死亡。</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3" name="矩形 2">
            <a:extLst>
              <a:ext uri="{FF2B5EF4-FFF2-40B4-BE49-F238E27FC236}">
                <a16:creationId xmlns="" xmlns:a16="http://schemas.microsoft.com/office/drawing/2014/main" id="{DF7F3752-720E-42A3-BAC4-5565C476BF3C}"/>
              </a:ext>
            </a:extLst>
          </p:cNvPr>
          <p:cNvSpPr/>
          <p:nvPr/>
        </p:nvSpPr>
        <p:spPr>
          <a:xfrm>
            <a:off x="4348163" y="3178175"/>
            <a:ext cx="3506787" cy="2400300"/>
          </a:xfrm>
          <a:prstGeom prst="rect">
            <a:avLst/>
          </a:prstGeom>
          <a:noFill/>
        </p:spPr>
        <p:txBody>
          <a:bodyPr>
            <a:spAutoFit/>
          </a:bodyPr>
          <a:lstStyle/>
          <a:p>
            <a:pPr indent="457200">
              <a:lnSpc>
                <a:spcPct val="150000"/>
              </a:lnSpc>
              <a:defRPr/>
            </a:pPr>
            <a:r>
              <a:rPr lang="zh-CN" altLang="zh-CN" sz="2000" dirty="0">
                <a:solidFill>
                  <a:schemeClr val="tx1">
                    <a:lumMod val="85000"/>
                    <a:lumOff val="15000"/>
                  </a:schemeClr>
                </a:solidFill>
                <a:latin typeface="微软雅黑" pitchFamily="34" charset="-122"/>
                <a:ea typeface="微软雅黑" pitchFamily="34" charset="-122"/>
              </a:rPr>
              <a:t>我市某物流仓库拆卸货架时，负责人在未有任何保护措施和登高设备的情况下攀爬货架给工人示范拆卸作业流程时跌落死亡；</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4" name="矩形 3">
            <a:extLst>
              <a:ext uri="{FF2B5EF4-FFF2-40B4-BE49-F238E27FC236}">
                <a16:creationId xmlns="" xmlns:a16="http://schemas.microsoft.com/office/drawing/2014/main" id="{4CB9ED9C-6DBD-4BC0-ADF7-7D8A3EAC4A09}"/>
              </a:ext>
            </a:extLst>
          </p:cNvPr>
          <p:cNvSpPr/>
          <p:nvPr/>
        </p:nvSpPr>
        <p:spPr>
          <a:xfrm>
            <a:off x="8059738" y="2954338"/>
            <a:ext cx="3505200" cy="2862262"/>
          </a:xfrm>
          <a:prstGeom prst="rect">
            <a:avLst/>
          </a:prstGeom>
          <a:solidFill>
            <a:schemeClr val="bg1">
              <a:alpha val="50000"/>
            </a:schemeClr>
          </a:solidFill>
        </p:spPr>
        <p:txBody>
          <a:bodyPr>
            <a:spAutoFit/>
          </a:bodyPr>
          <a:lstStyle/>
          <a:p>
            <a:pPr indent="457200">
              <a:lnSpc>
                <a:spcPct val="150000"/>
              </a:lnSpc>
              <a:defRPr/>
            </a:pPr>
            <a:r>
              <a:rPr lang="zh-CN" altLang="zh-CN" sz="2000" dirty="0">
                <a:solidFill>
                  <a:schemeClr val="tx1">
                    <a:lumMod val="85000"/>
                    <a:lumOff val="15000"/>
                  </a:schemeClr>
                </a:solidFill>
                <a:latin typeface="微软雅黑" pitchFamily="34" charset="-122"/>
                <a:ea typeface="微软雅黑" pitchFamily="34" charset="-122"/>
              </a:rPr>
              <a:t>我市某商厦内经营公司在内部装修过程中，将装修工程委托给自然人进行装修，工人违章作业触电死亡，经营公司承担事故主要责任和赔偿责任等等。</a:t>
            </a:r>
            <a:endParaRPr lang="zh-CN" altLang="en-US" sz="2000" dirty="0">
              <a:solidFill>
                <a:schemeClr val="tx1">
                  <a:lumMod val="85000"/>
                  <a:lumOff val="15000"/>
                </a:schemeClr>
              </a:solidFill>
              <a:latin typeface="微软雅黑" pitchFamily="34" charset="-122"/>
              <a:ea typeface="微软雅黑" pitchFamily="34" charset="-122"/>
            </a:endParaRPr>
          </a:p>
        </p:txBody>
      </p:sp>
      <p:grpSp>
        <p:nvGrpSpPr>
          <p:cNvPr id="21509" name="Group 76">
            <a:extLst>
              <a:ext uri="{FF2B5EF4-FFF2-40B4-BE49-F238E27FC236}">
                <a16:creationId xmlns="" xmlns:a16="http://schemas.microsoft.com/office/drawing/2014/main" id="{CA5A9A21-C298-4142-A5BD-A7E4211C1307}"/>
              </a:ext>
            </a:extLst>
          </p:cNvPr>
          <p:cNvGrpSpPr>
            <a:grpSpLocks/>
          </p:cNvGrpSpPr>
          <p:nvPr/>
        </p:nvGrpSpPr>
        <p:grpSpPr bwMode="auto">
          <a:xfrm>
            <a:off x="4338638" y="2235200"/>
            <a:ext cx="3505200" cy="3713163"/>
            <a:chOff x="1302935" y="2124963"/>
            <a:chExt cx="2189142" cy="3479179"/>
          </a:xfrm>
        </p:grpSpPr>
        <p:grpSp>
          <p:nvGrpSpPr>
            <p:cNvPr id="21530" name="Group 33">
              <a:extLst>
                <a:ext uri="{FF2B5EF4-FFF2-40B4-BE49-F238E27FC236}">
                  <a16:creationId xmlns="" xmlns:a16="http://schemas.microsoft.com/office/drawing/2014/main" id="{E4178920-8324-42B2-A41E-031006A9387C}"/>
                </a:ext>
              </a:extLst>
            </p:cNvPr>
            <p:cNvGrpSpPr>
              <a:grpSpLocks/>
            </p:cNvGrpSpPr>
            <p:nvPr/>
          </p:nvGrpSpPr>
          <p:grpSpPr bwMode="auto">
            <a:xfrm>
              <a:off x="1302935" y="2124963"/>
              <a:ext cx="2189142" cy="845847"/>
              <a:chOff x="1324809" y="1811334"/>
              <a:chExt cx="2189142" cy="845847"/>
            </a:xfrm>
          </p:grpSpPr>
          <p:sp>
            <p:nvSpPr>
              <p:cNvPr id="11" name="Pentagon 34">
                <a:extLst>
                  <a:ext uri="{FF2B5EF4-FFF2-40B4-BE49-F238E27FC236}">
                    <a16:creationId xmlns="" xmlns:a16="http://schemas.microsoft.com/office/drawing/2014/main" id="{E5D384C6-D5E4-4F0B-9C1E-12EF2CAE9E41}"/>
                  </a:ext>
                </a:extLst>
              </p:cNvPr>
              <p:cNvSpPr/>
              <p:nvPr/>
            </p:nvSpPr>
            <p:spPr>
              <a:xfrm rot="5400000">
                <a:off x="2054455" y="1089619"/>
                <a:ext cx="731833" cy="2175262"/>
              </a:xfrm>
              <a:prstGeom prst="homePlate">
                <a:avLst>
                  <a:gd name="adj" fmla="val 33401"/>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1534" name="Rectangle 35">
                <a:extLst>
                  <a:ext uri="{FF2B5EF4-FFF2-40B4-BE49-F238E27FC236}">
                    <a16:creationId xmlns="" xmlns:a16="http://schemas.microsoft.com/office/drawing/2014/main" id="{06055881-EA2C-4916-A5B7-2713E1B15B73}"/>
                  </a:ext>
                </a:extLst>
              </p:cNvPr>
              <p:cNvSpPr>
                <a:spLocks noChangeArrowheads="1"/>
              </p:cNvSpPr>
              <p:nvPr/>
            </p:nvSpPr>
            <p:spPr bwMode="auto">
              <a:xfrm>
                <a:off x="1704538" y="2311122"/>
                <a:ext cx="1339462" cy="346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13" name="Flowchart: Process 36">
                <a:extLst>
                  <a:ext uri="{FF2B5EF4-FFF2-40B4-BE49-F238E27FC236}">
                    <a16:creationId xmlns="" xmlns:a16="http://schemas.microsoft.com/office/drawing/2014/main" id="{C945EF6D-D612-49DA-9885-924C5688D46A}"/>
                  </a:ext>
                </a:extLst>
              </p:cNvPr>
              <p:cNvSpPr/>
              <p:nvPr/>
            </p:nvSpPr>
            <p:spPr>
              <a:xfrm>
                <a:off x="1324809" y="1830672"/>
                <a:ext cx="2189142" cy="105610"/>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1536" name="Rectangle 37">
                <a:extLst>
                  <a:ext uri="{FF2B5EF4-FFF2-40B4-BE49-F238E27FC236}">
                    <a16:creationId xmlns="" xmlns:a16="http://schemas.microsoft.com/office/drawing/2014/main" id="{A9913184-4901-4A8B-AE9C-D49F77FAC67A}"/>
                  </a:ext>
                </a:extLst>
              </p:cNvPr>
              <p:cNvSpPr>
                <a:spLocks noChangeArrowheads="1"/>
              </p:cNvSpPr>
              <p:nvPr/>
            </p:nvSpPr>
            <p:spPr bwMode="auto">
              <a:xfrm>
                <a:off x="1428631" y="1843964"/>
                <a:ext cx="1854287" cy="288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9" name="Rounded Rectangle 53">
              <a:extLst>
                <a:ext uri="{FF2B5EF4-FFF2-40B4-BE49-F238E27FC236}">
                  <a16:creationId xmlns="" xmlns:a16="http://schemas.microsoft.com/office/drawing/2014/main" id="{84E99E43-3CBA-4526-8F37-074B22A20F86}"/>
                </a:ext>
              </a:extLst>
            </p:cNvPr>
            <p:cNvSpPr/>
            <p:nvPr/>
          </p:nvSpPr>
          <p:spPr>
            <a:xfrm>
              <a:off x="1303926" y="5467295"/>
              <a:ext cx="2175262" cy="105609"/>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10" name="Rounded Rectangle 53">
              <a:extLst>
                <a:ext uri="{FF2B5EF4-FFF2-40B4-BE49-F238E27FC236}">
                  <a16:creationId xmlns="" xmlns:a16="http://schemas.microsoft.com/office/drawing/2014/main" id="{C4DCEEDC-F4B6-4122-AF10-A3FF76C73426}"/>
                </a:ext>
              </a:extLst>
            </p:cNvPr>
            <p:cNvSpPr/>
            <p:nvPr/>
          </p:nvSpPr>
          <p:spPr>
            <a:xfrm>
              <a:off x="1308884" y="2144301"/>
              <a:ext cx="2177244" cy="3459841"/>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sp>
        <p:nvSpPr>
          <p:cNvPr id="21510" name="文本框 14">
            <a:extLst>
              <a:ext uri="{FF2B5EF4-FFF2-40B4-BE49-F238E27FC236}">
                <a16:creationId xmlns="" xmlns:a16="http://schemas.microsoft.com/office/drawing/2014/main" id="{29900028-669D-4FCB-8722-C77943063F13}"/>
              </a:ext>
            </a:extLst>
          </p:cNvPr>
          <p:cNvSpPr txBox="1">
            <a:spLocks noChangeArrowheads="1"/>
          </p:cNvSpPr>
          <p:nvPr/>
        </p:nvSpPr>
        <p:spPr bwMode="auto">
          <a:xfrm>
            <a:off x="5262563" y="2419350"/>
            <a:ext cx="1662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宋体 CN Heavy"/>
              </a:rPr>
              <a:t>案例</a:t>
            </a:r>
            <a:r>
              <a:rPr lang="en-US" altLang="zh-CN" sz="2400" b="1">
                <a:solidFill>
                  <a:schemeClr val="bg1"/>
                </a:solidFill>
                <a:latin typeface="微软雅黑" panose="020B0503020204020204" pitchFamily="34" charset="-122"/>
                <a:ea typeface="微软雅黑" panose="020B0503020204020204" pitchFamily="34" charset="-122"/>
                <a:cs typeface="思源宋体 CN Heavy"/>
              </a:rPr>
              <a:t>2</a:t>
            </a:r>
            <a:endParaRPr lang="zh-CN" altLang="en-US" sz="2400" b="1">
              <a:solidFill>
                <a:schemeClr val="bg1"/>
              </a:solidFill>
              <a:latin typeface="微软雅黑" panose="020B0503020204020204" pitchFamily="34" charset="-122"/>
              <a:ea typeface="微软雅黑" panose="020B0503020204020204" pitchFamily="34" charset="-122"/>
              <a:cs typeface="思源宋体 CN Heavy"/>
            </a:endParaRPr>
          </a:p>
        </p:txBody>
      </p:sp>
      <p:grpSp>
        <p:nvGrpSpPr>
          <p:cNvPr id="21511" name="Group 76">
            <a:extLst>
              <a:ext uri="{FF2B5EF4-FFF2-40B4-BE49-F238E27FC236}">
                <a16:creationId xmlns="" xmlns:a16="http://schemas.microsoft.com/office/drawing/2014/main" id="{319C73D3-A515-4724-85DB-CEF254E8340E}"/>
              </a:ext>
            </a:extLst>
          </p:cNvPr>
          <p:cNvGrpSpPr>
            <a:grpSpLocks/>
          </p:cNvGrpSpPr>
          <p:nvPr/>
        </p:nvGrpSpPr>
        <p:grpSpPr bwMode="auto">
          <a:xfrm>
            <a:off x="619125" y="2233613"/>
            <a:ext cx="3505200" cy="3713162"/>
            <a:chOff x="1302935" y="2124963"/>
            <a:chExt cx="2189142" cy="3479179"/>
          </a:xfrm>
        </p:grpSpPr>
        <p:grpSp>
          <p:nvGrpSpPr>
            <p:cNvPr id="21523" name="Group 33">
              <a:extLst>
                <a:ext uri="{FF2B5EF4-FFF2-40B4-BE49-F238E27FC236}">
                  <a16:creationId xmlns="" xmlns:a16="http://schemas.microsoft.com/office/drawing/2014/main" id="{13132FFE-6E11-4B0A-B877-4EE5E431098A}"/>
                </a:ext>
              </a:extLst>
            </p:cNvPr>
            <p:cNvGrpSpPr>
              <a:grpSpLocks/>
            </p:cNvGrpSpPr>
            <p:nvPr/>
          </p:nvGrpSpPr>
          <p:grpSpPr bwMode="auto">
            <a:xfrm>
              <a:off x="1302935" y="2124963"/>
              <a:ext cx="2189142" cy="845847"/>
              <a:chOff x="1324809" y="1811334"/>
              <a:chExt cx="2189142" cy="845847"/>
            </a:xfrm>
          </p:grpSpPr>
          <p:sp>
            <p:nvSpPr>
              <p:cNvPr id="20" name="Pentagon 34">
                <a:extLst>
                  <a:ext uri="{FF2B5EF4-FFF2-40B4-BE49-F238E27FC236}">
                    <a16:creationId xmlns="" xmlns:a16="http://schemas.microsoft.com/office/drawing/2014/main" id="{867AF948-CF2C-4960-9AC1-FCA84D42D4A0}"/>
                  </a:ext>
                </a:extLst>
              </p:cNvPr>
              <p:cNvSpPr/>
              <p:nvPr/>
            </p:nvSpPr>
            <p:spPr>
              <a:xfrm rot="5400000">
                <a:off x="2054455" y="1089619"/>
                <a:ext cx="731833" cy="2175262"/>
              </a:xfrm>
              <a:prstGeom prst="homePlate">
                <a:avLst>
                  <a:gd name="adj" fmla="val 33401"/>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1527" name="Rectangle 35">
                <a:extLst>
                  <a:ext uri="{FF2B5EF4-FFF2-40B4-BE49-F238E27FC236}">
                    <a16:creationId xmlns="" xmlns:a16="http://schemas.microsoft.com/office/drawing/2014/main" id="{AD4BBE53-F8FD-4172-A2E4-9EB72DA856E6}"/>
                  </a:ext>
                </a:extLst>
              </p:cNvPr>
              <p:cNvSpPr>
                <a:spLocks noChangeArrowheads="1"/>
              </p:cNvSpPr>
              <p:nvPr/>
            </p:nvSpPr>
            <p:spPr bwMode="auto">
              <a:xfrm>
                <a:off x="1704538" y="2311122"/>
                <a:ext cx="1339461" cy="346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22" name="Flowchart: Process 36">
                <a:extLst>
                  <a:ext uri="{FF2B5EF4-FFF2-40B4-BE49-F238E27FC236}">
                    <a16:creationId xmlns="" xmlns:a16="http://schemas.microsoft.com/office/drawing/2014/main" id="{0D5E95FD-BED9-4234-B998-740D04BB2665}"/>
                  </a:ext>
                </a:extLst>
              </p:cNvPr>
              <p:cNvSpPr/>
              <p:nvPr/>
            </p:nvSpPr>
            <p:spPr>
              <a:xfrm>
                <a:off x="1324809" y="1830671"/>
                <a:ext cx="2189142" cy="105610"/>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1529" name="Rectangle 37">
                <a:extLst>
                  <a:ext uri="{FF2B5EF4-FFF2-40B4-BE49-F238E27FC236}">
                    <a16:creationId xmlns="" xmlns:a16="http://schemas.microsoft.com/office/drawing/2014/main" id="{44BF9D0A-2E5E-426B-8BA8-D281ACAF9C44}"/>
                  </a:ext>
                </a:extLst>
              </p:cNvPr>
              <p:cNvSpPr>
                <a:spLocks noChangeArrowheads="1"/>
              </p:cNvSpPr>
              <p:nvPr/>
            </p:nvSpPr>
            <p:spPr bwMode="auto">
              <a:xfrm>
                <a:off x="1428631" y="1843964"/>
                <a:ext cx="1854287" cy="288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18" name="Rounded Rectangle 53">
              <a:extLst>
                <a:ext uri="{FF2B5EF4-FFF2-40B4-BE49-F238E27FC236}">
                  <a16:creationId xmlns="" xmlns:a16="http://schemas.microsoft.com/office/drawing/2014/main" id="{8F8208DD-6355-4DD7-A70A-10F395586DBD}"/>
                </a:ext>
              </a:extLst>
            </p:cNvPr>
            <p:cNvSpPr/>
            <p:nvPr/>
          </p:nvSpPr>
          <p:spPr>
            <a:xfrm>
              <a:off x="1303927" y="5467295"/>
              <a:ext cx="2175262" cy="105610"/>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19" name="Rounded Rectangle 53">
              <a:extLst>
                <a:ext uri="{FF2B5EF4-FFF2-40B4-BE49-F238E27FC236}">
                  <a16:creationId xmlns="" xmlns:a16="http://schemas.microsoft.com/office/drawing/2014/main" id="{FCCCBD56-BE37-4BBC-9F43-F714FAF8CF8E}"/>
                </a:ext>
              </a:extLst>
            </p:cNvPr>
            <p:cNvSpPr/>
            <p:nvPr/>
          </p:nvSpPr>
          <p:spPr>
            <a:xfrm>
              <a:off x="1308884" y="2144300"/>
              <a:ext cx="2177244" cy="3459842"/>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sp>
        <p:nvSpPr>
          <p:cNvPr id="21512" name="文本框 23">
            <a:extLst>
              <a:ext uri="{FF2B5EF4-FFF2-40B4-BE49-F238E27FC236}">
                <a16:creationId xmlns="" xmlns:a16="http://schemas.microsoft.com/office/drawing/2014/main" id="{8BFA910B-7CA3-4DA1-9CD0-C6F2918C003A}"/>
              </a:ext>
            </a:extLst>
          </p:cNvPr>
          <p:cNvSpPr txBox="1">
            <a:spLocks noChangeArrowheads="1"/>
          </p:cNvSpPr>
          <p:nvPr/>
        </p:nvSpPr>
        <p:spPr bwMode="auto">
          <a:xfrm>
            <a:off x="1541463" y="2417763"/>
            <a:ext cx="16621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宋体 CN Heavy"/>
              </a:rPr>
              <a:t>案例</a:t>
            </a:r>
            <a:r>
              <a:rPr lang="en-US" altLang="zh-CN" sz="2400" b="1">
                <a:solidFill>
                  <a:schemeClr val="bg1"/>
                </a:solidFill>
                <a:latin typeface="微软雅黑" panose="020B0503020204020204" pitchFamily="34" charset="-122"/>
                <a:ea typeface="微软雅黑" panose="020B0503020204020204" pitchFamily="34" charset="-122"/>
                <a:cs typeface="思源宋体 CN Heavy"/>
              </a:rPr>
              <a:t>1</a:t>
            </a:r>
            <a:endParaRPr lang="zh-CN" altLang="en-US" sz="2400" b="1">
              <a:solidFill>
                <a:schemeClr val="bg1"/>
              </a:solidFill>
              <a:latin typeface="微软雅黑" panose="020B0503020204020204" pitchFamily="34" charset="-122"/>
              <a:ea typeface="微软雅黑" panose="020B0503020204020204" pitchFamily="34" charset="-122"/>
              <a:cs typeface="思源宋体 CN Heavy"/>
            </a:endParaRPr>
          </a:p>
        </p:txBody>
      </p:sp>
      <p:grpSp>
        <p:nvGrpSpPr>
          <p:cNvPr id="21513" name="Group 76">
            <a:extLst>
              <a:ext uri="{FF2B5EF4-FFF2-40B4-BE49-F238E27FC236}">
                <a16:creationId xmlns="" xmlns:a16="http://schemas.microsoft.com/office/drawing/2014/main" id="{8D7CDBCB-12D6-451B-9A2C-BFBBE0E90D8E}"/>
              </a:ext>
            </a:extLst>
          </p:cNvPr>
          <p:cNvGrpSpPr>
            <a:grpSpLocks/>
          </p:cNvGrpSpPr>
          <p:nvPr/>
        </p:nvGrpSpPr>
        <p:grpSpPr bwMode="auto">
          <a:xfrm>
            <a:off x="8056563" y="2236788"/>
            <a:ext cx="3505200" cy="3713162"/>
            <a:chOff x="1302935" y="2124963"/>
            <a:chExt cx="2189142" cy="3479179"/>
          </a:xfrm>
        </p:grpSpPr>
        <p:grpSp>
          <p:nvGrpSpPr>
            <p:cNvPr id="21516" name="Group 33">
              <a:extLst>
                <a:ext uri="{FF2B5EF4-FFF2-40B4-BE49-F238E27FC236}">
                  <a16:creationId xmlns="" xmlns:a16="http://schemas.microsoft.com/office/drawing/2014/main" id="{DB2F43FF-D80F-4C15-826F-A3C2C225932F}"/>
                </a:ext>
              </a:extLst>
            </p:cNvPr>
            <p:cNvGrpSpPr>
              <a:grpSpLocks/>
            </p:cNvGrpSpPr>
            <p:nvPr/>
          </p:nvGrpSpPr>
          <p:grpSpPr bwMode="auto">
            <a:xfrm>
              <a:off x="1302935" y="2124963"/>
              <a:ext cx="2189142" cy="845847"/>
              <a:chOff x="1324809" y="1811334"/>
              <a:chExt cx="2189142" cy="845847"/>
            </a:xfrm>
          </p:grpSpPr>
          <p:sp>
            <p:nvSpPr>
              <p:cNvPr id="39" name="Pentagon 34">
                <a:extLst>
                  <a:ext uri="{FF2B5EF4-FFF2-40B4-BE49-F238E27FC236}">
                    <a16:creationId xmlns="" xmlns:a16="http://schemas.microsoft.com/office/drawing/2014/main" id="{324FD174-F26F-4604-9DA0-CB5131903D23}"/>
                  </a:ext>
                </a:extLst>
              </p:cNvPr>
              <p:cNvSpPr/>
              <p:nvPr/>
            </p:nvSpPr>
            <p:spPr>
              <a:xfrm rot="5400000">
                <a:off x="2054455" y="1089619"/>
                <a:ext cx="731833" cy="2175262"/>
              </a:xfrm>
              <a:prstGeom prst="homePlate">
                <a:avLst>
                  <a:gd name="adj" fmla="val 33401"/>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1520" name="Rectangle 35">
                <a:extLst>
                  <a:ext uri="{FF2B5EF4-FFF2-40B4-BE49-F238E27FC236}">
                    <a16:creationId xmlns="" xmlns:a16="http://schemas.microsoft.com/office/drawing/2014/main" id="{8111925F-57FD-4940-A74D-12201A92A074}"/>
                  </a:ext>
                </a:extLst>
              </p:cNvPr>
              <p:cNvSpPr>
                <a:spLocks noChangeArrowheads="1"/>
              </p:cNvSpPr>
              <p:nvPr/>
            </p:nvSpPr>
            <p:spPr bwMode="auto">
              <a:xfrm>
                <a:off x="1704538" y="2311122"/>
                <a:ext cx="1339462" cy="346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41" name="Flowchart: Process 36">
                <a:extLst>
                  <a:ext uri="{FF2B5EF4-FFF2-40B4-BE49-F238E27FC236}">
                    <a16:creationId xmlns="" xmlns:a16="http://schemas.microsoft.com/office/drawing/2014/main" id="{7A1DDCBF-9193-448A-A880-1582DA10F957}"/>
                  </a:ext>
                </a:extLst>
              </p:cNvPr>
              <p:cNvSpPr/>
              <p:nvPr/>
            </p:nvSpPr>
            <p:spPr>
              <a:xfrm>
                <a:off x="1324809" y="1830671"/>
                <a:ext cx="2189142" cy="105610"/>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1522" name="Rectangle 37">
                <a:extLst>
                  <a:ext uri="{FF2B5EF4-FFF2-40B4-BE49-F238E27FC236}">
                    <a16:creationId xmlns="" xmlns:a16="http://schemas.microsoft.com/office/drawing/2014/main" id="{7119F360-50EF-4E9C-B0A0-129074DD477E}"/>
                  </a:ext>
                </a:extLst>
              </p:cNvPr>
              <p:cNvSpPr>
                <a:spLocks noChangeArrowheads="1"/>
              </p:cNvSpPr>
              <p:nvPr/>
            </p:nvSpPr>
            <p:spPr bwMode="auto">
              <a:xfrm>
                <a:off x="1428631" y="1843964"/>
                <a:ext cx="1854287" cy="2883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37" name="Rounded Rectangle 53">
              <a:extLst>
                <a:ext uri="{FF2B5EF4-FFF2-40B4-BE49-F238E27FC236}">
                  <a16:creationId xmlns="" xmlns:a16="http://schemas.microsoft.com/office/drawing/2014/main" id="{EC95538E-1786-4F12-82D1-A2C1AB51708A}"/>
                </a:ext>
              </a:extLst>
            </p:cNvPr>
            <p:cNvSpPr/>
            <p:nvPr/>
          </p:nvSpPr>
          <p:spPr>
            <a:xfrm>
              <a:off x="1303926" y="5467295"/>
              <a:ext cx="2175262" cy="105610"/>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38" name="Rounded Rectangle 53">
              <a:extLst>
                <a:ext uri="{FF2B5EF4-FFF2-40B4-BE49-F238E27FC236}">
                  <a16:creationId xmlns="" xmlns:a16="http://schemas.microsoft.com/office/drawing/2014/main" id="{55AEAB76-10C5-460B-8BE5-73ED452DB51B}"/>
                </a:ext>
              </a:extLst>
            </p:cNvPr>
            <p:cNvSpPr/>
            <p:nvPr/>
          </p:nvSpPr>
          <p:spPr>
            <a:xfrm>
              <a:off x="1308884" y="2144300"/>
              <a:ext cx="2177244" cy="3459842"/>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sp>
        <p:nvSpPr>
          <p:cNvPr id="21514" name="文本框 42">
            <a:extLst>
              <a:ext uri="{FF2B5EF4-FFF2-40B4-BE49-F238E27FC236}">
                <a16:creationId xmlns="" xmlns:a16="http://schemas.microsoft.com/office/drawing/2014/main" id="{464F2F26-07E1-4605-9B55-C27958E0E398}"/>
              </a:ext>
            </a:extLst>
          </p:cNvPr>
          <p:cNvSpPr txBox="1">
            <a:spLocks noChangeArrowheads="1"/>
          </p:cNvSpPr>
          <p:nvPr/>
        </p:nvSpPr>
        <p:spPr bwMode="auto">
          <a:xfrm>
            <a:off x="8978900" y="2420938"/>
            <a:ext cx="16621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宋体 CN Heavy"/>
              </a:rPr>
              <a:t>案例</a:t>
            </a:r>
            <a:r>
              <a:rPr lang="en-US" altLang="zh-CN" sz="2400" b="1">
                <a:solidFill>
                  <a:schemeClr val="bg1"/>
                </a:solidFill>
                <a:latin typeface="微软雅黑" panose="020B0503020204020204" pitchFamily="34" charset="-122"/>
                <a:ea typeface="微软雅黑" panose="020B0503020204020204" pitchFamily="34" charset="-122"/>
                <a:cs typeface="思源宋体 CN Heavy"/>
              </a:rPr>
              <a:t>3</a:t>
            </a:r>
            <a:endParaRPr lang="zh-CN" altLang="en-US" sz="2400" b="1">
              <a:solidFill>
                <a:schemeClr val="bg1"/>
              </a:solidFill>
              <a:latin typeface="微软雅黑" panose="020B0503020204020204" pitchFamily="34" charset="-122"/>
              <a:ea typeface="微软雅黑" panose="020B0503020204020204" pitchFamily="34" charset="-122"/>
              <a:cs typeface="思源宋体 CN Heavy"/>
            </a:endParaRPr>
          </a:p>
        </p:txBody>
      </p:sp>
      <p:sp>
        <p:nvSpPr>
          <p:cNvPr id="33" name="矩形 32">
            <a:extLst>
              <a:ext uri="{FF2B5EF4-FFF2-40B4-BE49-F238E27FC236}">
                <a16:creationId xmlns="" xmlns:a16="http://schemas.microsoft.com/office/drawing/2014/main" id="{284D7787-9579-4A07-B32D-79CBEE748605}"/>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4F816A3B-E2B7-4320-AFAA-24B499F41777}"/>
              </a:ext>
            </a:extLst>
          </p:cNvPr>
          <p:cNvSpPr/>
          <p:nvPr/>
        </p:nvSpPr>
        <p:spPr>
          <a:xfrm>
            <a:off x="237710" y="1535487"/>
            <a:ext cx="9361488" cy="461665"/>
          </a:xfrm>
          <a:prstGeom prst="rect">
            <a:avLst/>
          </a:prstGeom>
          <a:noFill/>
        </p:spPr>
        <p:txBody>
          <a:bodyPr>
            <a:spAutoFit/>
          </a:bodyPr>
          <a:lstStyle/>
          <a:p>
            <a:pPr>
              <a:defRPr/>
            </a:pPr>
            <a:r>
              <a:rPr lang="en-US" altLang="zh-CN" sz="2400" b="1" dirty="0">
                <a:solidFill>
                  <a:schemeClr val="tx1">
                    <a:lumMod val="85000"/>
                    <a:lumOff val="15000"/>
                  </a:schemeClr>
                </a:solidFill>
                <a:latin typeface="微软雅黑" pitchFamily="34" charset="-122"/>
                <a:ea typeface="微软雅黑" pitchFamily="34" charset="-122"/>
              </a:rPr>
              <a:t>1.</a:t>
            </a:r>
            <a:r>
              <a:rPr lang="zh-CN" altLang="zh-CN" sz="2400" b="1" dirty="0">
                <a:solidFill>
                  <a:schemeClr val="tx1">
                    <a:lumMod val="85000"/>
                    <a:lumOff val="15000"/>
                  </a:schemeClr>
                </a:solidFill>
                <a:latin typeface="微软雅黑" pitchFamily="34" charset="-122"/>
                <a:ea typeface="微软雅黑" pitchFamily="34" charset="-122"/>
              </a:rPr>
              <a:t>什么样的单位是生产经营单位，哪些活动属于生产经营活动</a:t>
            </a:r>
            <a:endParaRPr lang="zh-CN" altLang="en-US" sz="2400" b="1" dirty="0">
              <a:solidFill>
                <a:schemeClr val="tx1">
                  <a:lumMod val="85000"/>
                  <a:lumOff val="15000"/>
                </a:schemeClr>
              </a:solidFill>
              <a:latin typeface="微软雅黑" pitchFamily="34" charset="-122"/>
              <a:ea typeface="微软雅黑" pitchFamily="34" charset="-122"/>
            </a:endParaRPr>
          </a:p>
        </p:txBody>
      </p:sp>
      <p:sp>
        <p:nvSpPr>
          <p:cNvPr id="3" name="矩形 2">
            <a:extLst>
              <a:ext uri="{FF2B5EF4-FFF2-40B4-BE49-F238E27FC236}">
                <a16:creationId xmlns="" xmlns:a16="http://schemas.microsoft.com/office/drawing/2014/main" id="{408060D1-BE7E-4B4A-BF3B-5E657793B3A6}"/>
              </a:ext>
            </a:extLst>
          </p:cNvPr>
          <p:cNvSpPr/>
          <p:nvPr/>
        </p:nvSpPr>
        <p:spPr>
          <a:xfrm>
            <a:off x="263352" y="2033492"/>
            <a:ext cx="11593513" cy="2461700"/>
          </a:xfrm>
          <a:prstGeom prst="rect">
            <a:avLst/>
          </a:prstGeom>
          <a:noFill/>
        </p:spPr>
        <p:txBody>
          <a:bodyPr>
            <a:spAutoFit/>
          </a:bodyPr>
          <a:lstStyle/>
          <a:p>
            <a:pPr marL="457200" indent="-457200" algn="just">
              <a:lnSpc>
                <a:spcPct val="200000"/>
              </a:lnSpc>
              <a:buFont typeface="Wingdings" panose="05000000000000000000" pitchFamily="2" charset="2"/>
              <a:buChar char="Ø"/>
              <a:defRPr/>
            </a:pPr>
            <a:r>
              <a:rPr lang="zh-CN" altLang="zh-CN" sz="2000" dirty="0">
                <a:solidFill>
                  <a:schemeClr val="tx1">
                    <a:lumMod val="85000"/>
                    <a:lumOff val="15000"/>
                  </a:schemeClr>
                </a:solidFill>
                <a:latin typeface="微软雅黑" pitchFamily="34" charset="-122"/>
                <a:ea typeface="微软雅黑" pitchFamily="34" charset="-122"/>
              </a:rPr>
              <a:t>生产经营单位的范畴</a:t>
            </a:r>
            <a:r>
              <a:rPr lang="zh-CN" altLang="en-US" sz="2000" dirty="0">
                <a:solidFill>
                  <a:schemeClr val="tx1">
                    <a:lumMod val="85000"/>
                    <a:lumOff val="15000"/>
                  </a:schemeClr>
                </a:solidFill>
                <a:latin typeface="微软雅黑" pitchFamily="34" charset="-122"/>
                <a:ea typeface="微软雅黑" pitchFamily="34" charset="-122"/>
              </a:rPr>
              <a:t>：不论其性质如何、规模大小</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只要是在中华人民共和国领域内从事生产经营活动</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都应遵守安法的各项规定。</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200000"/>
              </a:lnSpc>
              <a:buFont typeface="Wingdings" panose="05000000000000000000" pitchFamily="2" charset="2"/>
              <a:buChar char="Ø"/>
              <a:defRPr/>
            </a:pPr>
            <a:r>
              <a:rPr lang="zh-CN" altLang="zh-CN" sz="2000" dirty="0">
                <a:solidFill>
                  <a:schemeClr val="tx1">
                    <a:lumMod val="85000"/>
                    <a:lumOff val="15000"/>
                  </a:schemeClr>
                </a:solidFill>
                <a:latin typeface="微软雅黑" pitchFamily="34" charset="-122"/>
                <a:ea typeface="微软雅黑" pitchFamily="34" charset="-122"/>
              </a:rPr>
              <a:t>生产经营活动的范畴</a:t>
            </a:r>
            <a:r>
              <a:rPr lang="zh-CN" altLang="en-US" sz="2000" dirty="0">
                <a:solidFill>
                  <a:schemeClr val="tx1">
                    <a:lumMod val="85000"/>
                    <a:lumOff val="15000"/>
                  </a:schemeClr>
                </a:solidFill>
                <a:latin typeface="微软雅黑" pitchFamily="34" charset="-122"/>
                <a:ea typeface="微软雅黑" pitchFamily="34" charset="-122"/>
              </a:rPr>
              <a:t>：既包括资源的开采活动，各种产品的加工、制作活动</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也包括各类工程建设和商业、娱乐业以及其他服务业的经营活动。</a:t>
            </a:r>
            <a:endParaRPr lang="zh-CN" altLang="zh-CN" sz="2000" dirty="0">
              <a:solidFill>
                <a:schemeClr val="tx1">
                  <a:lumMod val="85000"/>
                  <a:lumOff val="15000"/>
                </a:schemeClr>
              </a:solidFill>
              <a:latin typeface="微软雅黑" pitchFamily="34" charset="-122"/>
              <a:ea typeface="微软雅黑" pitchFamily="34" charset="-122"/>
            </a:endParaRPr>
          </a:p>
        </p:txBody>
      </p:sp>
      <p:pic>
        <p:nvPicPr>
          <p:cNvPr id="22533" name="Picture 4" descr="http://imgsrc.baidu.com/imgad/pic/item/fc1f4134970a304e4ad9a8e4dbc8a786c9175c30.jpg">
            <a:extLst>
              <a:ext uri="{FF2B5EF4-FFF2-40B4-BE49-F238E27FC236}">
                <a16:creationId xmlns="" xmlns:a16="http://schemas.microsoft.com/office/drawing/2014/main" id="{E86A5E16-9A55-490C-8F19-FCD3227D738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616280" y="1666952"/>
            <a:ext cx="179387"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矩形 5">
            <a:extLst>
              <a:ext uri="{FF2B5EF4-FFF2-40B4-BE49-F238E27FC236}">
                <a16:creationId xmlns="" xmlns:a16="http://schemas.microsoft.com/office/drawing/2014/main" id="{F77B3820-5576-48DC-9720-E46906A85353}"/>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任意多边形: 形状 41">
            <a:extLst>
              <a:ext uri="{FF2B5EF4-FFF2-40B4-BE49-F238E27FC236}">
                <a16:creationId xmlns="" xmlns:a16="http://schemas.microsoft.com/office/drawing/2014/main" id="{231ADCC7-6062-4214-8541-1FE97F44FBEE}"/>
              </a:ext>
            </a:extLst>
          </p:cNvPr>
          <p:cNvSpPr/>
          <p:nvPr/>
        </p:nvSpPr>
        <p:spPr>
          <a:xfrm>
            <a:off x="1285875" y="4718497"/>
            <a:ext cx="1025525" cy="2108200"/>
          </a:xfrm>
          <a:custGeom>
            <a:avLst/>
            <a:gdLst>
              <a:gd name="connsiteX0" fmla="*/ 69366 w 1025628"/>
              <a:gd name="connsiteY0" fmla="*/ 0 h 2108390"/>
              <a:gd name="connsiteX1" fmla="*/ 1025628 w 1025628"/>
              <a:gd name="connsiteY1" fmla="*/ 0 h 2108390"/>
              <a:gd name="connsiteX2" fmla="*/ 1025628 w 1025628"/>
              <a:gd name="connsiteY2" fmla="*/ 2108390 h 2108390"/>
              <a:gd name="connsiteX3" fmla="*/ 69366 w 1025628"/>
              <a:gd name="connsiteY3" fmla="*/ 2108390 h 2108390"/>
              <a:gd name="connsiteX4" fmla="*/ 0 w 1025628"/>
              <a:gd name="connsiteY4" fmla="*/ 2039024 h 2108390"/>
              <a:gd name="connsiteX5" fmla="*/ 0 w 1025628"/>
              <a:gd name="connsiteY5" fmla="*/ 69366 h 2108390"/>
              <a:gd name="connsiteX6" fmla="*/ 69366 w 1025628"/>
              <a:gd name="connsiteY6" fmla="*/ 0 h 210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5628" h="2108390">
                <a:moveTo>
                  <a:pt x="69366" y="0"/>
                </a:moveTo>
                <a:lnTo>
                  <a:pt x="1025628" y="0"/>
                </a:lnTo>
                <a:lnTo>
                  <a:pt x="1025628" y="2108390"/>
                </a:lnTo>
                <a:lnTo>
                  <a:pt x="69366" y="2108390"/>
                </a:lnTo>
                <a:cubicBezTo>
                  <a:pt x="31056" y="2108390"/>
                  <a:pt x="0" y="2077334"/>
                  <a:pt x="0" y="2039024"/>
                </a:cubicBezTo>
                <a:lnTo>
                  <a:pt x="0" y="69366"/>
                </a:lnTo>
                <a:cubicBezTo>
                  <a:pt x="0" y="31056"/>
                  <a:pt x="31056" y="0"/>
                  <a:pt x="69366" y="0"/>
                </a:cubicBezTo>
                <a:close/>
              </a:path>
            </a:pathLst>
          </a:custGeom>
          <a:solidFill>
            <a:srgbClr val="C00000"/>
          </a:solid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mj-ea"/>
              <a:ea typeface="+mj-ea"/>
            </a:endParaRPr>
          </a:p>
        </p:txBody>
      </p:sp>
      <p:sp>
        <p:nvSpPr>
          <p:cNvPr id="5" name="矩形 4">
            <a:extLst>
              <a:ext uri="{FF2B5EF4-FFF2-40B4-BE49-F238E27FC236}">
                <a16:creationId xmlns="" xmlns:a16="http://schemas.microsoft.com/office/drawing/2014/main" id="{3757426E-2D9C-4AFD-A71F-CDAB1106E44D}"/>
              </a:ext>
            </a:extLst>
          </p:cNvPr>
          <p:cNvSpPr/>
          <p:nvPr/>
        </p:nvSpPr>
        <p:spPr>
          <a:xfrm>
            <a:off x="212725" y="1519238"/>
            <a:ext cx="11067851" cy="461665"/>
          </a:xfrm>
          <a:prstGeom prst="rect">
            <a:avLst/>
          </a:prstGeom>
          <a:noFill/>
        </p:spPr>
        <p:txBody>
          <a:bodyPr wrap="square">
            <a:spAutoFit/>
          </a:bodyPr>
          <a:lstStyle/>
          <a:p>
            <a:pPr>
              <a:defRPr/>
            </a:pPr>
            <a:r>
              <a:rPr lang="en-US" altLang="zh-CN" sz="2400" b="1" dirty="0">
                <a:solidFill>
                  <a:schemeClr val="tx1">
                    <a:lumMod val="85000"/>
                    <a:lumOff val="15000"/>
                  </a:schemeClr>
                </a:solidFill>
                <a:latin typeface="微软雅黑" pitchFamily="34" charset="-122"/>
                <a:ea typeface="微软雅黑" pitchFamily="34" charset="-122"/>
              </a:rPr>
              <a:t>2.</a:t>
            </a:r>
            <a:r>
              <a:rPr lang="zh-CN" altLang="zh-CN" sz="2400" b="1" dirty="0">
                <a:solidFill>
                  <a:schemeClr val="tx1">
                    <a:lumMod val="85000"/>
                    <a:lumOff val="15000"/>
                  </a:schemeClr>
                </a:solidFill>
                <a:latin typeface="微软雅黑" pitchFamily="34" charset="-122"/>
                <a:ea typeface="微软雅黑" pitchFamily="34" charset="-122"/>
              </a:rPr>
              <a:t>范畴明确了，生产经营单位的主体责任是什么</a:t>
            </a:r>
            <a:r>
              <a:rPr lang="en-US" altLang="zh-CN" sz="2400" b="1" dirty="0">
                <a:solidFill>
                  <a:schemeClr val="tx1">
                    <a:lumMod val="85000"/>
                    <a:lumOff val="15000"/>
                  </a:schemeClr>
                </a:solidFill>
                <a:latin typeface="微软雅黑" pitchFamily="34" charset="-122"/>
                <a:ea typeface="微软雅黑" pitchFamily="34" charset="-122"/>
              </a:rPr>
              <a:t>     </a:t>
            </a:r>
            <a:r>
              <a:rPr lang="zh-CN" altLang="zh-CN" sz="2400" b="1" dirty="0">
                <a:solidFill>
                  <a:schemeClr val="tx1">
                    <a:lumMod val="85000"/>
                    <a:lumOff val="15000"/>
                  </a:schemeClr>
                </a:solidFill>
                <a:latin typeface="微软雅黑" pitchFamily="34" charset="-122"/>
                <a:ea typeface="微软雅黑" pitchFamily="34" charset="-122"/>
              </a:rPr>
              <a:t>承担责任和义务是什么</a:t>
            </a:r>
          </a:p>
        </p:txBody>
      </p:sp>
      <p:pic>
        <p:nvPicPr>
          <p:cNvPr id="23557" name="Picture 4" descr="http://imgsrc.baidu.com/imgad/pic/item/fc1f4134970a304e4ad9a8e4dbc8a786c9175c30.jpg">
            <a:extLst>
              <a:ext uri="{FF2B5EF4-FFF2-40B4-BE49-F238E27FC236}">
                <a16:creationId xmlns="" xmlns:a16="http://schemas.microsoft.com/office/drawing/2014/main" id="{C419A979-733D-4FAF-846B-668437E55EE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0272464" y="1571080"/>
            <a:ext cx="179387"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4" descr="http://imgsrc.baidu.com/imgad/pic/item/fc1f4134970a304e4ad9a8e4dbc8a786c9175c30.jpg">
            <a:extLst>
              <a:ext uri="{FF2B5EF4-FFF2-40B4-BE49-F238E27FC236}">
                <a16:creationId xmlns="" xmlns:a16="http://schemas.microsoft.com/office/drawing/2014/main" id="{8C34CE74-0583-4FA4-9D4C-A3B70ABC9A4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734969" y="1557835"/>
            <a:ext cx="179388"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 xmlns:a16="http://schemas.microsoft.com/office/drawing/2014/main" id="{0526E2E4-11B2-47B1-95E0-9EEC302C947A}"/>
              </a:ext>
            </a:extLst>
          </p:cNvPr>
          <p:cNvSpPr/>
          <p:nvPr/>
        </p:nvSpPr>
        <p:spPr>
          <a:xfrm>
            <a:off x="335360" y="1914525"/>
            <a:ext cx="11521280" cy="1422954"/>
          </a:xfrm>
          <a:prstGeom prst="rect">
            <a:avLst/>
          </a:prstGeom>
          <a:noFill/>
        </p:spPr>
        <p:txBody>
          <a:bodyPr wrap="square">
            <a:spAutoFit/>
          </a:bodyPr>
          <a:lstStyle/>
          <a:p>
            <a:pPr algn="just">
              <a:lnSpc>
                <a:spcPct val="150000"/>
              </a:lnSpc>
              <a:defRPr/>
            </a:pPr>
            <a:r>
              <a:rPr lang="zh-CN" altLang="zh-CN" sz="2000" dirty="0">
                <a:latin typeface="微软雅黑" pitchFamily="34" charset="-122"/>
                <a:ea typeface="微软雅黑" pitchFamily="34" charset="-122"/>
              </a:rPr>
              <a:t>生产经营单位承担的安全生产主体责任，是指生产经营单位在生产经营活动全过程中必须在以下方面履行义务，承担责任，接受未尽责的追究。</a:t>
            </a:r>
            <a:endParaRPr lang="en-US" altLang="zh-CN" sz="2000" dirty="0">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en-US" sz="2000" dirty="0">
                <a:latin typeface="微软雅黑" pitchFamily="34" charset="-122"/>
                <a:ea typeface="微软雅黑" pitchFamily="34" charset="-122"/>
              </a:rPr>
              <a:t>依法建立安全生产管理机构。</a:t>
            </a:r>
            <a:endParaRPr lang="en-US" altLang="zh-CN" sz="2000" dirty="0">
              <a:latin typeface="微软雅黑" pitchFamily="34" charset="-122"/>
              <a:ea typeface="微软雅黑" pitchFamily="34" charset="-122"/>
            </a:endParaRPr>
          </a:p>
        </p:txBody>
      </p:sp>
      <p:pic>
        <p:nvPicPr>
          <p:cNvPr id="23560" name="图片 5">
            <a:extLst>
              <a:ext uri="{FF2B5EF4-FFF2-40B4-BE49-F238E27FC236}">
                <a16:creationId xmlns="" xmlns:a16="http://schemas.microsoft.com/office/drawing/2014/main" id="{2C39DEF3-3AB0-4648-A316-615A784706A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069975" y="3472309"/>
            <a:ext cx="552450"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1" name="图片 6">
            <a:extLst>
              <a:ext uri="{FF2B5EF4-FFF2-40B4-BE49-F238E27FC236}">
                <a16:creationId xmlns="" xmlns:a16="http://schemas.microsoft.com/office/drawing/2014/main" id="{7FF8CA04-1E1A-4847-A92B-9C89D346AD38}"/>
              </a:ext>
            </a:extLst>
          </p:cNvPr>
          <p:cNvPicPr>
            <a:picLocks noChangeAspect="1" noChangeArrowheads="1"/>
          </p:cNvPicPr>
          <p:nvPr/>
        </p:nvPicPr>
        <p:blipFill>
          <a:blip r:embed="rId4">
            <a:clrChange>
              <a:clrFrom>
                <a:srgbClr val="FDFEFC"/>
              </a:clrFrom>
              <a:clrTo>
                <a:srgbClr val="FDFEFC">
                  <a:alpha val="0"/>
                </a:srgbClr>
              </a:clrTo>
            </a:clrChange>
            <a:extLst>
              <a:ext uri="{28A0092B-C50C-407E-A947-70E740481C1C}">
                <a14:useLocalDpi xmlns="" xmlns:a14="http://schemas.microsoft.com/office/drawing/2010/main" val="0"/>
              </a:ext>
            </a:extLst>
          </a:blip>
          <a:srcRect/>
          <a:stretch>
            <a:fillRect/>
          </a:stretch>
        </p:blipFill>
        <p:spPr bwMode="auto">
          <a:xfrm>
            <a:off x="1935163" y="3462784"/>
            <a:ext cx="50482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2" name="图片 7">
            <a:extLst>
              <a:ext uri="{FF2B5EF4-FFF2-40B4-BE49-F238E27FC236}">
                <a16:creationId xmlns="" xmlns:a16="http://schemas.microsoft.com/office/drawing/2014/main" id="{4459AAE4-D71C-44DD-A2A0-BA3C2335628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787650" y="3462784"/>
            <a:ext cx="7429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3" name="图片 8">
            <a:extLst>
              <a:ext uri="{FF2B5EF4-FFF2-40B4-BE49-F238E27FC236}">
                <a16:creationId xmlns="" xmlns:a16="http://schemas.microsoft.com/office/drawing/2014/main" id="{757B223A-76CC-4CD4-BD82-D18130F51DF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622675" y="3437384"/>
            <a:ext cx="90487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4" name="图片 9">
            <a:extLst>
              <a:ext uri="{FF2B5EF4-FFF2-40B4-BE49-F238E27FC236}">
                <a16:creationId xmlns="" xmlns:a16="http://schemas.microsoft.com/office/drawing/2014/main" id="{0C4465DE-0D0C-4100-93D8-0B5869C658B2}"/>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670425" y="3477072"/>
            <a:ext cx="609600" cy="56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矩形: 圆角 11">
            <a:extLst>
              <a:ext uri="{FF2B5EF4-FFF2-40B4-BE49-F238E27FC236}">
                <a16:creationId xmlns="" xmlns:a16="http://schemas.microsoft.com/office/drawing/2014/main" id="{24499843-0082-4C2A-9AED-4FD34665FF9E}"/>
              </a:ext>
            </a:extLst>
          </p:cNvPr>
          <p:cNvSpPr/>
          <p:nvPr/>
        </p:nvSpPr>
        <p:spPr>
          <a:xfrm>
            <a:off x="839788" y="3364086"/>
            <a:ext cx="4695825" cy="1289050"/>
          </a:xfrm>
          <a:prstGeom prst="roundRect">
            <a:avLst>
              <a:gd name="adj" fmla="val 9689"/>
            </a:avLst>
          </a:prstGeom>
          <a:no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mj-ea"/>
              <a:ea typeface="+mj-ea"/>
            </a:endParaRPr>
          </a:p>
        </p:txBody>
      </p:sp>
      <p:sp>
        <p:nvSpPr>
          <p:cNvPr id="16" name="矩形 15">
            <a:extLst>
              <a:ext uri="{FF2B5EF4-FFF2-40B4-BE49-F238E27FC236}">
                <a16:creationId xmlns="" xmlns:a16="http://schemas.microsoft.com/office/drawing/2014/main" id="{2BDF681E-580F-45AD-B3FF-324499F5816C}"/>
              </a:ext>
            </a:extLst>
          </p:cNvPr>
          <p:cNvSpPr/>
          <p:nvPr/>
        </p:nvSpPr>
        <p:spPr>
          <a:xfrm>
            <a:off x="839788" y="4113659"/>
            <a:ext cx="1022350"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建筑施工</a:t>
            </a:r>
          </a:p>
        </p:txBody>
      </p:sp>
      <p:sp>
        <p:nvSpPr>
          <p:cNvPr id="17" name="矩形 16">
            <a:extLst>
              <a:ext uri="{FF2B5EF4-FFF2-40B4-BE49-F238E27FC236}">
                <a16:creationId xmlns="" xmlns:a16="http://schemas.microsoft.com/office/drawing/2014/main" id="{B6C7AF0C-8F67-4176-A25B-A2AD60D31702}"/>
              </a:ext>
            </a:extLst>
          </p:cNvPr>
          <p:cNvSpPr/>
          <p:nvPr/>
        </p:nvSpPr>
        <p:spPr>
          <a:xfrm>
            <a:off x="1746250" y="4113659"/>
            <a:ext cx="1027113"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金属冶炼</a:t>
            </a:r>
          </a:p>
        </p:txBody>
      </p:sp>
      <p:sp>
        <p:nvSpPr>
          <p:cNvPr id="18" name="矩形 17">
            <a:extLst>
              <a:ext uri="{FF2B5EF4-FFF2-40B4-BE49-F238E27FC236}">
                <a16:creationId xmlns="" xmlns:a16="http://schemas.microsoft.com/office/drawing/2014/main" id="{B70ABEFC-A5E2-4404-82F9-13F213EF837B}"/>
              </a:ext>
            </a:extLst>
          </p:cNvPr>
          <p:cNvSpPr/>
          <p:nvPr/>
        </p:nvSpPr>
        <p:spPr>
          <a:xfrm>
            <a:off x="2657475" y="4113659"/>
            <a:ext cx="1027113"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矿山</a:t>
            </a:r>
          </a:p>
        </p:txBody>
      </p:sp>
      <p:sp>
        <p:nvSpPr>
          <p:cNvPr id="19" name="矩形 18">
            <a:extLst>
              <a:ext uri="{FF2B5EF4-FFF2-40B4-BE49-F238E27FC236}">
                <a16:creationId xmlns="" xmlns:a16="http://schemas.microsoft.com/office/drawing/2014/main" id="{DF466E10-7C37-4654-9689-B64F05859350}"/>
              </a:ext>
            </a:extLst>
          </p:cNvPr>
          <p:cNvSpPr/>
          <p:nvPr/>
        </p:nvSpPr>
        <p:spPr>
          <a:xfrm>
            <a:off x="3568700" y="4113659"/>
            <a:ext cx="1027113"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道路运输</a:t>
            </a:r>
          </a:p>
        </p:txBody>
      </p:sp>
      <p:sp>
        <p:nvSpPr>
          <p:cNvPr id="20" name="矩形 19">
            <a:extLst>
              <a:ext uri="{FF2B5EF4-FFF2-40B4-BE49-F238E27FC236}">
                <a16:creationId xmlns="" xmlns:a16="http://schemas.microsoft.com/office/drawing/2014/main" id="{C63AC284-5565-4547-B881-D5B86495AE90}"/>
              </a:ext>
            </a:extLst>
          </p:cNvPr>
          <p:cNvSpPr/>
          <p:nvPr/>
        </p:nvSpPr>
        <p:spPr>
          <a:xfrm>
            <a:off x="4479925" y="4113659"/>
            <a:ext cx="1027113"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危险物品</a:t>
            </a:r>
          </a:p>
        </p:txBody>
      </p:sp>
      <p:pic>
        <p:nvPicPr>
          <p:cNvPr id="23571" name="图片 12">
            <a:extLst>
              <a:ext uri="{FF2B5EF4-FFF2-40B4-BE49-F238E27FC236}">
                <a16:creationId xmlns="" xmlns:a16="http://schemas.microsoft.com/office/drawing/2014/main" id="{39E7F368-4E98-4ED4-98FB-28F040F34E4A}"/>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618288" y="3289747"/>
            <a:ext cx="1165225" cy="101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72" name="图片 13">
            <a:extLst>
              <a:ext uri="{FF2B5EF4-FFF2-40B4-BE49-F238E27FC236}">
                <a16:creationId xmlns="" xmlns:a16="http://schemas.microsoft.com/office/drawing/2014/main" id="{CD3DC398-C79F-4276-9C7B-69806334330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8616950" y="3326259"/>
            <a:ext cx="827088"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矩形 22">
            <a:extLst>
              <a:ext uri="{FF2B5EF4-FFF2-40B4-BE49-F238E27FC236}">
                <a16:creationId xmlns="" xmlns:a16="http://schemas.microsoft.com/office/drawing/2014/main" id="{589C9A6A-02D6-4255-B8DA-DCB0357AB239}"/>
              </a:ext>
            </a:extLst>
          </p:cNvPr>
          <p:cNvSpPr/>
          <p:nvPr/>
        </p:nvSpPr>
        <p:spPr>
          <a:xfrm>
            <a:off x="7680325" y="3692972"/>
            <a:ext cx="1027113"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或</a:t>
            </a:r>
          </a:p>
        </p:txBody>
      </p:sp>
      <p:sp>
        <p:nvSpPr>
          <p:cNvPr id="24" name="矩形 23">
            <a:extLst>
              <a:ext uri="{FF2B5EF4-FFF2-40B4-BE49-F238E27FC236}">
                <a16:creationId xmlns="" xmlns:a16="http://schemas.microsoft.com/office/drawing/2014/main" id="{AC5BB094-3B13-45C0-B327-FD7BA57AD796}"/>
              </a:ext>
            </a:extLst>
          </p:cNvPr>
          <p:cNvSpPr/>
          <p:nvPr/>
        </p:nvSpPr>
        <p:spPr>
          <a:xfrm>
            <a:off x="6337300" y="4200972"/>
            <a:ext cx="1812925"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安全生产管理机构</a:t>
            </a:r>
          </a:p>
        </p:txBody>
      </p:sp>
      <p:sp>
        <p:nvSpPr>
          <p:cNvPr id="25" name="矩形 24">
            <a:extLst>
              <a:ext uri="{FF2B5EF4-FFF2-40B4-BE49-F238E27FC236}">
                <a16:creationId xmlns="" xmlns:a16="http://schemas.microsoft.com/office/drawing/2014/main" id="{17E1577C-48E2-44F0-AD0E-DA6A11B0724F}"/>
              </a:ext>
            </a:extLst>
          </p:cNvPr>
          <p:cNvSpPr/>
          <p:nvPr/>
        </p:nvSpPr>
        <p:spPr>
          <a:xfrm>
            <a:off x="8002588" y="4200972"/>
            <a:ext cx="2054225"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专职安全生产管理人员</a:t>
            </a:r>
          </a:p>
        </p:txBody>
      </p:sp>
      <p:sp>
        <p:nvSpPr>
          <p:cNvPr id="26" name="矩形: 圆角 25">
            <a:extLst>
              <a:ext uri="{FF2B5EF4-FFF2-40B4-BE49-F238E27FC236}">
                <a16:creationId xmlns="" xmlns:a16="http://schemas.microsoft.com/office/drawing/2014/main" id="{3A9DB876-D37C-4C2D-BA61-8468B4179947}"/>
              </a:ext>
            </a:extLst>
          </p:cNvPr>
          <p:cNvSpPr/>
          <p:nvPr/>
        </p:nvSpPr>
        <p:spPr>
          <a:xfrm>
            <a:off x="6432550" y="3364086"/>
            <a:ext cx="3548063" cy="1289050"/>
          </a:xfrm>
          <a:prstGeom prst="roundRect">
            <a:avLst>
              <a:gd name="adj" fmla="val 9689"/>
            </a:avLst>
          </a:prstGeom>
          <a:no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mj-ea"/>
              <a:ea typeface="+mj-ea"/>
            </a:endParaRPr>
          </a:p>
        </p:txBody>
      </p:sp>
      <p:grpSp>
        <p:nvGrpSpPr>
          <p:cNvPr id="23577" name="组合 14">
            <a:extLst>
              <a:ext uri="{FF2B5EF4-FFF2-40B4-BE49-F238E27FC236}">
                <a16:creationId xmlns="" xmlns:a16="http://schemas.microsoft.com/office/drawing/2014/main" id="{6DEBB5D4-C557-435F-96D8-FDF95658F170}"/>
              </a:ext>
            </a:extLst>
          </p:cNvPr>
          <p:cNvGrpSpPr>
            <a:grpSpLocks/>
          </p:cNvGrpSpPr>
          <p:nvPr/>
        </p:nvGrpSpPr>
        <p:grpSpPr bwMode="auto">
          <a:xfrm>
            <a:off x="5591175" y="3973959"/>
            <a:ext cx="823913" cy="141288"/>
            <a:chOff x="4072368" y="5301208"/>
            <a:chExt cx="823913" cy="369887"/>
          </a:xfrm>
        </p:grpSpPr>
        <p:sp>
          <p:nvSpPr>
            <p:cNvPr id="31" name="箭头: V 形 30">
              <a:extLst>
                <a:ext uri="{FF2B5EF4-FFF2-40B4-BE49-F238E27FC236}">
                  <a16:creationId xmlns="" xmlns:a16="http://schemas.microsoft.com/office/drawing/2014/main" id="{AFA4ED13-368A-4894-A868-EC3D685A8EEB}"/>
                </a:ext>
              </a:extLst>
            </p:cNvPr>
            <p:cNvSpPr/>
            <p:nvPr/>
          </p:nvSpPr>
          <p:spPr bwMode="auto">
            <a:xfrm>
              <a:off x="4537506" y="5301208"/>
              <a:ext cx="358775"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32" name="箭头: V 形 31">
              <a:extLst>
                <a:ext uri="{FF2B5EF4-FFF2-40B4-BE49-F238E27FC236}">
                  <a16:creationId xmlns="" xmlns:a16="http://schemas.microsoft.com/office/drawing/2014/main" id="{1C64F4A3-B4AA-4DF9-A538-07586D7778CD}"/>
                </a:ext>
              </a:extLst>
            </p:cNvPr>
            <p:cNvSpPr/>
            <p:nvPr/>
          </p:nvSpPr>
          <p:spPr bwMode="auto">
            <a:xfrm>
              <a:off x="4305731" y="5301208"/>
              <a:ext cx="360362"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33" name="箭头: V 形 32">
              <a:extLst>
                <a:ext uri="{FF2B5EF4-FFF2-40B4-BE49-F238E27FC236}">
                  <a16:creationId xmlns="" xmlns:a16="http://schemas.microsoft.com/office/drawing/2014/main" id="{323EEC36-80C5-4D71-8A6D-20CC53481150}"/>
                </a:ext>
              </a:extLst>
            </p:cNvPr>
            <p:cNvSpPr/>
            <p:nvPr/>
          </p:nvSpPr>
          <p:spPr bwMode="auto">
            <a:xfrm>
              <a:off x="4072368" y="5301208"/>
              <a:ext cx="360363"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grpSp>
      <p:sp>
        <p:nvSpPr>
          <p:cNvPr id="35" name="矩形 34">
            <a:extLst>
              <a:ext uri="{FF2B5EF4-FFF2-40B4-BE49-F238E27FC236}">
                <a16:creationId xmlns="" xmlns:a16="http://schemas.microsoft.com/office/drawing/2014/main" id="{A619CA3D-75A9-4170-B5E1-90752A40B52F}"/>
              </a:ext>
            </a:extLst>
          </p:cNvPr>
          <p:cNvSpPr/>
          <p:nvPr/>
        </p:nvSpPr>
        <p:spPr>
          <a:xfrm>
            <a:off x="5483225" y="3680272"/>
            <a:ext cx="1027113" cy="306387"/>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设置</a:t>
            </a:r>
          </a:p>
        </p:txBody>
      </p:sp>
      <p:pic>
        <p:nvPicPr>
          <p:cNvPr id="23579" name="图片 20">
            <a:extLst>
              <a:ext uri="{FF2B5EF4-FFF2-40B4-BE49-F238E27FC236}">
                <a16:creationId xmlns="" xmlns:a16="http://schemas.microsoft.com/office/drawing/2014/main" id="{1E120401-E0B0-47AD-8B01-FCF782ADCD55}"/>
              </a:ext>
            </a:extLst>
          </p:cNvPr>
          <p:cNvPicPr>
            <a:picLocks noChangeAspect="1" noChangeArrowheads="1"/>
          </p:cNvPicPr>
          <p:nvPr/>
        </p:nvPicPr>
        <p:blipFill>
          <a:blip r:embed="rId10">
            <a:clrChange>
              <a:clrFrom>
                <a:srgbClr val="0072C6"/>
              </a:clrFrom>
              <a:clrTo>
                <a:srgbClr val="0072C6">
                  <a:alpha val="0"/>
                </a:srgbClr>
              </a:clrTo>
            </a:clrChange>
            <a:extLst>
              <a:ext uri="{28A0092B-C50C-407E-A947-70E740481C1C}">
                <a14:useLocalDpi xmlns="" xmlns:a14="http://schemas.microsoft.com/office/drawing/2010/main" val="0"/>
              </a:ext>
            </a:extLst>
          </a:blip>
          <a:srcRect/>
          <a:stretch>
            <a:fillRect/>
          </a:stretch>
        </p:blipFill>
        <p:spPr bwMode="auto">
          <a:xfrm>
            <a:off x="1243013" y="5007422"/>
            <a:ext cx="1133475" cy="1122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80" name="矩形 37">
            <a:extLst>
              <a:ext uri="{FF2B5EF4-FFF2-40B4-BE49-F238E27FC236}">
                <a16:creationId xmlns="" xmlns:a16="http://schemas.microsoft.com/office/drawing/2014/main" id="{43A8D2C2-7673-4E73-8499-DCE160EB64D8}"/>
              </a:ext>
            </a:extLst>
          </p:cNvPr>
          <p:cNvSpPr>
            <a:spLocks noChangeArrowheads="1"/>
          </p:cNvSpPr>
          <p:nvPr/>
        </p:nvSpPr>
        <p:spPr bwMode="auto">
          <a:xfrm>
            <a:off x="1358900" y="6015484"/>
            <a:ext cx="866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1200">
                <a:solidFill>
                  <a:schemeClr val="bg1"/>
                </a:solidFill>
                <a:latin typeface="+mj-ea"/>
                <a:ea typeface="+mj-ea"/>
              </a:rPr>
              <a:t>其他生产经营单位</a:t>
            </a:r>
          </a:p>
        </p:txBody>
      </p:sp>
      <p:cxnSp>
        <p:nvCxnSpPr>
          <p:cNvPr id="34" name="直接连接符 33">
            <a:extLst>
              <a:ext uri="{FF2B5EF4-FFF2-40B4-BE49-F238E27FC236}">
                <a16:creationId xmlns="" xmlns:a16="http://schemas.microsoft.com/office/drawing/2014/main" id="{E64B8F46-2A6A-4133-834B-A24CADD6275B}"/>
              </a:ext>
            </a:extLst>
          </p:cNvPr>
          <p:cNvCxnSpPr/>
          <p:nvPr/>
        </p:nvCxnSpPr>
        <p:spPr>
          <a:xfrm>
            <a:off x="2305050" y="4718497"/>
            <a:ext cx="0" cy="2108200"/>
          </a:xfrm>
          <a:prstGeom prst="line">
            <a:avLst/>
          </a:prstGeom>
        </p:spPr>
        <p:style>
          <a:lnRef idx="1">
            <a:schemeClr val="dk1"/>
          </a:lnRef>
          <a:fillRef idx="0">
            <a:schemeClr val="dk1"/>
          </a:fillRef>
          <a:effectRef idx="0">
            <a:schemeClr val="dk1"/>
          </a:effectRef>
          <a:fontRef idx="minor">
            <a:schemeClr val="tx1"/>
          </a:fontRef>
        </p:style>
      </p:cxnSp>
      <p:sp>
        <p:nvSpPr>
          <p:cNvPr id="39" name="矩形: 圆角 38">
            <a:extLst>
              <a:ext uri="{FF2B5EF4-FFF2-40B4-BE49-F238E27FC236}">
                <a16:creationId xmlns="" xmlns:a16="http://schemas.microsoft.com/office/drawing/2014/main" id="{942D1596-FC21-4416-8ADE-70B2F328294D}"/>
              </a:ext>
            </a:extLst>
          </p:cNvPr>
          <p:cNvSpPr/>
          <p:nvPr/>
        </p:nvSpPr>
        <p:spPr>
          <a:xfrm>
            <a:off x="1285875" y="4718497"/>
            <a:ext cx="8353425" cy="2108200"/>
          </a:xfrm>
          <a:prstGeom prst="roundRect">
            <a:avLst>
              <a:gd name="adj" fmla="val 3295"/>
            </a:avLst>
          </a:prstGeom>
          <a:noFill/>
          <a:ln w="31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mj-ea"/>
              <a:ea typeface="+mj-ea"/>
            </a:endParaRPr>
          </a:p>
        </p:txBody>
      </p:sp>
      <p:pic>
        <p:nvPicPr>
          <p:cNvPr id="23583" name="图片 39">
            <a:extLst>
              <a:ext uri="{FF2B5EF4-FFF2-40B4-BE49-F238E27FC236}">
                <a16:creationId xmlns="" xmlns:a16="http://schemas.microsoft.com/office/drawing/2014/main" id="{43DF36E6-B4E0-4D80-9D06-84B196CD435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847975" y="4880422"/>
            <a:ext cx="758825" cy="60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5" name="直接连接符 44">
            <a:extLst>
              <a:ext uri="{FF2B5EF4-FFF2-40B4-BE49-F238E27FC236}">
                <a16:creationId xmlns="" xmlns:a16="http://schemas.microsoft.com/office/drawing/2014/main" id="{CCC63BD2-5C09-4E31-A9A6-B0EB82EA8D0E}"/>
              </a:ext>
            </a:extLst>
          </p:cNvPr>
          <p:cNvCxnSpPr>
            <a:cxnSpLocks/>
            <a:endCxn id="39" idx="3"/>
          </p:cNvCxnSpPr>
          <p:nvPr/>
        </p:nvCxnSpPr>
        <p:spPr>
          <a:xfrm>
            <a:off x="2308225" y="5772597"/>
            <a:ext cx="7331075" cy="0"/>
          </a:xfrm>
          <a:prstGeom prst="line">
            <a:avLst/>
          </a:prstGeom>
        </p:spPr>
        <p:style>
          <a:lnRef idx="1">
            <a:schemeClr val="accent2"/>
          </a:lnRef>
          <a:fillRef idx="0">
            <a:schemeClr val="accent2"/>
          </a:fillRef>
          <a:effectRef idx="0">
            <a:schemeClr val="accent2"/>
          </a:effectRef>
          <a:fontRef idx="minor">
            <a:schemeClr val="tx1"/>
          </a:fontRef>
        </p:style>
      </p:cxnSp>
      <p:sp>
        <p:nvSpPr>
          <p:cNvPr id="47" name="矩形 46">
            <a:extLst>
              <a:ext uri="{FF2B5EF4-FFF2-40B4-BE49-F238E27FC236}">
                <a16:creationId xmlns="" xmlns:a16="http://schemas.microsoft.com/office/drawing/2014/main" id="{4B61FD1E-5656-477B-B672-04D6AB7743B3}"/>
              </a:ext>
            </a:extLst>
          </p:cNvPr>
          <p:cNvSpPr/>
          <p:nvPr/>
        </p:nvSpPr>
        <p:spPr>
          <a:xfrm>
            <a:off x="2520950" y="5432872"/>
            <a:ext cx="1463675"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从业人员</a:t>
            </a:r>
            <a:r>
              <a:rPr lang="en-US" altLang="zh-CN" sz="1400" dirty="0">
                <a:solidFill>
                  <a:schemeClr val="tx1">
                    <a:lumMod val="85000"/>
                    <a:lumOff val="15000"/>
                  </a:schemeClr>
                </a:solidFill>
                <a:latin typeface="+mj-ea"/>
                <a:ea typeface="+mj-ea"/>
              </a:rPr>
              <a:t>100 +</a:t>
            </a:r>
            <a:endParaRPr lang="zh-CN" altLang="en-US" sz="1400" dirty="0">
              <a:solidFill>
                <a:schemeClr val="tx1">
                  <a:lumMod val="85000"/>
                  <a:lumOff val="15000"/>
                </a:schemeClr>
              </a:solidFill>
              <a:latin typeface="+mj-ea"/>
              <a:ea typeface="+mj-ea"/>
            </a:endParaRPr>
          </a:p>
        </p:txBody>
      </p:sp>
      <p:grpSp>
        <p:nvGrpSpPr>
          <p:cNvPr id="23586" name="组合 47">
            <a:extLst>
              <a:ext uri="{FF2B5EF4-FFF2-40B4-BE49-F238E27FC236}">
                <a16:creationId xmlns="" xmlns:a16="http://schemas.microsoft.com/office/drawing/2014/main" id="{CC3BD2F0-B0D7-4C71-A058-FD1F5E71859D}"/>
              </a:ext>
            </a:extLst>
          </p:cNvPr>
          <p:cNvGrpSpPr>
            <a:grpSpLocks/>
          </p:cNvGrpSpPr>
          <p:nvPr/>
        </p:nvGrpSpPr>
        <p:grpSpPr bwMode="auto">
          <a:xfrm>
            <a:off x="4191000" y="5312222"/>
            <a:ext cx="823913" cy="141287"/>
            <a:chOff x="4072368" y="5301208"/>
            <a:chExt cx="823913" cy="369887"/>
          </a:xfrm>
        </p:grpSpPr>
        <p:sp>
          <p:nvSpPr>
            <p:cNvPr id="49" name="箭头: V 形 48">
              <a:extLst>
                <a:ext uri="{FF2B5EF4-FFF2-40B4-BE49-F238E27FC236}">
                  <a16:creationId xmlns="" xmlns:a16="http://schemas.microsoft.com/office/drawing/2014/main" id="{C168C8A5-DBFC-412B-AD7D-595E8B5052E3}"/>
                </a:ext>
              </a:extLst>
            </p:cNvPr>
            <p:cNvSpPr/>
            <p:nvPr/>
          </p:nvSpPr>
          <p:spPr bwMode="auto">
            <a:xfrm>
              <a:off x="4537506" y="5301208"/>
              <a:ext cx="358775"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50" name="箭头: V 形 49">
              <a:extLst>
                <a:ext uri="{FF2B5EF4-FFF2-40B4-BE49-F238E27FC236}">
                  <a16:creationId xmlns="" xmlns:a16="http://schemas.microsoft.com/office/drawing/2014/main" id="{460E7C2A-ECC1-4FDD-B6D5-B6839A10DB49}"/>
                </a:ext>
              </a:extLst>
            </p:cNvPr>
            <p:cNvSpPr/>
            <p:nvPr/>
          </p:nvSpPr>
          <p:spPr bwMode="auto">
            <a:xfrm>
              <a:off x="4305731" y="5301208"/>
              <a:ext cx="360362"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51" name="箭头: V 形 50">
              <a:extLst>
                <a:ext uri="{FF2B5EF4-FFF2-40B4-BE49-F238E27FC236}">
                  <a16:creationId xmlns="" xmlns:a16="http://schemas.microsoft.com/office/drawing/2014/main" id="{98A07851-1231-4B6C-B958-7B632CA39400}"/>
                </a:ext>
              </a:extLst>
            </p:cNvPr>
            <p:cNvSpPr/>
            <p:nvPr/>
          </p:nvSpPr>
          <p:spPr bwMode="auto">
            <a:xfrm>
              <a:off x="4072368" y="5301208"/>
              <a:ext cx="360363"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grpSp>
      <p:sp>
        <p:nvSpPr>
          <p:cNvPr id="52" name="矩形 51">
            <a:extLst>
              <a:ext uri="{FF2B5EF4-FFF2-40B4-BE49-F238E27FC236}">
                <a16:creationId xmlns="" xmlns:a16="http://schemas.microsoft.com/office/drawing/2014/main" id="{1F5B375C-1D25-484A-A140-A21752B496A4}"/>
              </a:ext>
            </a:extLst>
          </p:cNvPr>
          <p:cNvSpPr/>
          <p:nvPr/>
        </p:nvSpPr>
        <p:spPr>
          <a:xfrm>
            <a:off x="4081463" y="5016947"/>
            <a:ext cx="1027112"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设置</a:t>
            </a:r>
          </a:p>
        </p:txBody>
      </p:sp>
      <p:pic>
        <p:nvPicPr>
          <p:cNvPr id="23588" name="图片 53">
            <a:extLst>
              <a:ext uri="{FF2B5EF4-FFF2-40B4-BE49-F238E27FC236}">
                <a16:creationId xmlns="" xmlns:a16="http://schemas.microsoft.com/office/drawing/2014/main" id="{2D68866C-805A-4735-AEC2-09325E78FD14}"/>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5735638" y="4674047"/>
            <a:ext cx="920750" cy="804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89" name="图片 54">
            <a:extLst>
              <a:ext uri="{FF2B5EF4-FFF2-40B4-BE49-F238E27FC236}">
                <a16:creationId xmlns="" xmlns:a16="http://schemas.microsoft.com/office/drawing/2014/main" id="{9AA322A5-DE55-45BB-A2A8-859B65A29CB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999413" y="4739134"/>
            <a:ext cx="657225"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 name="矩形 55">
            <a:extLst>
              <a:ext uri="{FF2B5EF4-FFF2-40B4-BE49-F238E27FC236}">
                <a16:creationId xmlns="" xmlns:a16="http://schemas.microsoft.com/office/drawing/2014/main" id="{06CAA197-4ADB-454F-BE3B-EA874E4805F8}"/>
              </a:ext>
            </a:extLst>
          </p:cNvPr>
          <p:cNvSpPr/>
          <p:nvPr/>
        </p:nvSpPr>
        <p:spPr>
          <a:xfrm>
            <a:off x="6672263" y="4988372"/>
            <a:ext cx="1027112" cy="306387"/>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或</a:t>
            </a:r>
          </a:p>
        </p:txBody>
      </p:sp>
      <p:sp>
        <p:nvSpPr>
          <p:cNvPr id="57" name="矩形 56">
            <a:extLst>
              <a:ext uri="{FF2B5EF4-FFF2-40B4-BE49-F238E27FC236}">
                <a16:creationId xmlns="" xmlns:a16="http://schemas.microsoft.com/office/drawing/2014/main" id="{9BC88DCC-E825-48F2-A6C3-DC26BAF02DB3}"/>
              </a:ext>
            </a:extLst>
          </p:cNvPr>
          <p:cNvSpPr/>
          <p:nvPr/>
        </p:nvSpPr>
        <p:spPr>
          <a:xfrm>
            <a:off x="5291138" y="5496372"/>
            <a:ext cx="1812925"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安全生产管理机构</a:t>
            </a:r>
          </a:p>
        </p:txBody>
      </p:sp>
      <p:sp>
        <p:nvSpPr>
          <p:cNvPr id="58" name="矩形 57">
            <a:extLst>
              <a:ext uri="{FF2B5EF4-FFF2-40B4-BE49-F238E27FC236}">
                <a16:creationId xmlns="" xmlns:a16="http://schemas.microsoft.com/office/drawing/2014/main" id="{AC2567BD-A5D0-43E2-9DDE-91C52DB41CD7}"/>
              </a:ext>
            </a:extLst>
          </p:cNvPr>
          <p:cNvSpPr/>
          <p:nvPr/>
        </p:nvSpPr>
        <p:spPr>
          <a:xfrm>
            <a:off x="7296150" y="5496372"/>
            <a:ext cx="2055813"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专职安全生产管理人员</a:t>
            </a:r>
          </a:p>
        </p:txBody>
      </p:sp>
      <p:sp>
        <p:nvSpPr>
          <p:cNvPr id="59" name="矩形: 圆角 58">
            <a:extLst>
              <a:ext uri="{FF2B5EF4-FFF2-40B4-BE49-F238E27FC236}">
                <a16:creationId xmlns="" xmlns:a16="http://schemas.microsoft.com/office/drawing/2014/main" id="{232B7D55-D54B-4B38-8357-E16765846042}"/>
              </a:ext>
            </a:extLst>
          </p:cNvPr>
          <p:cNvSpPr/>
          <p:nvPr/>
        </p:nvSpPr>
        <p:spPr>
          <a:xfrm>
            <a:off x="5381625" y="4756597"/>
            <a:ext cx="3894138" cy="996950"/>
          </a:xfrm>
          <a:prstGeom prst="roundRect">
            <a:avLst>
              <a:gd name="adj" fmla="val 9689"/>
            </a:avLst>
          </a:prstGeom>
          <a:no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mj-ea"/>
              <a:ea typeface="+mj-ea"/>
            </a:endParaRPr>
          </a:p>
        </p:txBody>
      </p:sp>
      <p:pic>
        <p:nvPicPr>
          <p:cNvPr id="23594" name="图片 45">
            <a:extLst>
              <a:ext uri="{FF2B5EF4-FFF2-40B4-BE49-F238E27FC236}">
                <a16:creationId xmlns="" xmlns:a16="http://schemas.microsoft.com/office/drawing/2014/main" id="{F50D1AC6-4120-4F88-A59F-16C39E41E4A9}"/>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914650" y="5942459"/>
            <a:ext cx="577850" cy="63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矩形 61">
            <a:extLst>
              <a:ext uri="{FF2B5EF4-FFF2-40B4-BE49-F238E27FC236}">
                <a16:creationId xmlns="" xmlns:a16="http://schemas.microsoft.com/office/drawing/2014/main" id="{E3486CBA-211E-40AD-980B-FC7ED8936402}"/>
              </a:ext>
            </a:extLst>
          </p:cNvPr>
          <p:cNvSpPr/>
          <p:nvPr/>
        </p:nvSpPr>
        <p:spPr>
          <a:xfrm>
            <a:off x="2454275" y="6512372"/>
            <a:ext cx="1465263"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从业人员</a:t>
            </a:r>
            <a:r>
              <a:rPr lang="en-US" altLang="zh-CN" sz="1400" dirty="0">
                <a:solidFill>
                  <a:schemeClr val="tx1">
                    <a:lumMod val="85000"/>
                    <a:lumOff val="15000"/>
                  </a:schemeClr>
                </a:solidFill>
                <a:latin typeface="+mj-ea"/>
                <a:ea typeface="+mj-ea"/>
              </a:rPr>
              <a:t>100 -</a:t>
            </a:r>
            <a:endParaRPr lang="zh-CN" altLang="en-US" sz="1400" dirty="0">
              <a:solidFill>
                <a:schemeClr val="tx1">
                  <a:lumMod val="85000"/>
                  <a:lumOff val="15000"/>
                </a:schemeClr>
              </a:solidFill>
              <a:latin typeface="+mj-ea"/>
              <a:ea typeface="+mj-ea"/>
            </a:endParaRPr>
          </a:p>
        </p:txBody>
      </p:sp>
      <p:grpSp>
        <p:nvGrpSpPr>
          <p:cNvPr id="23596" name="组合 62">
            <a:extLst>
              <a:ext uri="{FF2B5EF4-FFF2-40B4-BE49-F238E27FC236}">
                <a16:creationId xmlns="" xmlns:a16="http://schemas.microsoft.com/office/drawing/2014/main" id="{B07C4B7F-465E-4D25-A3BF-BAA8AD44065B}"/>
              </a:ext>
            </a:extLst>
          </p:cNvPr>
          <p:cNvGrpSpPr>
            <a:grpSpLocks/>
          </p:cNvGrpSpPr>
          <p:nvPr/>
        </p:nvGrpSpPr>
        <p:grpSpPr bwMode="auto">
          <a:xfrm>
            <a:off x="4191000" y="6359972"/>
            <a:ext cx="823913" cy="141287"/>
            <a:chOff x="4072368" y="5301208"/>
            <a:chExt cx="823913" cy="369887"/>
          </a:xfrm>
        </p:grpSpPr>
        <p:sp>
          <p:nvSpPr>
            <p:cNvPr id="64" name="箭头: V 形 63">
              <a:extLst>
                <a:ext uri="{FF2B5EF4-FFF2-40B4-BE49-F238E27FC236}">
                  <a16:creationId xmlns="" xmlns:a16="http://schemas.microsoft.com/office/drawing/2014/main" id="{ED3B3274-8EBE-41A7-AD22-C12F3DD0DDE3}"/>
                </a:ext>
              </a:extLst>
            </p:cNvPr>
            <p:cNvSpPr/>
            <p:nvPr/>
          </p:nvSpPr>
          <p:spPr bwMode="auto">
            <a:xfrm>
              <a:off x="4537506" y="5301208"/>
              <a:ext cx="358775"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65" name="箭头: V 形 64">
              <a:extLst>
                <a:ext uri="{FF2B5EF4-FFF2-40B4-BE49-F238E27FC236}">
                  <a16:creationId xmlns="" xmlns:a16="http://schemas.microsoft.com/office/drawing/2014/main" id="{02C34E14-F169-46C9-A137-7070A7FE640C}"/>
                </a:ext>
              </a:extLst>
            </p:cNvPr>
            <p:cNvSpPr/>
            <p:nvPr/>
          </p:nvSpPr>
          <p:spPr bwMode="auto">
            <a:xfrm>
              <a:off x="4305731" y="5301208"/>
              <a:ext cx="360362"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66" name="箭头: V 形 65">
              <a:extLst>
                <a:ext uri="{FF2B5EF4-FFF2-40B4-BE49-F238E27FC236}">
                  <a16:creationId xmlns="" xmlns:a16="http://schemas.microsoft.com/office/drawing/2014/main" id="{7BAB1B29-B4AB-48D3-A652-FB25F71A1AF8}"/>
                </a:ext>
              </a:extLst>
            </p:cNvPr>
            <p:cNvSpPr/>
            <p:nvPr/>
          </p:nvSpPr>
          <p:spPr bwMode="auto">
            <a:xfrm>
              <a:off x="4072368" y="5301208"/>
              <a:ext cx="360363" cy="369887"/>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grpSp>
      <p:sp>
        <p:nvSpPr>
          <p:cNvPr id="67" name="矩形 66">
            <a:extLst>
              <a:ext uri="{FF2B5EF4-FFF2-40B4-BE49-F238E27FC236}">
                <a16:creationId xmlns="" xmlns:a16="http://schemas.microsoft.com/office/drawing/2014/main" id="{951DFB56-67D4-49BE-BE80-C2342531207C}"/>
              </a:ext>
            </a:extLst>
          </p:cNvPr>
          <p:cNvSpPr/>
          <p:nvPr/>
        </p:nvSpPr>
        <p:spPr>
          <a:xfrm>
            <a:off x="4081463" y="6064697"/>
            <a:ext cx="1027112"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设置</a:t>
            </a:r>
          </a:p>
        </p:txBody>
      </p:sp>
      <p:pic>
        <p:nvPicPr>
          <p:cNvPr id="23598" name="图片 68">
            <a:extLst>
              <a:ext uri="{FF2B5EF4-FFF2-40B4-BE49-F238E27FC236}">
                <a16:creationId xmlns="" xmlns:a16="http://schemas.microsoft.com/office/drawing/2014/main" id="{022070CF-A74A-4D20-813D-E9178BFC3558}"/>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024563" y="5786884"/>
            <a:ext cx="657225"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 name="矩形 69">
            <a:extLst>
              <a:ext uri="{FF2B5EF4-FFF2-40B4-BE49-F238E27FC236}">
                <a16:creationId xmlns="" xmlns:a16="http://schemas.microsoft.com/office/drawing/2014/main" id="{32A65449-B44A-40E1-8E17-E9B0C399E501}"/>
              </a:ext>
            </a:extLst>
          </p:cNvPr>
          <p:cNvSpPr/>
          <p:nvPr/>
        </p:nvSpPr>
        <p:spPr>
          <a:xfrm>
            <a:off x="6824663" y="6036122"/>
            <a:ext cx="1028700" cy="306387"/>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或</a:t>
            </a:r>
          </a:p>
        </p:txBody>
      </p:sp>
      <p:sp>
        <p:nvSpPr>
          <p:cNvPr id="72" name="矩形 71">
            <a:extLst>
              <a:ext uri="{FF2B5EF4-FFF2-40B4-BE49-F238E27FC236}">
                <a16:creationId xmlns="" xmlns:a16="http://schemas.microsoft.com/office/drawing/2014/main" id="{511D9A62-B813-4D4F-A5B4-0B3A6A8C005E}"/>
              </a:ext>
            </a:extLst>
          </p:cNvPr>
          <p:cNvSpPr/>
          <p:nvPr/>
        </p:nvSpPr>
        <p:spPr>
          <a:xfrm>
            <a:off x="5303838" y="6544122"/>
            <a:ext cx="2054225"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专职安全生产管理人员</a:t>
            </a:r>
          </a:p>
        </p:txBody>
      </p:sp>
      <p:sp>
        <p:nvSpPr>
          <p:cNvPr id="73" name="矩形: 圆角 72">
            <a:extLst>
              <a:ext uri="{FF2B5EF4-FFF2-40B4-BE49-F238E27FC236}">
                <a16:creationId xmlns="" xmlns:a16="http://schemas.microsoft.com/office/drawing/2014/main" id="{C174B5C6-9C32-407B-BFF5-7615E8793896}"/>
              </a:ext>
            </a:extLst>
          </p:cNvPr>
          <p:cNvSpPr/>
          <p:nvPr/>
        </p:nvSpPr>
        <p:spPr>
          <a:xfrm>
            <a:off x="5381625" y="5804347"/>
            <a:ext cx="3894138" cy="996950"/>
          </a:xfrm>
          <a:prstGeom prst="roundRect">
            <a:avLst>
              <a:gd name="adj" fmla="val 9689"/>
            </a:avLst>
          </a:prstGeom>
          <a:noFill/>
          <a:ln w="31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mj-ea"/>
              <a:ea typeface="+mj-ea"/>
            </a:endParaRPr>
          </a:p>
        </p:txBody>
      </p:sp>
      <p:pic>
        <p:nvPicPr>
          <p:cNvPr id="23602" name="图片 52">
            <a:extLst>
              <a:ext uri="{FF2B5EF4-FFF2-40B4-BE49-F238E27FC236}">
                <a16:creationId xmlns="" xmlns:a16="http://schemas.microsoft.com/office/drawing/2014/main" id="{55A5DFC2-4CA9-41A9-874A-A3A4D9E5BA85}"/>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991475" y="5845622"/>
            <a:ext cx="625475"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 name="矩形 74">
            <a:extLst>
              <a:ext uri="{FF2B5EF4-FFF2-40B4-BE49-F238E27FC236}">
                <a16:creationId xmlns="" xmlns:a16="http://schemas.microsoft.com/office/drawing/2014/main" id="{8392C918-E65A-484F-A1DC-AD3AF917019D}"/>
              </a:ext>
            </a:extLst>
          </p:cNvPr>
          <p:cNvSpPr/>
          <p:nvPr/>
        </p:nvSpPr>
        <p:spPr>
          <a:xfrm>
            <a:off x="7256463" y="6544122"/>
            <a:ext cx="2054225" cy="307975"/>
          </a:xfrm>
          <a:prstGeom prst="rect">
            <a:avLst/>
          </a:prstGeom>
          <a:noFill/>
        </p:spPr>
        <p:txBody>
          <a:bodyPr>
            <a:spAutoFit/>
          </a:bodyPr>
          <a:lstStyle/>
          <a:p>
            <a:pPr algn="ctr">
              <a:defRPr/>
            </a:pPr>
            <a:r>
              <a:rPr lang="zh-CN" altLang="en-US" sz="1400" dirty="0">
                <a:solidFill>
                  <a:schemeClr val="tx1">
                    <a:lumMod val="85000"/>
                    <a:lumOff val="15000"/>
                  </a:schemeClr>
                </a:solidFill>
                <a:latin typeface="+mj-ea"/>
                <a:ea typeface="+mj-ea"/>
              </a:rPr>
              <a:t>兼职安全生产管理人员</a:t>
            </a:r>
          </a:p>
        </p:txBody>
      </p:sp>
      <p:sp>
        <p:nvSpPr>
          <p:cNvPr id="61" name="矩形 60">
            <a:extLst>
              <a:ext uri="{FF2B5EF4-FFF2-40B4-BE49-F238E27FC236}">
                <a16:creationId xmlns="" xmlns:a16="http://schemas.microsoft.com/office/drawing/2014/main" id="{F8FC97F4-F4F5-454C-A5CA-1C9F535A9680}"/>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27BC3F26-D6A3-46A3-9A7E-2426F83C2128}"/>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
        <p:nvSpPr>
          <p:cNvPr id="2" name="矩形 1">
            <a:extLst>
              <a:ext uri="{FF2B5EF4-FFF2-40B4-BE49-F238E27FC236}">
                <a16:creationId xmlns="" xmlns:a16="http://schemas.microsoft.com/office/drawing/2014/main" id="{6877B63A-53F7-4901-B82F-393506A911B7}"/>
              </a:ext>
            </a:extLst>
          </p:cNvPr>
          <p:cNvSpPr/>
          <p:nvPr/>
        </p:nvSpPr>
        <p:spPr>
          <a:xfrm>
            <a:off x="335360" y="1556792"/>
            <a:ext cx="9721080" cy="5116272"/>
          </a:xfrm>
          <a:prstGeom prst="rect">
            <a:avLst/>
          </a:prstGeom>
        </p:spPr>
        <p:txBody>
          <a:bodyPr wrap="square">
            <a:spAutoFit/>
          </a:bodyPr>
          <a:lstStyle/>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建立健全安全生产责任制和各项管理制度。</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持续具备法律法规、规章、国家标准和行业标准规定的安全生产条件。</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确保资金投入满足安全生产条件需要。</a:t>
            </a: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依法组织从业人员参加安全生产教育和培训。</a:t>
            </a: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如实告知从业人员作业场所和工作岗位存在的危险、危害因素、防范措施和事故应急措施</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教育职工自觉承担安全生产义务。 </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为从业人员提供符合国家标准或行业标准的劳动防护用品</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并监督教育从业人员按照规定佩戴使用。</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对重大危险源实施有效的检测、监控。</a:t>
            </a: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预防和减少作业场所职业危害。</a:t>
            </a:r>
          </a:p>
          <a:p>
            <a:pPr marL="457200" indent="-457200">
              <a:lnSpc>
                <a:spcPct val="150000"/>
              </a:lnSpc>
              <a:buFont typeface="+mj-ea"/>
              <a:buAutoNum type="circleNumDbPlain" startAt="2"/>
              <a:defRPr/>
            </a:pPr>
            <a:r>
              <a:rPr lang="zh-CN" altLang="en-US" sz="2000" dirty="0">
                <a:solidFill>
                  <a:schemeClr val="tx1">
                    <a:lumMod val="85000"/>
                    <a:lumOff val="15000"/>
                  </a:schemeClr>
                </a:solidFill>
                <a:latin typeface="微软雅黑" pitchFamily="34" charset="-122"/>
                <a:ea typeface="微软雅黑" pitchFamily="34" charset="-122"/>
              </a:rPr>
              <a:t>安全设施、设备</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包括特种设备</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符合安全管理的有关要求</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按规定定期检测检验。</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604D47EE-3E9B-464B-B5A2-EDB8A03CB6E3}"/>
              </a:ext>
            </a:extLst>
          </p:cNvPr>
          <p:cNvPicPr>
            <a:picLocks noChangeAspect="1"/>
          </p:cNvPicPr>
          <p:nvPr/>
        </p:nvPicPr>
        <p:blipFill>
          <a:blip r:embed="rId2">
            <a:extLst>
              <a:ext uri="{BEBA8EAE-BF5A-486C-A8C5-ECC9F3942E4B}">
                <a14:imgProps xmlns="" xmlns:a14="http://schemas.microsoft.com/office/drawing/2010/main">
                  <a14:imgLayer>
                    <a14:imgEffect>
                      <a14:brightnessContrast bright="5000"/>
                    </a14:imgEffect>
                  </a14:imgLayer>
                </a14:imgProps>
              </a:ext>
              <a:ext uri="{28A0092B-C50C-407E-A947-70E740481C1C}">
                <a14:useLocalDpi xmlns="" xmlns:a14="http://schemas.microsoft.com/office/drawing/2010/main" val="0"/>
              </a:ext>
            </a:extLst>
          </a:blip>
          <a:stretch>
            <a:fillRect/>
          </a:stretch>
        </p:blipFill>
        <p:spPr>
          <a:xfrm>
            <a:off x="0" y="2072672"/>
            <a:ext cx="6497885" cy="4785328"/>
          </a:xfrm>
          <a:prstGeom prst="rect">
            <a:avLst/>
          </a:prstGeom>
        </p:spPr>
      </p:pic>
      <p:sp>
        <p:nvSpPr>
          <p:cNvPr id="3" name="矩形 2">
            <a:extLst>
              <a:ext uri="{FF2B5EF4-FFF2-40B4-BE49-F238E27FC236}">
                <a16:creationId xmlns="" xmlns:a16="http://schemas.microsoft.com/office/drawing/2014/main" id="{8A5DD715-C45A-4960-8D89-7958CFA5BA3B}"/>
              </a:ext>
            </a:extLst>
          </p:cNvPr>
          <p:cNvSpPr/>
          <p:nvPr/>
        </p:nvSpPr>
        <p:spPr>
          <a:xfrm>
            <a:off x="3503712" y="1124744"/>
            <a:ext cx="8136904" cy="3222998"/>
          </a:xfrm>
          <a:prstGeom prst="rect">
            <a:avLst/>
          </a:prstGeom>
          <a:ln>
            <a:noFill/>
          </a:ln>
        </p:spPr>
        <p:txBody>
          <a:bodyPr wrap="square">
            <a:spAutoFit/>
          </a:bodyPr>
          <a:lstStyle/>
          <a:p>
            <a:pPr indent="457200" algn="just">
              <a:lnSpc>
                <a:spcPct val="150000"/>
              </a:lnSpc>
              <a:spcBef>
                <a:spcPts val="600"/>
              </a:spcBef>
            </a:pPr>
            <a:r>
              <a:rPr lang="zh-CN" altLang="en-US" sz="2800" b="1" dirty="0">
                <a:latin typeface="+mj-ea"/>
                <a:ea typeface="+mj-ea"/>
              </a:rPr>
              <a:t>党的十九大精神，以习近平新时代中国特色社会主义思想为指导</a:t>
            </a:r>
            <a:r>
              <a:rPr lang="zh-CN" altLang="en-US" sz="2800" dirty="0">
                <a:latin typeface="+mj-ea"/>
                <a:ea typeface="+mj-ea"/>
              </a:rPr>
              <a:t>，</a:t>
            </a:r>
            <a:r>
              <a:rPr lang="zh-CN" altLang="en-US" sz="2800" b="1" dirty="0">
                <a:solidFill>
                  <a:srgbClr val="C00000"/>
                </a:solidFill>
                <a:latin typeface="+mj-ea"/>
                <a:ea typeface="+mj-ea"/>
              </a:rPr>
              <a:t>牢固树立安全发展理念，统筹推进安全生产领域改革发展，全力打造安全生产治理新格局</a:t>
            </a:r>
            <a:r>
              <a:rPr lang="zh-CN" altLang="en-US" sz="2800" b="1" dirty="0">
                <a:latin typeface="+mj-ea"/>
                <a:ea typeface="+mj-ea"/>
              </a:rPr>
              <a:t>，为促进经济社会持续健康发展、决胜全面建成小康社会创造良好安全生产环境。</a:t>
            </a:r>
            <a:endParaRPr lang="en-US" altLang="zh-CN" sz="2800" b="1" dirty="0">
              <a:latin typeface="+mj-ea"/>
              <a:ea typeface="+mj-ea"/>
            </a:endParaRPr>
          </a:p>
        </p:txBody>
      </p:sp>
    </p:spTree>
    <p:extLst>
      <p:ext uri="{BB962C8B-B14F-4D97-AF65-F5344CB8AC3E}">
        <p14:creationId xmlns="" xmlns:p14="http://schemas.microsoft.com/office/powerpoint/2010/main" val="115308227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27BC3F26-D6A3-46A3-9A7E-2426F83C2128}"/>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生产经营单位安全生产主体责任</a:t>
            </a:r>
          </a:p>
        </p:txBody>
      </p:sp>
      <p:sp>
        <p:nvSpPr>
          <p:cNvPr id="2" name="矩形 1">
            <a:extLst>
              <a:ext uri="{FF2B5EF4-FFF2-40B4-BE49-F238E27FC236}">
                <a16:creationId xmlns="" xmlns:a16="http://schemas.microsoft.com/office/drawing/2014/main" id="{6877B63A-53F7-4901-B82F-393506A911B7}"/>
              </a:ext>
            </a:extLst>
          </p:cNvPr>
          <p:cNvSpPr/>
          <p:nvPr/>
        </p:nvSpPr>
        <p:spPr>
          <a:xfrm>
            <a:off x="335360" y="1556792"/>
            <a:ext cx="9865096" cy="4654608"/>
          </a:xfrm>
          <a:prstGeom prst="rect">
            <a:avLst/>
          </a:prstGeom>
        </p:spPr>
        <p:txBody>
          <a:bodyPr wrap="square">
            <a:spAutoFit/>
          </a:bodyPr>
          <a:lstStyle/>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依法制定生产安全事故应急救援预案</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落实操作岗位应急措施。</a:t>
            </a:r>
          </a:p>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及时发现、治理和消除本单位安全事故隐患。</a:t>
            </a:r>
          </a:p>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积极采取先进的安全生产技术、设备和工艺</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提高安全生产科技保障水平</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确保所使用的工艺装备及相关劳动工具符合安全生产要求。</a:t>
            </a:r>
          </a:p>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保证新建、改建、扩建工程项目依法实施安全设施“三同时”。</a:t>
            </a:r>
          </a:p>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统一协调管理承包、承租单位安全生产工作。 </a:t>
            </a:r>
          </a:p>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依法参加工伤保险</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为从业人员缴纳保险费。</a:t>
            </a:r>
          </a:p>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按要求上报生产安全事故</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做好事故抢险救援</a:t>
            </a:r>
            <a:r>
              <a:rPr lang="en-US" altLang="zh-CN" sz="2000" dirty="0">
                <a:solidFill>
                  <a:schemeClr val="tx1">
                    <a:lumMod val="85000"/>
                    <a:lumOff val="15000"/>
                  </a:schemeClr>
                </a:solidFill>
                <a:latin typeface="微软雅黑" pitchFamily="34" charset="-122"/>
                <a:ea typeface="微软雅黑" pitchFamily="34" charset="-122"/>
              </a:rPr>
              <a:t>,</a:t>
            </a:r>
            <a:r>
              <a:rPr lang="zh-CN" altLang="en-US" sz="2000" dirty="0">
                <a:solidFill>
                  <a:schemeClr val="tx1">
                    <a:lumMod val="85000"/>
                    <a:lumOff val="15000"/>
                  </a:schemeClr>
                </a:solidFill>
                <a:latin typeface="微软雅黑" pitchFamily="34" charset="-122"/>
                <a:ea typeface="微软雅黑" pitchFamily="34" charset="-122"/>
              </a:rPr>
              <a:t>妥善处理对事故伤亡人员依法赔偿等事故善后工作。</a:t>
            </a:r>
          </a:p>
          <a:p>
            <a:pPr marL="457200" indent="-457200">
              <a:lnSpc>
                <a:spcPct val="150000"/>
              </a:lnSpc>
              <a:buFont typeface="+mj-ea"/>
              <a:buAutoNum type="circleNumDbPlain" startAt="11"/>
              <a:defRPr/>
            </a:pPr>
            <a:r>
              <a:rPr lang="zh-CN" altLang="en-US" sz="2000" dirty="0">
                <a:solidFill>
                  <a:schemeClr val="tx1">
                    <a:lumMod val="85000"/>
                    <a:lumOff val="15000"/>
                  </a:schemeClr>
                </a:solidFill>
                <a:latin typeface="微软雅黑" pitchFamily="34" charset="-122"/>
                <a:ea typeface="微软雅黑" pitchFamily="34" charset="-122"/>
              </a:rPr>
              <a:t>法律、法规规定的其他安全生产责任。</a:t>
            </a:r>
          </a:p>
        </p:txBody>
      </p:sp>
    </p:spTree>
    <p:extLst>
      <p:ext uri="{BB962C8B-B14F-4D97-AF65-F5344CB8AC3E}">
        <p14:creationId xmlns="" xmlns:p14="http://schemas.microsoft.com/office/powerpoint/2010/main" val="353422179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 xmlns:a16="http://schemas.microsoft.com/office/drawing/2014/main" id="{DD066B41-17D2-4042-97D1-AEBBA6DE62A4}"/>
              </a:ext>
            </a:extLst>
          </p:cNvPr>
          <p:cNvSpPr>
            <a:spLocks noChangeArrowheads="1"/>
          </p:cNvSpPr>
          <p:nvPr/>
        </p:nvSpPr>
        <p:spPr bwMode="auto">
          <a:xfrm>
            <a:off x="4808538" y="782638"/>
            <a:ext cx="2366962" cy="714375"/>
          </a:xfrm>
          <a:prstGeom prst="roundRect">
            <a:avLst>
              <a:gd name="adj" fmla="val 16667"/>
            </a:avLst>
          </a:prstGeom>
          <a:noFill/>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r>
              <a:rPr lang="zh-CN" altLang="en-US" sz="3600" b="1" dirty="0">
                <a:solidFill>
                  <a:schemeClr val="tx1">
                    <a:lumMod val="75000"/>
                    <a:lumOff val="25000"/>
                  </a:schemeClr>
                </a:solidFill>
                <a:latin typeface="微软雅黑" pitchFamily="34" charset="-122"/>
                <a:ea typeface="微软雅黑" pitchFamily="34" charset="-122"/>
              </a:rPr>
              <a:t>目   录</a:t>
            </a:r>
          </a:p>
        </p:txBody>
      </p:sp>
      <p:sp>
        <p:nvSpPr>
          <p:cNvPr id="6" name="矩形 5">
            <a:extLst>
              <a:ext uri="{FF2B5EF4-FFF2-40B4-BE49-F238E27FC236}">
                <a16:creationId xmlns="" xmlns:a16="http://schemas.microsoft.com/office/drawing/2014/main" id="{661A07E1-4516-41C2-B60D-2FFC42CDD2A2}"/>
              </a:ext>
            </a:extLst>
          </p:cNvPr>
          <p:cNvSpPr/>
          <p:nvPr/>
        </p:nvSpPr>
        <p:spPr>
          <a:xfrm rot="5400000">
            <a:off x="5958681" y="694532"/>
            <a:ext cx="71437" cy="1511300"/>
          </a:xfrm>
          <a:prstGeom prst="rect">
            <a:avLst/>
          </a:prstGeom>
          <a:solidFill>
            <a:srgbClr val="9D1D1A"/>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b="1" dirty="0">
              <a:latin typeface="微软雅黑" pitchFamily="34" charset="-122"/>
              <a:ea typeface="微软雅黑" pitchFamily="34" charset="-122"/>
            </a:endParaRPr>
          </a:p>
        </p:txBody>
      </p:sp>
      <p:sp>
        <p:nvSpPr>
          <p:cNvPr id="9" name="TextBox 16">
            <a:extLst>
              <a:ext uri="{FF2B5EF4-FFF2-40B4-BE49-F238E27FC236}">
                <a16:creationId xmlns="" xmlns:a16="http://schemas.microsoft.com/office/drawing/2014/main" id="{642E0BDC-8491-4715-AD77-0A6E93571311}"/>
              </a:ext>
            </a:extLst>
          </p:cNvPr>
          <p:cNvSpPr>
            <a:spLocks noChangeArrowheads="1"/>
          </p:cNvSpPr>
          <p:nvPr/>
        </p:nvSpPr>
        <p:spPr bwMode="auto">
          <a:xfrm>
            <a:off x="4806950" y="1436688"/>
            <a:ext cx="2366963" cy="407987"/>
          </a:xfrm>
          <a:prstGeom prst="roundRect">
            <a:avLst>
              <a:gd name="adj" fmla="val 16667"/>
            </a:avLst>
          </a:prstGeom>
          <a:noFill/>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r>
              <a:rPr lang="en-US" altLang="zh-CN" b="1" dirty="0">
                <a:solidFill>
                  <a:schemeClr val="tx1">
                    <a:lumMod val="75000"/>
                    <a:lumOff val="25000"/>
                  </a:schemeClr>
                </a:solidFill>
                <a:latin typeface="微软雅黑" pitchFamily="34" charset="-122"/>
                <a:ea typeface="微软雅黑" pitchFamily="34" charset="-122"/>
              </a:rPr>
              <a:t>CONTENT</a:t>
            </a:r>
            <a:endParaRPr lang="zh-CN" altLang="en-US" b="1" dirty="0">
              <a:solidFill>
                <a:schemeClr val="tx1">
                  <a:lumMod val="75000"/>
                  <a:lumOff val="25000"/>
                </a:schemeClr>
              </a:solidFill>
              <a:latin typeface="微软雅黑" pitchFamily="34" charset="-122"/>
              <a:ea typeface="微软雅黑" pitchFamily="34" charset="-122"/>
            </a:endParaRPr>
          </a:p>
        </p:txBody>
      </p:sp>
      <p:sp>
        <p:nvSpPr>
          <p:cNvPr id="10" name="矩形: 圆角 9">
            <a:extLst>
              <a:ext uri="{FF2B5EF4-FFF2-40B4-BE49-F238E27FC236}">
                <a16:creationId xmlns="" xmlns:a16="http://schemas.microsoft.com/office/drawing/2014/main" id="{CFD7B844-CB9F-495A-AD26-41F5F47C3D21}"/>
              </a:ext>
            </a:extLst>
          </p:cNvPr>
          <p:cNvSpPr/>
          <p:nvPr/>
        </p:nvSpPr>
        <p:spPr>
          <a:xfrm>
            <a:off x="2663825" y="2359025"/>
            <a:ext cx="7272338" cy="714375"/>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26630" name="文本框 10">
            <a:extLst>
              <a:ext uri="{FF2B5EF4-FFF2-40B4-BE49-F238E27FC236}">
                <a16:creationId xmlns="" xmlns:a16="http://schemas.microsoft.com/office/drawing/2014/main" id="{63EA406E-2E25-43D7-982F-640638340F34}"/>
              </a:ext>
            </a:extLst>
          </p:cNvPr>
          <p:cNvSpPr txBox="1">
            <a:spLocks noChangeArrowheads="1"/>
          </p:cNvSpPr>
          <p:nvPr/>
        </p:nvSpPr>
        <p:spPr bwMode="auto">
          <a:xfrm>
            <a:off x="3251200" y="2430463"/>
            <a:ext cx="5688013"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a:solidFill>
                  <a:schemeClr val="bg1"/>
                </a:solidFill>
                <a:latin typeface="微软雅黑" panose="020B0503020204020204" pitchFamily="34" charset="-122"/>
                <a:ea typeface="微软雅黑" panose="020B0503020204020204" pitchFamily="34" charset="-122"/>
                <a:cs typeface="思源宋体 CN Heavy"/>
              </a:rPr>
              <a:t>开课前言</a:t>
            </a:r>
            <a:endParaRPr lang="en-US" altLang="zh-CN" sz="3200" b="1">
              <a:solidFill>
                <a:schemeClr val="bg1"/>
              </a:solidFill>
              <a:latin typeface="微软雅黑" panose="020B0503020204020204" pitchFamily="34" charset="-122"/>
              <a:ea typeface="微软雅黑" panose="020B0503020204020204" pitchFamily="34" charset="-122"/>
              <a:cs typeface="思源宋体 CN Heavy"/>
            </a:endParaRPr>
          </a:p>
        </p:txBody>
      </p:sp>
      <p:sp>
        <p:nvSpPr>
          <p:cNvPr id="12" name="矩形: 圆角 11">
            <a:extLst>
              <a:ext uri="{FF2B5EF4-FFF2-40B4-BE49-F238E27FC236}">
                <a16:creationId xmlns="" xmlns:a16="http://schemas.microsoft.com/office/drawing/2014/main" id="{B2C141F3-0C23-4B20-A563-8E0D2A67824C}"/>
              </a:ext>
            </a:extLst>
          </p:cNvPr>
          <p:cNvSpPr/>
          <p:nvPr/>
        </p:nvSpPr>
        <p:spPr>
          <a:xfrm>
            <a:off x="2663825" y="3748088"/>
            <a:ext cx="7272338" cy="715962"/>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26632" name="文本框 1">
            <a:extLst>
              <a:ext uri="{FF2B5EF4-FFF2-40B4-BE49-F238E27FC236}">
                <a16:creationId xmlns="" xmlns:a16="http://schemas.microsoft.com/office/drawing/2014/main" id="{416E41EE-C3D1-4F15-AB21-68FCDBD838D5}"/>
              </a:ext>
            </a:extLst>
          </p:cNvPr>
          <p:cNvSpPr txBox="1">
            <a:spLocks noChangeArrowheads="1"/>
          </p:cNvSpPr>
          <p:nvPr/>
        </p:nvSpPr>
        <p:spPr bwMode="auto">
          <a:xfrm>
            <a:off x="3240088" y="3844925"/>
            <a:ext cx="597535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a:solidFill>
                  <a:schemeClr val="bg1"/>
                </a:solidFill>
                <a:latin typeface="微软雅黑" panose="020B0503020204020204" pitchFamily="34" charset="-122"/>
                <a:ea typeface="微软雅黑" panose="020B0503020204020204" pitchFamily="34" charset="-122"/>
                <a:cs typeface="思源宋体 CN Heavy"/>
              </a:rPr>
              <a:t>生产经营单位安全生产主体责任</a:t>
            </a:r>
          </a:p>
        </p:txBody>
      </p:sp>
      <p:sp>
        <p:nvSpPr>
          <p:cNvPr id="16" name="平行四边形 15">
            <a:extLst>
              <a:ext uri="{FF2B5EF4-FFF2-40B4-BE49-F238E27FC236}">
                <a16:creationId xmlns="" xmlns:a16="http://schemas.microsoft.com/office/drawing/2014/main" id="{C82925CA-73CF-407A-9C64-6C408727B4FE}"/>
              </a:ext>
            </a:extLst>
          </p:cNvPr>
          <p:cNvSpPr/>
          <p:nvPr/>
        </p:nvSpPr>
        <p:spPr>
          <a:xfrm>
            <a:off x="2016125" y="2276475"/>
            <a:ext cx="1223963"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26634" name="文本框 16">
            <a:extLst>
              <a:ext uri="{FF2B5EF4-FFF2-40B4-BE49-F238E27FC236}">
                <a16:creationId xmlns="" xmlns:a16="http://schemas.microsoft.com/office/drawing/2014/main" id="{D738BFFE-7F83-4C31-BDAF-1395102BDE20}"/>
              </a:ext>
            </a:extLst>
          </p:cNvPr>
          <p:cNvSpPr txBox="1">
            <a:spLocks noChangeArrowheads="1"/>
          </p:cNvSpPr>
          <p:nvPr/>
        </p:nvSpPr>
        <p:spPr bwMode="auto">
          <a:xfrm>
            <a:off x="2317750" y="2406650"/>
            <a:ext cx="792163"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a:solidFill>
                  <a:srgbClr val="B51E23"/>
                </a:solidFill>
                <a:latin typeface="微软雅黑" panose="020B0503020204020204" pitchFamily="34" charset="-122"/>
                <a:ea typeface="微软雅黑" panose="020B0503020204020204" pitchFamily="34" charset="-122"/>
                <a:cs typeface="思源宋体 CN Heavy"/>
              </a:rPr>
              <a:t>01</a:t>
            </a:r>
          </a:p>
        </p:txBody>
      </p:sp>
      <p:sp>
        <p:nvSpPr>
          <p:cNvPr id="18" name="平行四边形 17">
            <a:extLst>
              <a:ext uri="{FF2B5EF4-FFF2-40B4-BE49-F238E27FC236}">
                <a16:creationId xmlns="" xmlns:a16="http://schemas.microsoft.com/office/drawing/2014/main" id="{BD593842-C30D-4DAC-8701-41DA995E23A8}"/>
              </a:ext>
            </a:extLst>
          </p:cNvPr>
          <p:cNvSpPr/>
          <p:nvPr/>
        </p:nvSpPr>
        <p:spPr>
          <a:xfrm>
            <a:off x="1982788" y="3667125"/>
            <a:ext cx="1223962"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26636" name="文本框 18">
            <a:extLst>
              <a:ext uri="{FF2B5EF4-FFF2-40B4-BE49-F238E27FC236}">
                <a16:creationId xmlns="" xmlns:a16="http://schemas.microsoft.com/office/drawing/2014/main" id="{36954D26-A0E2-4983-AA99-57ED1F2FD4E2}"/>
              </a:ext>
            </a:extLst>
          </p:cNvPr>
          <p:cNvSpPr txBox="1">
            <a:spLocks noChangeArrowheads="1"/>
          </p:cNvSpPr>
          <p:nvPr/>
        </p:nvSpPr>
        <p:spPr bwMode="auto">
          <a:xfrm>
            <a:off x="2286000" y="3797300"/>
            <a:ext cx="7921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a:solidFill>
                  <a:srgbClr val="B51E23"/>
                </a:solidFill>
                <a:latin typeface="微软雅黑" panose="020B0503020204020204" pitchFamily="34" charset="-122"/>
                <a:ea typeface="微软雅黑" panose="020B0503020204020204" pitchFamily="34" charset="-122"/>
                <a:cs typeface="思源宋体 CN Heavy"/>
              </a:rPr>
              <a:t>02</a:t>
            </a:r>
          </a:p>
        </p:txBody>
      </p:sp>
      <p:grpSp>
        <p:nvGrpSpPr>
          <p:cNvPr id="2" name="组合 3">
            <a:extLst>
              <a:ext uri="{FF2B5EF4-FFF2-40B4-BE49-F238E27FC236}">
                <a16:creationId xmlns="" xmlns:a16="http://schemas.microsoft.com/office/drawing/2014/main" id="{E82B1F54-05B4-49C9-9122-49CA0A031736}"/>
              </a:ext>
            </a:extLst>
          </p:cNvPr>
          <p:cNvGrpSpPr>
            <a:grpSpLocks/>
          </p:cNvGrpSpPr>
          <p:nvPr/>
        </p:nvGrpSpPr>
        <p:grpSpPr bwMode="auto">
          <a:xfrm>
            <a:off x="1982788" y="5089525"/>
            <a:ext cx="7953375" cy="796925"/>
            <a:chOff x="1982788" y="5089525"/>
            <a:chExt cx="7953375" cy="796925"/>
          </a:xfrm>
        </p:grpSpPr>
        <p:sp>
          <p:nvSpPr>
            <p:cNvPr id="15" name="矩形: 圆角 14">
              <a:extLst>
                <a:ext uri="{FF2B5EF4-FFF2-40B4-BE49-F238E27FC236}">
                  <a16:creationId xmlns="" xmlns:a16="http://schemas.microsoft.com/office/drawing/2014/main" id="{2E397205-7DDF-4C0C-B655-E475599E93BF}"/>
                </a:ext>
              </a:extLst>
            </p:cNvPr>
            <p:cNvSpPr/>
            <p:nvPr/>
          </p:nvSpPr>
          <p:spPr>
            <a:xfrm>
              <a:off x="2663825" y="5170488"/>
              <a:ext cx="7272338" cy="715962"/>
            </a:xfrm>
            <a:prstGeom prst="roundRect">
              <a:avLst>
                <a:gd name="adj" fmla="val 8075"/>
              </a:avLst>
            </a:prstGeom>
            <a:solidFill>
              <a:srgbClr val="C624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20" name="平行四边形 19">
              <a:extLst>
                <a:ext uri="{FF2B5EF4-FFF2-40B4-BE49-F238E27FC236}">
                  <a16:creationId xmlns="" xmlns:a16="http://schemas.microsoft.com/office/drawing/2014/main" id="{DFEF9096-6785-411A-AD31-D8A711EC3F11}"/>
                </a:ext>
              </a:extLst>
            </p:cNvPr>
            <p:cNvSpPr/>
            <p:nvPr/>
          </p:nvSpPr>
          <p:spPr>
            <a:xfrm>
              <a:off x="1982788" y="5089525"/>
              <a:ext cx="1223962" cy="796925"/>
            </a:xfrm>
            <a:prstGeom prst="parallelogram">
              <a:avLst>
                <a:gd name="adj" fmla="val 49471"/>
              </a:avLst>
            </a:prstGeom>
            <a:solidFill>
              <a:srgbClr val="EFEFEF"/>
            </a:solidFill>
            <a:ln w="3175">
              <a:solidFill>
                <a:srgbClr val="C00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b="1" dirty="0">
                <a:latin typeface="微软雅黑" pitchFamily="34" charset="-122"/>
                <a:ea typeface="微软雅黑" pitchFamily="34" charset="-122"/>
              </a:endParaRPr>
            </a:p>
          </p:txBody>
        </p:sp>
        <p:sp>
          <p:nvSpPr>
            <p:cNvPr id="26640" name="文本框 20">
              <a:extLst>
                <a:ext uri="{FF2B5EF4-FFF2-40B4-BE49-F238E27FC236}">
                  <a16:creationId xmlns="" xmlns:a16="http://schemas.microsoft.com/office/drawing/2014/main" id="{A0C2792C-C7ED-482D-AFD6-8B540BFC629E}"/>
                </a:ext>
              </a:extLst>
            </p:cNvPr>
            <p:cNvSpPr txBox="1">
              <a:spLocks noChangeArrowheads="1"/>
            </p:cNvSpPr>
            <p:nvPr/>
          </p:nvSpPr>
          <p:spPr bwMode="auto">
            <a:xfrm>
              <a:off x="2286000" y="5219700"/>
              <a:ext cx="7921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en-US" altLang="zh-CN" sz="3200" b="1">
                  <a:solidFill>
                    <a:srgbClr val="B51E23"/>
                  </a:solidFill>
                  <a:latin typeface="微软雅黑" panose="020B0503020204020204" pitchFamily="34" charset="-122"/>
                  <a:ea typeface="微软雅黑" panose="020B0503020204020204" pitchFamily="34" charset="-122"/>
                  <a:cs typeface="思源宋体 CN Heavy"/>
                </a:rPr>
                <a:t>03</a:t>
              </a:r>
            </a:p>
          </p:txBody>
        </p:sp>
        <p:sp>
          <p:nvSpPr>
            <p:cNvPr id="26641" name="文本框 12">
              <a:extLst>
                <a:ext uri="{FF2B5EF4-FFF2-40B4-BE49-F238E27FC236}">
                  <a16:creationId xmlns="" xmlns:a16="http://schemas.microsoft.com/office/drawing/2014/main" id="{DF6A5ECE-9A57-4AFE-99A3-7B154FE16291}"/>
                </a:ext>
              </a:extLst>
            </p:cNvPr>
            <p:cNvSpPr txBox="1">
              <a:spLocks noChangeArrowheads="1"/>
            </p:cNvSpPr>
            <p:nvPr/>
          </p:nvSpPr>
          <p:spPr bwMode="auto">
            <a:xfrm>
              <a:off x="3251200" y="5233988"/>
              <a:ext cx="6445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3200" b="1">
                  <a:solidFill>
                    <a:schemeClr val="bg1"/>
                  </a:solidFill>
                  <a:latin typeface="微软雅黑" panose="020B0503020204020204" pitchFamily="34" charset="-122"/>
                  <a:ea typeface="微软雅黑" panose="020B0503020204020204" pitchFamily="34" charset="-122"/>
                  <a:cs typeface="思源宋体 CN Heavy"/>
                </a:rPr>
                <a:t>企业主要负责人安全生产法定职责</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1000" fill="hold"/>
                                        <p:tgtEl>
                                          <p:spTgt spid="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7ED72375-B822-48B7-AA4B-27562552D60A}"/>
              </a:ext>
            </a:extLst>
          </p:cNvPr>
          <p:cNvSpPr/>
          <p:nvPr/>
        </p:nvSpPr>
        <p:spPr>
          <a:xfrm>
            <a:off x="-26988" y="1585913"/>
            <a:ext cx="12244388" cy="646112"/>
          </a:xfrm>
          <a:prstGeom prst="rect">
            <a:avLst/>
          </a:prstGeom>
          <a:noFill/>
        </p:spPr>
        <p:txBody>
          <a:bodyPr>
            <a:spAutoFit/>
          </a:bodyPr>
          <a:lstStyle/>
          <a:p>
            <a:pPr algn="ctr">
              <a:lnSpc>
                <a:spcPct val="150000"/>
              </a:lnSpc>
              <a:defRPr/>
            </a:pPr>
            <a:r>
              <a:rPr lang="zh-CN" altLang="zh-CN" sz="2400" dirty="0">
                <a:solidFill>
                  <a:schemeClr val="tx1">
                    <a:lumMod val="85000"/>
                    <a:lumOff val="15000"/>
                  </a:schemeClr>
                </a:solidFill>
                <a:latin typeface="微软雅黑" pitchFamily="34" charset="-122"/>
                <a:ea typeface="微软雅黑" pitchFamily="34" charset="-122"/>
              </a:rPr>
              <a:t>《安全生产法》规定</a:t>
            </a:r>
            <a:r>
              <a:rPr lang="zh-CN" altLang="en-US" sz="2400" dirty="0">
                <a:solidFill>
                  <a:schemeClr val="tx1">
                    <a:lumMod val="85000"/>
                    <a:lumOff val="15000"/>
                  </a:schemeClr>
                </a:solidFill>
                <a:latin typeface="微软雅黑" pitchFamily="34" charset="-122"/>
                <a:ea typeface="微软雅黑" pitchFamily="34" charset="-122"/>
              </a:rPr>
              <a:t>：</a:t>
            </a:r>
            <a:r>
              <a:rPr lang="zh-CN" altLang="zh-CN" sz="2400" dirty="0">
                <a:solidFill>
                  <a:schemeClr val="tx1">
                    <a:lumMod val="85000"/>
                    <a:lumOff val="15000"/>
                  </a:schemeClr>
                </a:solidFill>
                <a:latin typeface="微软雅黑" pitchFamily="34" charset="-122"/>
                <a:ea typeface="微软雅黑" pitchFamily="34" charset="-122"/>
              </a:rPr>
              <a:t>生产经营单位的</a:t>
            </a:r>
            <a:r>
              <a:rPr lang="en-US" altLang="zh-CN" sz="2400" dirty="0">
                <a:solidFill>
                  <a:schemeClr val="tx1">
                    <a:lumMod val="85000"/>
                    <a:lumOff val="15000"/>
                  </a:schemeClr>
                </a:solidFill>
                <a:latin typeface="微软雅黑" pitchFamily="34" charset="-122"/>
                <a:ea typeface="微软雅黑" pitchFamily="34" charset="-122"/>
              </a:rPr>
              <a:t> </a:t>
            </a:r>
            <a:r>
              <a:rPr lang="zh-CN" altLang="zh-CN" sz="2400" b="1" dirty="0">
                <a:solidFill>
                  <a:schemeClr val="tx1">
                    <a:lumMod val="85000"/>
                    <a:lumOff val="15000"/>
                  </a:schemeClr>
                </a:solidFill>
                <a:latin typeface="微软雅黑" pitchFamily="34" charset="-122"/>
                <a:ea typeface="微软雅黑" pitchFamily="34" charset="-122"/>
              </a:rPr>
              <a:t>主要负责人</a:t>
            </a:r>
            <a:r>
              <a:rPr lang="en-US" altLang="zh-CN" sz="2400" b="1" dirty="0">
                <a:solidFill>
                  <a:schemeClr val="tx1">
                    <a:lumMod val="85000"/>
                    <a:lumOff val="15000"/>
                  </a:schemeClr>
                </a:solidFill>
                <a:latin typeface="微软雅黑" pitchFamily="34" charset="-122"/>
                <a:ea typeface="微软雅黑" pitchFamily="34" charset="-122"/>
              </a:rPr>
              <a:t> </a:t>
            </a:r>
            <a:r>
              <a:rPr lang="zh-CN" altLang="zh-CN" sz="2400" dirty="0">
                <a:solidFill>
                  <a:schemeClr val="tx1">
                    <a:lumMod val="85000"/>
                    <a:lumOff val="15000"/>
                  </a:schemeClr>
                </a:solidFill>
                <a:latin typeface="微软雅黑" pitchFamily="34" charset="-122"/>
                <a:ea typeface="微软雅黑" pitchFamily="34" charset="-122"/>
              </a:rPr>
              <a:t>对本单位的安全生产工作</a:t>
            </a:r>
            <a:r>
              <a:rPr lang="en-US" altLang="zh-CN" sz="2400" dirty="0">
                <a:solidFill>
                  <a:schemeClr val="tx1">
                    <a:lumMod val="85000"/>
                    <a:lumOff val="15000"/>
                  </a:schemeClr>
                </a:solidFill>
                <a:latin typeface="微软雅黑" pitchFamily="34" charset="-122"/>
                <a:ea typeface="微软雅黑" pitchFamily="34" charset="-122"/>
              </a:rPr>
              <a:t> </a:t>
            </a:r>
            <a:r>
              <a:rPr lang="zh-CN" altLang="zh-CN" sz="2400" b="1" dirty="0">
                <a:solidFill>
                  <a:schemeClr val="tx1">
                    <a:lumMod val="85000"/>
                    <a:lumOff val="15000"/>
                  </a:schemeClr>
                </a:solidFill>
                <a:latin typeface="微软雅黑" pitchFamily="34" charset="-122"/>
                <a:ea typeface="微软雅黑" pitchFamily="34" charset="-122"/>
              </a:rPr>
              <a:t>全面负责</a:t>
            </a:r>
            <a:r>
              <a:rPr lang="en-US" altLang="zh-CN" sz="2400" b="1" dirty="0">
                <a:solidFill>
                  <a:schemeClr val="tx1">
                    <a:lumMod val="85000"/>
                    <a:lumOff val="15000"/>
                  </a:schemeClr>
                </a:solidFill>
                <a:latin typeface="微软雅黑" pitchFamily="34" charset="-122"/>
                <a:ea typeface="微软雅黑" pitchFamily="34" charset="-122"/>
              </a:rPr>
              <a:t> </a:t>
            </a:r>
            <a:r>
              <a:rPr lang="zh-CN" altLang="zh-CN" sz="2400" dirty="0">
                <a:solidFill>
                  <a:schemeClr val="tx1">
                    <a:lumMod val="85000"/>
                    <a:lumOff val="15000"/>
                  </a:schemeClr>
                </a:solidFill>
                <a:latin typeface="微软雅黑" pitchFamily="34" charset="-122"/>
                <a:ea typeface="微软雅黑" pitchFamily="34" charset="-122"/>
              </a:rPr>
              <a:t>。</a:t>
            </a:r>
          </a:p>
        </p:txBody>
      </p:sp>
      <p:grpSp>
        <p:nvGrpSpPr>
          <p:cNvPr id="2" name="组合 13">
            <a:extLst>
              <a:ext uri="{FF2B5EF4-FFF2-40B4-BE49-F238E27FC236}">
                <a16:creationId xmlns="" xmlns:a16="http://schemas.microsoft.com/office/drawing/2014/main" id="{CFEE8A4A-5344-47C7-B4E7-62FF6749699B}"/>
              </a:ext>
            </a:extLst>
          </p:cNvPr>
          <p:cNvGrpSpPr>
            <a:grpSpLocks/>
          </p:cNvGrpSpPr>
          <p:nvPr/>
        </p:nvGrpSpPr>
        <p:grpSpPr bwMode="auto">
          <a:xfrm>
            <a:off x="10169525" y="1533525"/>
            <a:ext cx="1800225" cy="771525"/>
            <a:chOff x="10169586" y="1532882"/>
            <a:chExt cx="1800200" cy="772477"/>
          </a:xfrm>
        </p:grpSpPr>
        <p:sp>
          <p:nvSpPr>
            <p:cNvPr id="27678" name="椭圆 15">
              <a:extLst>
                <a:ext uri="{FF2B5EF4-FFF2-40B4-BE49-F238E27FC236}">
                  <a16:creationId xmlns="" xmlns:a16="http://schemas.microsoft.com/office/drawing/2014/main" id="{7D0BB998-E317-4F0A-89E1-2BC35771C795}"/>
                </a:ext>
              </a:extLst>
            </p:cNvPr>
            <p:cNvSpPr>
              <a:spLocks noChangeArrowheads="1"/>
            </p:cNvSpPr>
            <p:nvPr/>
          </p:nvSpPr>
          <p:spPr bwMode="auto">
            <a:xfrm rot="5400000">
              <a:off x="10698438" y="1250923"/>
              <a:ext cx="772477" cy="1336395"/>
            </a:xfrm>
            <a:prstGeom prst="roundRect">
              <a:avLst>
                <a:gd name="adj" fmla="val 10875"/>
              </a:avLst>
            </a:prstGeom>
            <a:solidFill>
              <a:srgbClr val="EFEFEF"/>
            </a:solidFill>
            <a:ln w="9525">
              <a:solidFill>
                <a:srgbClr val="C00000"/>
              </a:solidFill>
              <a:round/>
              <a:headEnd/>
              <a:tailEnd/>
            </a:ln>
          </p:spPr>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7679" name="矩形 12">
              <a:extLst>
                <a:ext uri="{FF2B5EF4-FFF2-40B4-BE49-F238E27FC236}">
                  <a16:creationId xmlns="" xmlns:a16="http://schemas.microsoft.com/office/drawing/2014/main" id="{39CB1958-B8DB-41BD-8203-ECD5C74F1AA9}"/>
                </a:ext>
              </a:extLst>
            </p:cNvPr>
            <p:cNvSpPr>
              <a:spLocks noChangeArrowheads="1"/>
            </p:cNvSpPr>
            <p:nvPr/>
          </p:nvSpPr>
          <p:spPr bwMode="auto">
            <a:xfrm>
              <a:off x="10169586" y="1586772"/>
              <a:ext cx="1800200" cy="647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150000"/>
                </a:lnSpc>
              </a:pPr>
              <a:r>
                <a:rPr lang="zh-CN" altLang="zh-CN" sz="2400" b="1">
                  <a:solidFill>
                    <a:srgbClr val="C00000"/>
                  </a:solidFill>
                  <a:latin typeface="微软雅黑" panose="020B0503020204020204" pitchFamily="34" charset="-122"/>
                  <a:ea typeface="微软雅黑" panose="020B0503020204020204" pitchFamily="34" charset="-122"/>
                  <a:cs typeface="思源宋体 CN Heavy"/>
                </a:rPr>
                <a:t>全面负责</a:t>
              </a:r>
              <a:r>
                <a:rPr lang="en-US" altLang="zh-CN" sz="2400" b="1">
                  <a:solidFill>
                    <a:srgbClr val="C00000"/>
                  </a:solidFill>
                  <a:latin typeface="微软雅黑" panose="020B0503020204020204" pitchFamily="34" charset="-122"/>
                  <a:ea typeface="微软雅黑" panose="020B0503020204020204" pitchFamily="34" charset="-122"/>
                  <a:cs typeface="思源宋体 CN Heavy"/>
                </a:rPr>
                <a:t> </a:t>
              </a:r>
              <a:endParaRPr lang="zh-CN" altLang="zh-CN" sz="2400" b="1">
                <a:solidFill>
                  <a:srgbClr val="C00000"/>
                </a:solidFill>
                <a:latin typeface="微软雅黑" panose="020B0503020204020204" pitchFamily="34" charset="-122"/>
                <a:ea typeface="微软雅黑" panose="020B0503020204020204" pitchFamily="34" charset="-122"/>
                <a:cs typeface="思源宋体 CN Heavy"/>
              </a:endParaRPr>
            </a:p>
          </p:txBody>
        </p:sp>
      </p:grpSp>
      <p:grpSp>
        <p:nvGrpSpPr>
          <p:cNvPr id="7" name="组合 21">
            <a:extLst>
              <a:ext uri="{FF2B5EF4-FFF2-40B4-BE49-F238E27FC236}">
                <a16:creationId xmlns="" xmlns:a16="http://schemas.microsoft.com/office/drawing/2014/main" id="{EADED29D-F092-4461-B7A6-8BE4C8D19297}"/>
              </a:ext>
            </a:extLst>
          </p:cNvPr>
          <p:cNvGrpSpPr>
            <a:grpSpLocks/>
          </p:cNvGrpSpPr>
          <p:nvPr/>
        </p:nvGrpSpPr>
        <p:grpSpPr bwMode="auto">
          <a:xfrm>
            <a:off x="5270500" y="1536700"/>
            <a:ext cx="1800225" cy="773113"/>
            <a:chOff x="5269784" y="1536793"/>
            <a:chExt cx="1800200" cy="772477"/>
          </a:xfrm>
        </p:grpSpPr>
        <p:sp>
          <p:nvSpPr>
            <p:cNvPr id="27676" name="椭圆 15">
              <a:extLst>
                <a:ext uri="{FF2B5EF4-FFF2-40B4-BE49-F238E27FC236}">
                  <a16:creationId xmlns="" xmlns:a16="http://schemas.microsoft.com/office/drawing/2014/main" id="{F72DFE70-35BE-45F1-9616-B8CDA3C3010D}"/>
                </a:ext>
              </a:extLst>
            </p:cNvPr>
            <p:cNvSpPr>
              <a:spLocks noChangeArrowheads="1"/>
            </p:cNvSpPr>
            <p:nvPr/>
          </p:nvSpPr>
          <p:spPr bwMode="auto">
            <a:xfrm rot="5400000">
              <a:off x="5773671" y="1107856"/>
              <a:ext cx="772477" cy="1630352"/>
            </a:xfrm>
            <a:prstGeom prst="roundRect">
              <a:avLst>
                <a:gd name="adj" fmla="val 10875"/>
              </a:avLst>
            </a:prstGeom>
            <a:solidFill>
              <a:srgbClr val="EFEFEF"/>
            </a:solidFill>
            <a:ln w="9525">
              <a:solidFill>
                <a:srgbClr val="C00000"/>
              </a:solidFill>
              <a:round/>
              <a:headEnd/>
              <a:tailEnd/>
            </a:ln>
          </p:spPr>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zh-CN" altLang="zh-CN">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7677" name="矩形 20">
              <a:extLst>
                <a:ext uri="{FF2B5EF4-FFF2-40B4-BE49-F238E27FC236}">
                  <a16:creationId xmlns="" xmlns:a16="http://schemas.microsoft.com/office/drawing/2014/main" id="{DE4CED4B-A511-4F69-989D-6EA854AEC590}"/>
                </a:ext>
              </a:extLst>
            </p:cNvPr>
            <p:cNvSpPr>
              <a:spLocks noChangeArrowheads="1"/>
            </p:cNvSpPr>
            <p:nvPr/>
          </p:nvSpPr>
          <p:spPr bwMode="auto">
            <a:xfrm>
              <a:off x="5269784" y="1590682"/>
              <a:ext cx="1800200" cy="645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150000"/>
                </a:lnSpc>
              </a:pPr>
              <a:r>
                <a:rPr lang="zh-CN" altLang="en-US" sz="2400" b="1">
                  <a:solidFill>
                    <a:srgbClr val="C00000"/>
                  </a:solidFill>
                  <a:latin typeface="微软雅黑" panose="020B0503020204020204" pitchFamily="34" charset="-122"/>
                  <a:ea typeface="微软雅黑" panose="020B0503020204020204" pitchFamily="34" charset="-122"/>
                  <a:cs typeface="思源宋体 CN Heavy"/>
                </a:rPr>
                <a:t>主要</a:t>
              </a:r>
              <a:r>
                <a:rPr lang="zh-CN" altLang="zh-CN" sz="2400" b="1">
                  <a:solidFill>
                    <a:srgbClr val="C00000"/>
                  </a:solidFill>
                  <a:latin typeface="微软雅黑" panose="020B0503020204020204" pitchFamily="34" charset="-122"/>
                  <a:ea typeface="微软雅黑" panose="020B0503020204020204" pitchFamily="34" charset="-122"/>
                  <a:cs typeface="思源宋体 CN Heavy"/>
                </a:rPr>
                <a:t>负责</a:t>
              </a:r>
              <a:r>
                <a:rPr lang="zh-CN" altLang="en-US" sz="2400" b="1">
                  <a:solidFill>
                    <a:srgbClr val="C00000"/>
                  </a:solidFill>
                  <a:latin typeface="微软雅黑" panose="020B0503020204020204" pitchFamily="34" charset="-122"/>
                  <a:ea typeface="微软雅黑" panose="020B0503020204020204" pitchFamily="34" charset="-122"/>
                  <a:cs typeface="思源宋体 CN Heavy"/>
                </a:rPr>
                <a:t>人</a:t>
              </a:r>
              <a:r>
                <a:rPr lang="en-US" altLang="zh-CN" sz="2400" b="1">
                  <a:solidFill>
                    <a:srgbClr val="C00000"/>
                  </a:solidFill>
                  <a:latin typeface="微软雅黑" panose="020B0503020204020204" pitchFamily="34" charset="-122"/>
                  <a:ea typeface="微软雅黑" panose="020B0503020204020204" pitchFamily="34" charset="-122"/>
                  <a:cs typeface="思源宋体 CN Heavy"/>
                </a:rPr>
                <a:t> </a:t>
              </a:r>
              <a:endParaRPr lang="zh-CN" altLang="zh-CN" sz="2400" b="1">
                <a:solidFill>
                  <a:srgbClr val="C00000"/>
                </a:solidFill>
                <a:latin typeface="微软雅黑" panose="020B0503020204020204" pitchFamily="34" charset="-122"/>
                <a:ea typeface="微软雅黑" panose="020B0503020204020204" pitchFamily="34" charset="-122"/>
                <a:cs typeface="思源宋体 CN Heavy"/>
              </a:endParaRPr>
            </a:p>
          </p:txBody>
        </p:sp>
      </p:grpSp>
      <p:sp>
        <p:nvSpPr>
          <p:cNvPr id="24" name="箭头: 圆角右 23">
            <a:extLst>
              <a:ext uri="{FF2B5EF4-FFF2-40B4-BE49-F238E27FC236}">
                <a16:creationId xmlns="" xmlns:a16="http://schemas.microsoft.com/office/drawing/2014/main" id="{C636BACC-0714-4CCA-83F7-E38BA9A366BF}"/>
              </a:ext>
            </a:extLst>
          </p:cNvPr>
          <p:cNvSpPr/>
          <p:nvPr/>
        </p:nvSpPr>
        <p:spPr>
          <a:xfrm rot="10800000">
            <a:off x="5815013" y="2319338"/>
            <a:ext cx="496887" cy="1484312"/>
          </a:xfrm>
          <a:prstGeom prst="bentArrow">
            <a:avLst>
              <a:gd name="adj1" fmla="val 21763"/>
              <a:gd name="adj2" fmla="val 25000"/>
              <a:gd name="adj3" fmla="val 25000"/>
              <a:gd name="adj4" fmla="val 19646"/>
            </a:avLst>
          </a:prstGeom>
          <a:noFill/>
          <a:ln w="31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25" name="箭头: 圆角右 24">
            <a:extLst>
              <a:ext uri="{FF2B5EF4-FFF2-40B4-BE49-F238E27FC236}">
                <a16:creationId xmlns="" xmlns:a16="http://schemas.microsoft.com/office/drawing/2014/main" id="{61228FB9-4F81-4DA7-988E-0492AAD109AF}"/>
              </a:ext>
            </a:extLst>
          </p:cNvPr>
          <p:cNvSpPr/>
          <p:nvPr/>
        </p:nvSpPr>
        <p:spPr>
          <a:xfrm rot="10800000">
            <a:off x="11080750" y="2308225"/>
            <a:ext cx="447675" cy="1481138"/>
          </a:xfrm>
          <a:prstGeom prst="bentArrow">
            <a:avLst>
              <a:gd name="adj1" fmla="val 21763"/>
              <a:gd name="adj2" fmla="val 25000"/>
              <a:gd name="adj3" fmla="val 25000"/>
              <a:gd name="adj4" fmla="val 19646"/>
            </a:avLst>
          </a:prstGeom>
          <a:noFill/>
          <a:ln w="31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grpSp>
        <p:nvGrpSpPr>
          <p:cNvPr id="8" name="组合 51">
            <a:extLst>
              <a:ext uri="{FF2B5EF4-FFF2-40B4-BE49-F238E27FC236}">
                <a16:creationId xmlns="" xmlns:a16="http://schemas.microsoft.com/office/drawing/2014/main" id="{385C1497-56FF-4A5E-812E-CF09D87BC4CD}"/>
              </a:ext>
            </a:extLst>
          </p:cNvPr>
          <p:cNvGrpSpPr>
            <a:grpSpLocks/>
          </p:cNvGrpSpPr>
          <p:nvPr/>
        </p:nvGrpSpPr>
        <p:grpSpPr bwMode="auto">
          <a:xfrm>
            <a:off x="134938" y="2622550"/>
            <a:ext cx="5688012" cy="4002088"/>
            <a:chOff x="134328" y="2622897"/>
            <a:chExt cx="5688001" cy="4002154"/>
          </a:xfrm>
        </p:grpSpPr>
        <p:sp>
          <p:nvSpPr>
            <p:cNvPr id="6" name="矩形 5">
              <a:extLst>
                <a:ext uri="{FF2B5EF4-FFF2-40B4-BE49-F238E27FC236}">
                  <a16:creationId xmlns="" xmlns:a16="http://schemas.microsoft.com/office/drawing/2014/main" id="{8B172892-0AF7-476D-952E-2BDB87FE58C0}"/>
                </a:ext>
              </a:extLst>
            </p:cNvPr>
            <p:cNvSpPr/>
            <p:nvPr/>
          </p:nvSpPr>
          <p:spPr>
            <a:xfrm>
              <a:off x="191478" y="3184881"/>
              <a:ext cx="5616564" cy="3324280"/>
            </a:xfrm>
            <a:prstGeom prst="rect">
              <a:avLst/>
            </a:prstGeom>
            <a:noFill/>
          </p:spPr>
          <p:txBody>
            <a:bodyPr>
              <a:spAutoFit/>
            </a:bodyPr>
            <a:lstStyle/>
            <a:p>
              <a:pPr algn="just">
                <a:lnSpc>
                  <a:spcPct val="150000"/>
                </a:lnSpc>
                <a:defRPr/>
              </a:pPr>
              <a:r>
                <a:rPr lang="zh-CN" altLang="zh-CN" sz="2000" dirty="0">
                  <a:solidFill>
                    <a:schemeClr val="tx1">
                      <a:lumMod val="85000"/>
                      <a:lumOff val="15000"/>
                    </a:schemeClr>
                  </a:solidFill>
                  <a:latin typeface="微软雅黑" pitchFamily="34" charset="-122"/>
                  <a:ea typeface="微软雅黑" pitchFamily="34" charset="-122"/>
                </a:rPr>
                <a:t>对企业而言，不同组织形式的企业有所不同</a:t>
              </a:r>
              <a:r>
                <a:rPr lang="zh-CN" altLang="en-US" sz="2000" dirty="0">
                  <a:solidFill>
                    <a:schemeClr val="tx1">
                      <a:lumMod val="85000"/>
                      <a:lumOff val="15000"/>
                    </a:schemeClr>
                  </a:solidFill>
                  <a:latin typeface="微软雅黑" pitchFamily="34" charset="-122"/>
                  <a:ea typeface="微软雅黑" pitchFamily="34" charset="-122"/>
                </a:rPr>
                <a:t>：</a:t>
              </a:r>
              <a:endParaRPr lang="zh-CN" altLang="zh-CN" sz="2000" dirty="0">
                <a:solidFill>
                  <a:schemeClr val="tx1">
                    <a:lumMod val="85000"/>
                    <a:lumOff val="15000"/>
                  </a:schemeClr>
                </a:solidFill>
                <a:latin typeface="微软雅黑" pitchFamily="34" charset="-122"/>
                <a:ea typeface="微软雅黑" pitchFamily="34" charset="-122"/>
              </a:endParaRPr>
            </a:p>
            <a:p>
              <a:pPr algn="just">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1</a:t>
              </a:r>
              <a:r>
                <a:rPr lang="zh-CN" altLang="zh-CN" sz="2000" dirty="0">
                  <a:solidFill>
                    <a:schemeClr val="tx1">
                      <a:lumMod val="85000"/>
                      <a:lumOff val="15000"/>
                    </a:schemeClr>
                  </a:solidFill>
                  <a:latin typeface="微软雅黑" pitchFamily="34" charset="-122"/>
                  <a:ea typeface="微软雅黑" pitchFamily="34" charset="-122"/>
                </a:rPr>
                <a:t>．公司制的企业，有限责任公司和股份有限公司的主要负责人是公司</a:t>
              </a:r>
              <a:r>
                <a:rPr lang="zh-CN" altLang="zh-CN" sz="2000" b="1" dirty="0">
                  <a:solidFill>
                    <a:schemeClr val="tx1">
                      <a:lumMod val="85000"/>
                      <a:lumOff val="15000"/>
                    </a:schemeClr>
                  </a:solidFill>
                  <a:latin typeface="微软雅黑" pitchFamily="34" charset="-122"/>
                  <a:ea typeface="微软雅黑" pitchFamily="34" charset="-122"/>
                </a:rPr>
                <a:t>董事长</a:t>
              </a:r>
              <a:r>
                <a:rPr lang="zh-CN" altLang="zh-CN" sz="2000" dirty="0">
                  <a:solidFill>
                    <a:schemeClr val="tx1">
                      <a:lumMod val="85000"/>
                      <a:lumOff val="15000"/>
                    </a:schemeClr>
                  </a:solidFill>
                  <a:latin typeface="微软雅黑" pitchFamily="34" charset="-122"/>
                  <a:ea typeface="微软雅黑" pitchFamily="34" charset="-122"/>
                </a:rPr>
                <a:t>和</a:t>
              </a:r>
              <a:r>
                <a:rPr lang="zh-CN" altLang="zh-CN" sz="2000" b="1" dirty="0">
                  <a:solidFill>
                    <a:schemeClr val="tx1">
                      <a:lumMod val="85000"/>
                      <a:lumOff val="15000"/>
                    </a:schemeClr>
                  </a:solidFill>
                  <a:latin typeface="微软雅黑" pitchFamily="34" charset="-122"/>
                  <a:ea typeface="微软雅黑" pitchFamily="34" charset="-122"/>
                </a:rPr>
                <a:t>经理</a:t>
              </a:r>
              <a:r>
                <a:rPr lang="zh-CN" altLang="zh-CN" sz="2000" dirty="0">
                  <a:solidFill>
                    <a:schemeClr val="tx1">
                      <a:lumMod val="85000"/>
                      <a:lumOff val="15000"/>
                    </a:schemeClr>
                  </a:solidFill>
                  <a:latin typeface="微软雅黑" pitchFamily="34" charset="-122"/>
                  <a:ea typeface="微软雅黑" pitchFamily="34" charset="-122"/>
                </a:rPr>
                <a:t>（总经理、首席执行官或者其他实际履行经理职责的企业负责人）</a:t>
              </a:r>
              <a:r>
                <a:rPr lang="zh-CN" altLang="en-US" sz="2000" dirty="0">
                  <a:solidFill>
                    <a:schemeClr val="tx1">
                      <a:lumMod val="85000"/>
                      <a:lumOff val="15000"/>
                    </a:schemeClr>
                  </a:solidFill>
                  <a:latin typeface="微软雅黑" pitchFamily="34" charset="-122"/>
                  <a:ea typeface="微软雅黑" pitchFamily="34" charset="-122"/>
                </a:rPr>
                <a:t>和</a:t>
              </a:r>
              <a:r>
                <a:rPr lang="zh-CN" altLang="en-US" sz="2000" b="1" dirty="0">
                  <a:solidFill>
                    <a:schemeClr val="tx1">
                      <a:lumMod val="85000"/>
                      <a:lumOff val="15000"/>
                    </a:schemeClr>
                  </a:solidFill>
                  <a:latin typeface="微软雅黑" pitchFamily="34" charset="-122"/>
                  <a:ea typeface="微软雅黑" pitchFamily="34" charset="-122"/>
                </a:rPr>
                <a:t>实际控制人</a:t>
              </a:r>
              <a:r>
                <a:rPr lang="zh-CN" altLang="zh-CN" sz="2000" dirty="0">
                  <a:solidFill>
                    <a:schemeClr val="tx1">
                      <a:lumMod val="85000"/>
                      <a:lumOff val="15000"/>
                    </a:schemeClr>
                  </a:solidFill>
                  <a:latin typeface="微软雅黑" pitchFamily="34" charset="-122"/>
                  <a:ea typeface="微软雅黑" pitchFamily="34" charset="-122"/>
                </a:rPr>
                <a:t>。</a:t>
              </a:r>
            </a:p>
            <a:p>
              <a:pPr algn="just">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2</a:t>
              </a:r>
              <a:r>
                <a:rPr lang="zh-CN" altLang="zh-CN" sz="2000" dirty="0">
                  <a:solidFill>
                    <a:schemeClr val="tx1">
                      <a:lumMod val="85000"/>
                      <a:lumOff val="15000"/>
                    </a:schemeClr>
                  </a:solidFill>
                  <a:latin typeface="微软雅黑" pitchFamily="34" charset="-122"/>
                  <a:ea typeface="微软雅黑" pitchFamily="34" charset="-122"/>
                </a:rPr>
                <a:t>．非公司制的企业，主要负责人为企业</a:t>
              </a:r>
              <a:r>
                <a:rPr lang="zh-CN" altLang="zh-CN" sz="2000" b="1" dirty="0">
                  <a:solidFill>
                    <a:schemeClr val="tx1">
                      <a:lumMod val="85000"/>
                      <a:lumOff val="15000"/>
                    </a:schemeClr>
                  </a:solidFill>
                  <a:latin typeface="微软雅黑" pitchFamily="34" charset="-122"/>
                  <a:ea typeface="微软雅黑" pitchFamily="34" charset="-122"/>
                </a:rPr>
                <a:t>厂长、经理、矿长等企业“一把手”</a:t>
              </a:r>
              <a:r>
                <a:rPr lang="zh-CN" altLang="en-US" sz="2000" dirty="0">
                  <a:solidFill>
                    <a:schemeClr val="tx1">
                      <a:lumMod val="85000"/>
                      <a:lumOff val="15000"/>
                    </a:schemeClr>
                  </a:solidFill>
                  <a:latin typeface="微软雅黑" pitchFamily="34" charset="-122"/>
                  <a:ea typeface="微软雅黑" pitchFamily="34" charset="-122"/>
                </a:rPr>
                <a:t>和</a:t>
              </a:r>
              <a:r>
                <a:rPr lang="zh-CN" altLang="en-US" sz="2000" b="1" dirty="0">
                  <a:solidFill>
                    <a:schemeClr val="tx1">
                      <a:lumMod val="85000"/>
                      <a:lumOff val="15000"/>
                    </a:schemeClr>
                  </a:solidFill>
                  <a:latin typeface="微软雅黑" pitchFamily="34" charset="-122"/>
                  <a:ea typeface="微软雅黑" pitchFamily="34" charset="-122"/>
                </a:rPr>
                <a:t>实际控制人</a:t>
              </a:r>
              <a:r>
                <a:rPr lang="zh-CN" altLang="zh-CN" sz="2000" dirty="0">
                  <a:solidFill>
                    <a:schemeClr val="tx1">
                      <a:lumMod val="85000"/>
                      <a:lumOff val="15000"/>
                    </a:schemeClr>
                  </a:solidFill>
                  <a:latin typeface="微软雅黑" pitchFamily="34" charset="-122"/>
                  <a:ea typeface="微软雅黑" pitchFamily="34" charset="-122"/>
                </a:rPr>
                <a:t>。</a:t>
              </a:r>
            </a:p>
          </p:txBody>
        </p:sp>
        <p:grpSp>
          <p:nvGrpSpPr>
            <p:cNvPr id="27668" name="Group 76">
              <a:extLst>
                <a:ext uri="{FF2B5EF4-FFF2-40B4-BE49-F238E27FC236}">
                  <a16:creationId xmlns="" xmlns:a16="http://schemas.microsoft.com/office/drawing/2014/main" id="{18F3D44E-A601-4C09-8A0B-BBBD5437E50F}"/>
                </a:ext>
              </a:extLst>
            </p:cNvPr>
            <p:cNvGrpSpPr>
              <a:grpSpLocks/>
            </p:cNvGrpSpPr>
            <p:nvPr/>
          </p:nvGrpSpPr>
          <p:grpSpPr bwMode="auto">
            <a:xfrm>
              <a:off x="134328" y="2622897"/>
              <a:ext cx="5688001" cy="4002154"/>
              <a:chOff x="1302935" y="2124963"/>
              <a:chExt cx="2126084" cy="3479179"/>
            </a:xfrm>
          </p:grpSpPr>
          <p:grpSp>
            <p:nvGrpSpPr>
              <p:cNvPr id="27669" name="Group 33">
                <a:extLst>
                  <a:ext uri="{FF2B5EF4-FFF2-40B4-BE49-F238E27FC236}">
                    <a16:creationId xmlns="" xmlns:a16="http://schemas.microsoft.com/office/drawing/2014/main" id="{D4846C58-BE6C-47E2-B2A4-58370E011FA5}"/>
                  </a:ext>
                </a:extLst>
              </p:cNvPr>
              <p:cNvGrpSpPr>
                <a:grpSpLocks/>
              </p:cNvGrpSpPr>
              <p:nvPr/>
            </p:nvGrpSpPr>
            <p:grpSpPr bwMode="auto">
              <a:xfrm>
                <a:off x="1302935" y="2124963"/>
                <a:ext cx="2126084" cy="820664"/>
                <a:chOff x="1324809" y="1811334"/>
                <a:chExt cx="2126084" cy="820664"/>
              </a:xfrm>
            </p:grpSpPr>
            <p:sp>
              <p:nvSpPr>
                <p:cNvPr id="31" name="Pentagon 34">
                  <a:extLst>
                    <a:ext uri="{FF2B5EF4-FFF2-40B4-BE49-F238E27FC236}">
                      <a16:creationId xmlns="" xmlns:a16="http://schemas.microsoft.com/office/drawing/2014/main" id="{7B095DA7-A5A7-4BB5-BFFC-FA33B0C623A7}"/>
                    </a:ext>
                  </a:extLst>
                </p:cNvPr>
                <p:cNvSpPr/>
                <p:nvPr/>
              </p:nvSpPr>
              <p:spPr>
                <a:xfrm rot="5400000">
                  <a:off x="2154424" y="989432"/>
                  <a:ext cx="469227" cy="2113030"/>
                </a:xfrm>
                <a:prstGeom prst="homePlate">
                  <a:avLst>
                    <a:gd name="adj" fmla="val 50457"/>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7673" name="Rectangle 35">
                  <a:extLst>
                    <a:ext uri="{FF2B5EF4-FFF2-40B4-BE49-F238E27FC236}">
                      <a16:creationId xmlns="" xmlns:a16="http://schemas.microsoft.com/office/drawing/2014/main" id="{6B9B045B-9DF2-4EE7-B83B-92DF969097FB}"/>
                    </a:ext>
                  </a:extLst>
                </p:cNvPr>
                <p:cNvSpPr>
                  <a:spLocks noChangeArrowheads="1"/>
                </p:cNvSpPr>
                <p:nvPr/>
              </p:nvSpPr>
              <p:spPr bwMode="auto">
                <a:xfrm>
                  <a:off x="1705166" y="2310923"/>
                  <a:ext cx="1338668" cy="32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33" name="Flowchart: Process 36">
                  <a:extLst>
                    <a:ext uri="{FF2B5EF4-FFF2-40B4-BE49-F238E27FC236}">
                      <a16:creationId xmlns="" xmlns:a16="http://schemas.microsoft.com/office/drawing/2014/main" id="{38B89D87-73C6-45B4-AB36-1CF7720B6470}"/>
                    </a:ext>
                  </a:extLst>
                </p:cNvPr>
                <p:cNvSpPr/>
                <p:nvPr/>
              </p:nvSpPr>
              <p:spPr>
                <a:xfrm>
                  <a:off x="1324809" y="1811334"/>
                  <a:ext cx="2126084" cy="125588"/>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7675" name="Rectangle 37">
                  <a:extLst>
                    <a:ext uri="{FF2B5EF4-FFF2-40B4-BE49-F238E27FC236}">
                      <a16:creationId xmlns="" xmlns:a16="http://schemas.microsoft.com/office/drawing/2014/main" id="{DD53D14D-0903-4C49-8C78-1A946D232C87}"/>
                    </a:ext>
                  </a:extLst>
                </p:cNvPr>
                <p:cNvSpPr>
                  <a:spLocks noChangeArrowheads="1"/>
                </p:cNvSpPr>
                <p:nvPr/>
              </p:nvSpPr>
              <p:spPr bwMode="auto">
                <a:xfrm>
                  <a:off x="1428631" y="1843964"/>
                  <a:ext cx="1854287" cy="26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30" name="Rounded Rectangle 53">
                <a:extLst>
                  <a:ext uri="{FF2B5EF4-FFF2-40B4-BE49-F238E27FC236}">
                    <a16:creationId xmlns="" xmlns:a16="http://schemas.microsoft.com/office/drawing/2014/main" id="{05992D7C-CDEE-4598-A2F7-076EF2AFB759}"/>
                  </a:ext>
                </a:extLst>
              </p:cNvPr>
              <p:cNvSpPr/>
              <p:nvPr/>
            </p:nvSpPr>
            <p:spPr>
              <a:xfrm>
                <a:off x="1303528" y="5467514"/>
                <a:ext cx="2113030" cy="124207"/>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41" name="Rounded Rectangle 53">
                <a:extLst>
                  <a:ext uri="{FF2B5EF4-FFF2-40B4-BE49-F238E27FC236}">
                    <a16:creationId xmlns="" xmlns:a16="http://schemas.microsoft.com/office/drawing/2014/main" id="{3A96A14C-5D0F-4530-89AD-3259C05D27BC}"/>
                  </a:ext>
                </a:extLst>
              </p:cNvPr>
              <p:cNvSpPr/>
              <p:nvPr/>
            </p:nvSpPr>
            <p:spPr>
              <a:xfrm>
                <a:off x="1309462" y="2144284"/>
                <a:ext cx="2113030" cy="3459858"/>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grpSp>
      <p:grpSp>
        <p:nvGrpSpPr>
          <p:cNvPr id="27659" name="Group 76">
            <a:extLst>
              <a:ext uri="{FF2B5EF4-FFF2-40B4-BE49-F238E27FC236}">
                <a16:creationId xmlns="" xmlns:a16="http://schemas.microsoft.com/office/drawing/2014/main" id="{831C664F-1754-4E6B-B127-1C99D9D19D21}"/>
              </a:ext>
            </a:extLst>
          </p:cNvPr>
          <p:cNvGrpSpPr>
            <a:grpSpLocks/>
          </p:cNvGrpSpPr>
          <p:nvPr/>
        </p:nvGrpSpPr>
        <p:grpSpPr bwMode="auto">
          <a:xfrm>
            <a:off x="6746875" y="3240088"/>
            <a:ext cx="4333875" cy="2808287"/>
            <a:chOff x="1302935" y="2124964"/>
            <a:chExt cx="2126084" cy="3479178"/>
          </a:xfrm>
        </p:grpSpPr>
        <p:grpSp>
          <p:nvGrpSpPr>
            <p:cNvPr id="27660" name="Group 33">
              <a:extLst>
                <a:ext uri="{FF2B5EF4-FFF2-40B4-BE49-F238E27FC236}">
                  <a16:creationId xmlns="" xmlns:a16="http://schemas.microsoft.com/office/drawing/2014/main" id="{508E893B-8104-48F8-8E9D-DE02B4C08974}"/>
                </a:ext>
              </a:extLst>
            </p:cNvPr>
            <p:cNvGrpSpPr>
              <a:grpSpLocks/>
            </p:cNvGrpSpPr>
            <p:nvPr/>
          </p:nvGrpSpPr>
          <p:grpSpPr bwMode="auto">
            <a:xfrm>
              <a:off x="1302935" y="2124964"/>
              <a:ext cx="2126084" cy="957118"/>
              <a:chOff x="1324809" y="1811335"/>
              <a:chExt cx="2126084" cy="957118"/>
            </a:xfrm>
          </p:grpSpPr>
          <p:sp>
            <p:nvSpPr>
              <p:cNvPr id="47" name="Pentagon 34">
                <a:extLst>
                  <a:ext uri="{FF2B5EF4-FFF2-40B4-BE49-F238E27FC236}">
                    <a16:creationId xmlns="" xmlns:a16="http://schemas.microsoft.com/office/drawing/2014/main" id="{604263F1-902E-4CCF-A256-D20530559176}"/>
                  </a:ext>
                </a:extLst>
              </p:cNvPr>
              <p:cNvSpPr/>
              <p:nvPr/>
            </p:nvSpPr>
            <p:spPr>
              <a:xfrm rot="5400000">
                <a:off x="2153993" y="989939"/>
                <a:ext cx="470052" cy="2112845"/>
              </a:xfrm>
              <a:prstGeom prst="homePlate">
                <a:avLst>
                  <a:gd name="adj" fmla="val 50457"/>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7664" name="Rectangle 35">
                <a:extLst>
                  <a:ext uri="{FF2B5EF4-FFF2-40B4-BE49-F238E27FC236}">
                    <a16:creationId xmlns="" xmlns:a16="http://schemas.microsoft.com/office/drawing/2014/main" id="{CEE5C95D-17FD-4944-B8DD-8141152401EE}"/>
                  </a:ext>
                </a:extLst>
              </p:cNvPr>
              <p:cNvSpPr>
                <a:spLocks noChangeArrowheads="1"/>
              </p:cNvSpPr>
              <p:nvPr/>
            </p:nvSpPr>
            <p:spPr bwMode="auto">
              <a:xfrm>
                <a:off x="1704856" y="2310889"/>
                <a:ext cx="1338732" cy="457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49" name="Flowchart: Process 36">
                <a:extLst>
                  <a:ext uri="{FF2B5EF4-FFF2-40B4-BE49-F238E27FC236}">
                    <a16:creationId xmlns="" xmlns:a16="http://schemas.microsoft.com/office/drawing/2014/main" id="{529D4D40-C362-46D5-83C7-E98A01D92DEE}"/>
                  </a:ext>
                </a:extLst>
              </p:cNvPr>
              <p:cNvSpPr/>
              <p:nvPr/>
            </p:nvSpPr>
            <p:spPr>
              <a:xfrm>
                <a:off x="1324809" y="1811335"/>
                <a:ext cx="2126084" cy="125872"/>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7666" name="Rectangle 37">
                <a:extLst>
                  <a:ext uri="{FF2B5EF4-FFF2-40B4-BE49-F238E27FC236}">
                    <a16:creationId xmlns="" xmlns:a16="http://schemas.microsoft.com/office/drawing/2014/main" id="{5931BF1D-4603-4D4C-8510-E4DFA2E9996B}"/>
                  </a:ext>
                </a:extLst>
              </p:cNvPr>
              <p:cNvSpPr>
                <a:spLocks noChangeArrowheads="1"/>
              </p:cNvSpPr>
              <p:nvPr/>
            </p:nvSpPr>
            <p:spPr bwMode="auto">
              <a:xfrm>
                <a:off x="1428631" y="1843964"/>
                <a:ext cx="1854287" cy="381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45" name="Rounded Rectangle 53">
              <a:extLst>
                <a:ext uri="{FF2B5EF4-FFF2-40B4-BE49-F238E27FC236}">
                  <a16:creationId xmlns="" xmlns:a16="http://schemas.microsoft.com/office/drawing/2014/main" id="{EDED8124-B09F-4330-A071-89C41DC89BF7}"/>
                </a:ext>
              </a:extLst>
            </p:cNvPr>
            <p:cNvSpPr/>
            <p:nvPr/>
          </p:nvSpPr>
          <p:spPr>
            <a:xfrm>
              <a:off x="1303714" y="5466470"/>
              <a:ext cx="2112844" cy="125872"/>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46" name="Rounded Rectangle 53">
              <a:extLst>
                <a:ext uri="{FF2B5EF4-FFF2-40B4-BE49-F238E27FC236}">
                  <a16:creationId xmlns="" xmlns:a16="http://schemas.microsoft.com/office/drawing/2014/main" id="{1CFD9C0F-B3D6-49AE-BB7B-A3037CB5EDDA}"/>
                </a:ext>
              </a:extLst>
            </p:cNvPr>
            <p:cNvSpPr/>
            <p:nvPr/>
          </p:nvSpPr>
          <p:spPr>
            <a:xfrm>
              <a:off x="1309944" y="2144631"/>
              <a:ext cx="2112066" cy="3459511"/>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sp>
        <p:nvSpPr>
          <p:cNvPr id="32" name="矩形 31">
            <a:extLst>
              <a:ext uri="{FF2B5EF4-FFF2-40B4-BE49-F238E27FC236}">
                <a16:creationId xmlns="" xmlns:a16="http://schemas.microsoft.com/office/drawing/2014/main" id="{A10811AB-5C85-44A3-A6BD-C395DAA379D3}"/>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企业主要负责人安全生产法定职责</a:t>
            </a:r>
          </a:p>
        </p:txBody>
      </p:sp>
      <p:sp>
        <p:nvSpPr>
          <p:cNvPr id="9" name="矩形 8">
            <a:extLst>
              <a:ext uri="{FF2B5EF4-FFF2-40B4-BE49-F238E27FC236}">
                <a16:creationId xmlns="" xmlns:a16="http://schemas.microsoft.com/office/drawing/2014/main" id="{1BFBA62D-FA30-4E99-8C3B-DC8A393F8E8A}"/>
              </a:ext>
            </a:extLst>
          </p:cNvPr>
          <p:cNvSpPr/>
          <p:nvPr/>
        </p:nvSpPr>
        <p:spPr>
          <a:xfrm>
            <a:off x="6813674" y="3659487"/>
            <a:ext cx="4176464" cy="1884618"/>
          </a:xfrm>
          <a:prstGeom prst="rect">
            <a:avLst/>
          </a:prstGeom>
        </p:spPr>
        <p:txBody>
          <a:bodyPr wrap="square">
            <a:spAutoFit/>
          </a:bodyPr>
          <a:lstStyle/>
          <a:p>
            <a:pPr algn="just">
              <a:lnSpc>
                <a:spcPct val="150000"/>
              </a:lnSpc>
              <a:defRPr/>
            </a:pPr>
            <a:r>
              <a:rPr lang="zh-CN" altLang="zh-CN" sz="2000" dirty="0">
                <a:solidFill>
                  <a:schemeClr val="tx1">
                    <a:lumMod val="85000"/>
                    <a:lumOff val="15000"/>
                  </a:schemeClr>
                </a:solidFill>
                <a:latin typeface="微软雅黑" pitchFamily="34" charset="-122"/>
                <a:ea typeface="微软雅黑" pitchFamily="34" charset="-122"/>
              </a:rPr>
              <a:t>生产经营单位的主要负责人是一切工作的决策者和决定者</a:t>
            </a:r>
            <a:r>
              <a:rPr lang="zh-CN" altLang="en-US" sz="2000" dirty="0">
                <a:solidFill>
                  <a:schemeClr val="tx1">
                    <a:lumMod val="85000"/>
                    <a:lumOff val="15000"/>
                  </a:schemeClr>
                </a:solidFill>
                <a:latin typeface="微软雅黑" pitchFamily="34" charset="-122"/>
                <a:ea typeface="微软雅黑" pitchFamily="34" charset="-122"/>
              </a:rPr>
              <a:t>，</a:t>
            </a:r>
            <a:r>
              <a:rPr lang="zh-CN" altLang="zh-CN" sz="2000" dirty="0">
                <a:solidFill>
                  <a:schemeClr val="tx1">
                    <a:lumMod val="85000"/>
                    <a:lumOff val="15000"/>
                  </a:schemeClr>
                </a:solidFill>
                <a:latin typeface="微软雅黑" pitchFamily="34" charset="-122"/>
                <a:ea typeface="微软雅黑" pitchFamily="34" charset="-122"/>
              </a:rPr>
              <a:t>只有主要负责人做到全面负责</a:t>
            </a:r>
            <a:r>
              <a:rPr lang="zh-CN" altLang="en-US" sz="2000" dirty="0">
                <a:solidFill>
                  <a:schemeClr val="tx1">
                    <a:lumMod val="85000"/>
                    <a:lumOff val="15000"/>
                  </a:schemeClr>
                </a:solidFill>
                <a:latin typeface="微软雅黑" pitchFamily="34" charset="-122"/>
                <a:ea typeface="微软雅黑" pitchFamily="34" charset="-122"/>
              </a:rPr>
              <a:t>，</a:t>
            </a:r>
            <a:r>
              <a:rPr lang="zh-CN" altLang="zh-CN" sz="2000" dirty="0">
                <a:solidFill>
                  <a:schemeClr val="tx1">
                    <a:lumMod val="85000"/>
                    <a:lumOff val="15000"/>
                  </a:schemeClr>
                </a:solidFill>
                <a:latin typeface="微软雅黑" pitchFamily="34" charset="-122"/>
                <a:ea typeface="微软雅黑" pitchFamily="34" charset="-122"/>
              </a:rPr>
              <a:t>才能搞好安全生产工作。</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1000"/>
                                        <p:tgtEl>
                                          <p:spTgt spid="2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nodeType="afterGroup">
                            <p:stCondLst>
                              <p:cond delay="500"/>
                            </p:stCondLst>
                            <p:childTnLst>
                              <p:par>
                                <p:cTn id="18" presetID="22" presetClass="entr" presetSubtype="1"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1000"/>
                                        <p:tgtEl>
                                          <p:spTgt spid="24"/>
                                        </p:tgtEl>
                                      </p:cBhvr>
                                    </p:animEffect>
                                  </p:childTnLst>
                                </p:cTn>
                              </p:par>
                            </p:childTnLst>
                          </p:cTn>
                        </p:par>
                        <p:par>
                          <p:cTn id="21" fill="hold" nodeType="afterGroup">
                            <p:stCondLst>
                              <p:cond delay="1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3">
            <a:extLst>
              <a:ext uri="{FF2B5EF4-FFF2-40B4-BE49-F238E27FC236}">
                <a16:creationId xmlns="" xmlns:a16="http://schemas.microsoft.com/office/drawing/2014/main" id="{C6FDA2C3-686B-4AE8-A5D2-DFB36615F643}"/>
              </a:ext>
            </a:extLst>
          </p:cNvPr>
          <p:cNvSpPr/>
          <p:nvPr/>
        </p:nvSpPr>
        <p:spPr>
          <a:xfrm>
            <a:off x="-3121025" y="1384300"/>
            <a:ext cx="5111750" cy="5429250"/>
          </a:xfrm>
          <a:prstGeom prst="arc">
            <a:avLst>
              <a:gd name="adj1" fmla="val 16200000"/>
              <a:gd name="adj2" fmla="val 5370932"/>
            </a:avLst>
          </a:prstGeom>
          <a:solidFill>
            <a:srgbClr val="EFEFEF"/>
          </a:solidFill>
          <a:ln cmpd="sng">
            <a:solidFill>
              <a:srgbClr val="C00000"/>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prstClr val="black"/>
              </a:solidFill>
              <a:latin typeface="微软雅黑" pitchFamily="34" charset="-122"/>
              <a:ea typeface="微软雅黑" pitchFamily="34" charset="-122"/>
            </a:endParaRPr>
          </a:p>
        </p:txBody>
      </p:sp>
      <p:sp>
        <p:nvSpPr>
          <p:cNvPr id="3" name="Oval 14">
            <a:extLst>
              <a:ext uri="{FF2B5EF4-FFF2-40B4-BE49-F238E27FC236}">
                <a16:creationId xmlns="" xmlns:a16="http://schemas.microsoft.com/office/drawing/2014/main" id="{0FD48EAB-CA5C-480D-9E65-FCDF51E68D17}"/>
              </a:ext>
            </a:extLst>
          </p:cNvPr>
          <p:cNvSpPr/>
          <p:nvPr/>
        </p:nvSpPr>
        <p:spPr>
          <a:xfrm>
            <a:off x="1759762" y="3278413"/>
            <a:ext cx="259358" cy="273637"/>
          </a:xfrm>
          <a:prstGeom prst="ellipse">
            <a:avLst/>
          </a:prstGeom>
          <a:solidFill>
            <a:srgbClr val="C8262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latin typeface="微软雅黑" pitchFamily="34" charset="-122"/>
              <a:ea typeface="微软雅黑" pitchFamily="34" charset="-122"/>
            </a:endParaRPr>
          </a:p>
        </p:txBody>
      </p:sp>
      <p:sp>
        <p:nvSpPr>
          <p:cNvPr id="4" name="Oval 15">
            <a:extLst>
              <a:ext uri="{FF2B5EF4-FFF2-40B4-BE49-F238E27FC236}">
                <a16:creationId xmlns="" xmlns:a16="http://schemas.microsoft.com/office/drawing/2014/main" id="{C50D6ACD-1C47-4765-B1FA-792CA750950A}"/>
              </a:ext>
            </a:extLst>
          </p:cNvPr>
          <p:cNvSpPr/>
          <p:nvPr/>
        </p:nvSpPr>
        <p:spPr>
          <a:xfrm>
            <a:off x="1846760" y="4046499"/>
            <a:ext cx="259358" cy="273637"/>
          </a:xfrm>
          <a:prstGeom prst="ellipse">
            <a:avLst/>
          </a:prstGeom>
          <a:solidFill>
            <a:srgbClr val="C8262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latin typeface="微软雅黑" pitchFamily="34" charset="-122"/>
              <a:ea typeface="微软雅黑" pitchFamily="34" charset="-122"/>
            </a:endParaRPr>
          </a:p>
        </p:txBody>
      </p:sp>
      <p:sp>
        <p:nvSpPr>
          <p:cNvPr id="5" name="Oval 16">
            <a:extLst>
              <a:ext uri="{FF2B5EF4-FFF2-40B4-BE49-F238E27FC236}">
                <a16:creationId xmlns="" xmlns:a16="http://schemas.microsoft.com/office/drawing/2014/main" id="{201E8BC5-FFC5-4F5A-8F9B-1554E147EFC2}"/>
              </a:ext>
            </a:extLst>
          </p:cNvPr>
          <p:cNvSpPr/>
          <p:nvPr/>
        </p:nvSpPr>
        <p:spPr>
          <a:xfrm>
            <a:off x="1362272" y="5582670"/>
            <a:ext cx="259358" cy="273637"/>
          </a:xfrm>
          <a:prstGeom prst="ellipse">
            <a:avLst/>
          </a:prstGeom>
          <a:solidFill>
            <a:srgbClr val="C8262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latin typeface="微软雅黑" pitchFamily="34" charset="-122"/>
              <a:ea typeface="微软雅黑" pitchFamily="34" charset="-122"/>
            </a:endParaRPr>
          </a:p>
        </p:txBody>
      </p:sp>
      <p:sp>
        <p:nvSpPr>
          <p:cNvPr id="6" name="Oval 14">
            <a:extLst>
              <a:ext uri="{FF2B5EF4-FFF2-40B4-BE49-F238E27FC236}">
                <a16:creationId xmlns="" xmlns:a16="http://schemas.microsoft.com/office/drawing/2014/main" id="{1343EC3D-98ED-4B5D-B19A-4445755D8A8E}"/>
              </a:ext>
            </a:extLst>
          </p:cNvPr>
          <p:cNvSpPr/>
          <p:nvPr/>
        </p:nvSpPr>
        <p:spPr>
          <a:xfrm>
            <a:off x="793678" y="1742241"/>
            <a:ext cx="259358" cy="273637"/>
          </a:xfrm>
          <a:prstGeom prst="ellipse">
            <a:avLst/>
          </a:prstGeom>
          <a:solidFill>
            <a:srgbClr val="C8262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微软雅黑" pitchFamily="34" charset="-122"/>
              <a:ea typeface="微软雅黑" pitchFamily="34" charset="-122"/>
            </a:endParaRPr>
          </a:p>
        </p:txBody>
      </p:sp>
      <p:sp>
        <p:nvSpPr>
          <p:cNvPr id="7" name="Oval 16">
            <a:extLst>
              <a:ext uri="{FF2B5EF4-FFF2-40B4-BE49-F238E27FC236}">
                <a16:creationId xmlns="" xmlns:a16="http://schemas.microsoft.com/office/drawing/2014/main" id="{218DA733-8A73-4430-B82D-9162329B180C}"/>
              </a:ext>
            </a:extLst>
          </p:cNvPr>
          <p:cNvSpPr/>
          <p:nvPr/>
        </p:nvSpPr>
        <p:spPr>
          <a:xfrm>
            <a:off x="540204" y="6350754"/>
            <a:ext cx="259358" cy="273636"/>
          </a:xfrm>
          <a:prstGeom prst="ellipse">
            <a:avLst/>
          </a:prstGeom>
          <a:solidFill>
            <a:srgbClr val="C8262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微软雅黑" pitchFamily="34" charset="-122"/>
              <a:ea typeface="微软雅黑" pitchFamily="34" charset="-122"/>
            </a:endParaRPr>
          </a:p>
        </p:txBody>
      </p:sp>
      <p:sp>
        <p:nvSpPr>
          <p:cNvPr id="8" name="Oval 14">
            <a:extLst>
              <a:ext uri="{FF2B5EF4-FFF2-40B4-BE49-F238E27FC236}">
                <a16:creationId xmlns="" xmlns:a16="http://schemas.microsoft.com/office/drawing/2014/main" id="{05B1598D-B205-4FA6-993F-7325D6419EAB}"/>
              </a:ext>
            </a:extLst>
          </p:cNvPr>
          <p:cNvSpPr/>
          <p:nvPr/>
        </p:nvSpPr>
        <p:spPr>
          <a:xfrm>
            <a:off x="1443386" y="2510327"/>
            <a:ext cx="259358" cy="273637"/>
          </a:xfrm>
          <a:prstGeom prst="ellipse">
            <a:avLst/>
          </a:prstGeom>
          <a:solidFill>
            <a:srgbClr val="C8262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latin typeface="微软雅黑" pitchFamily="34" charset="-122"/>
              <a:ea typeface="微软雅黑" pitchFamily="34" charset="-122"/>
            </a:endParaRPr>
          </a:p>
        </p:txBody>
      </p:sp>
      <p:sp>
        <p:nvSpPr>
          <p:cNvPr id="9" name="文本框 8">
            <a:extLst>
              <a:ext uri="{FF2B5EF4-FFF2-40B4-BE49-F238E27FC236}">
                <a16:creationId xmlns="" xmlns:a16="http://schemas.microsoft.com/office/drawing/2014/main" id="{0380970E-09C6-453C-AC39-CBD90357BD9B}"/>
              </a:ext>
            </a:extLst>
          </p:cNvPr>
          <p:cNvSpPr txBox="1"/>
          <p:nvPr/>
        </p:nvSpPr>
        <p:spPr>
          <a:xfrm>
            <a:off x="2233613" y="3925888"/>
            <a:ext cx="6070600" cy="461962"/>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四</a:t>
            </a: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保证本单位安全生产投入的有效实施</a:t>
            </a:r>
          </a:p>
        </p:txBody>
      </p:sp>
      <p:sp>
        <p:nvSpPr>
          <p:cNvPr id="11" name="Oval 15">
            <a:extLst>
              <a:ext uri="{FF2B5EF4-FFF2-40B4-BE49-F238E27FC236}">
                <a16:creationId xmlns="" xmlns:a16="http://schemas.microsoft.com/office/drawing/2014/main" id="{A5E22EF3-7FB5-449B-8893-B731C1614C50}"/>
              </a:ext>
            </a:extLst>
          </p:cNvPr>
          <p:cNvSpPr/>
          <p:nvPr/>
        </p:nvSpPr>
        <p:spPr>
          <a:xfrm>
            <a:off x="1758456" y="4814585"/>
            <a:ext cx="259358" cy="273637"/>
          </a:xfrm>
          <a:prstGeom prst="ellipse">
            <a:avLst/>
          </a:prstGeom>
          <a:solidFill>
            <a:srgbClr val="C8262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lumMod val="85000"/>
                  <a:lumOff val="15000"/>
                </a:schemeClr>
              </a:solidFill>
              <a:latin typeface="微软雅黑" pitchFamily="34" charset="-122"/>
              <a:ea typeface="微软雅黑" pitchFamily="34" charset="-122"/>
            </a:endParaRPr>
          </a:p>
        </p:txBody>
      </p:sp>
      <p:sp>
        <p:nvSpPr>
          <p:cNvPr id="12" name="文本框 11">
            <a:extLst>
              <a:ext uri="{FF2B5EF4-FFF2-40B4-BE49-F238E27FC236}">
                <a16:creationId xmlns="" xmlns:a16="http://schemas.microsoft.com/office/drawing/2014/main" id="{E6519B54-3D2B-41ED-9B4C-54C0E4342617}"/>
              </a:ext>
            </a:extLst>
          </p:cNvPr>
          <p:cNvSpPr txBox="1"/>
          <p:nvPr/>
        </p:nvSpPr>
        <p:spPr>
          <a:xfrm>
            <a:off x="2165350" y="3155950"/>
            <a:ext cx="7996238" cy="460375"/>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三</a:t>
            </a: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组织制定并实施本单位安全生产教育和培训计划</a:t>
            </a:r>
          </a:p>
        </p:txBody>
      </p:sp>
      <p:sp>
        <p:nvSpPr>
          <p:cNvPr id="13" name="文本框 12">
            <a:extLst>
              <a:ext uri="{FF2B5EF4-FFF2-40B4-BE49-F238E27FC236}">
                <a16:creationId xmlns="" xmlns:a16="http://schemas.microsoft.com/office/drawing/2014/main" id="{4D3F6632-6DF0-49E8-B25D-A9623DC22BC4}"/>
              </a:ext>
            </a:extLst>
          </p:cNvPr>
          <p:cNvSpPr txBox="1"/>
          <p:nvPr/>
        </p:nvSpPr>
        <p:spPr>
          <a:xfrm>
            <a:off x="1817688" y="2384425"/>
            <a:ext cx="7407275" cy="461963"/>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二</a:t>
            </a: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组织制定本单位安全生产规章制度和操作规程</a:t>
            </a:r>
          </a:p>
        </p:txBody>
      </p:sp>
      <p:sp>
        <p:nvSpPr>
          <p:cNvPr id="14" name="文本框 13">
            <a:extLst>
              <a:ext uri="{FF2B5EF4-FFF2-40B4-BE49-F238E27FC236}">
                <a16:creationId xmlns="" xmlns:a16="http://schemas.microsoft.com/office/drawing/2014/main" id="{15779E64-CF0B-4693-BCF1-EBD0248765C5}"/>
              </a:ext>
            </a:extLst>
          </p:cNvPr>
          <p:cNvSpPr txBox="1"/>
          <p:nvPr/>
        </p:nvSpPr>
        <p:spPr>
          <a:xfrm>
            <a:off x="1160463" y="1614488"/>
            <a:ext cx="5607050" cy="461962"/>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一</a:t>
            </a: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建立、健全本单位安全生产责任制</a:t>
            </a:r>
          </a:p>
        </p:txBody>
      </p:sp>
      <p:sp>
        <p:nvSpPr>
          <p:cNvPr id="15" name="文本框 14">
            <a:extLst>
              <a:ext uri="{FF2B5EF4-FFF2-40B4-BE49-F238E27FC236}">
                <a16:creationId xmlns="" xmlns:a16="http://schemas.microsoft.com/office/drawing/2014/main" id="{D86B5A9E-B963-4505-9BC4-F8A2946846F6}"/>
              </a:ext>
            </a:extLst>
          </p:cNvPr>
          <p:cNvSpPr txBox="1"/>
          <p:nvPr/>
        </p:nvSpPr>
        <p:spPr>
          <a:xfrm>
            <a:off x="2138363" y="4695825"/>
            <a:ext cx="9328150" cy="461963"/>
          </a:xfrm>
          <a:prstGeom prst="rect">
            <a:avLst/>
          </a:prstGeom>
          <a:solidFill>
            <a:srgbClr val="EFEFEF">
              <a:alpha val="75000"/>
            </a:srgbClr>
          </a:solid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五</a:t>
            </a: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督促、检查本单位的安全生产工作，及时消除生产安全事故隐患</a:t>
            </a:r>
          </a:p>
        </p:txBody>
      </p:sp>
      <p:sp>
        <p:nvSpPr>
          <p:cNvPr id="16" name="文本框 15">
            <a:extLst>
              <a:ext uri="{FF2B5EF4-FFF2-40B4-BE49-F238E27FC236}">
                <a16:creationId xmlns="" xmlns:a16="http://schemas.microsoft.com/office/drawing/2014/main" id="{8067AF87-C1DF-4DAC-8D8E-7CEF47948C5D}"/>
              </a:ext>
            </a:extLst>
          </p:cNvPr>
          <p:cNvSpPr txBox="1"/>
          <p:nvPr/>
        </p:nvSpPr>
        <p:spPr>
          <a:xfrm>
            <a:off x="1724025" y="5467350"/>
            <a:ext cx="8151813" cy="460375"/>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六</a:t>
            </a:r>
            <a:r>
              <a:rPr lang="en-US" altLang="zh-CN" sz="2400" dirty="0">
                <a:solidFill>
                  <a:schemeClr val="tx1">
                    <a:lumMod val="85000"/>
                    <a:lumOff val="15000"/>
                  </a:schemeClr>
                </a:solidFill>
                <a:latin typeface="微软雅黑" pitchFamily="34" charset="-122"/>
                <a:ea typeface="微软雅黑" pitchFamily="34" charset="-122"/>
              </a:rPr>
              <a:t>)</a:t>
            </a:r>
            <a:r>
              <a:rPr lang="zh-CN" altLang="en-US" sz="2400" dirty="0">
                <a:solidFill>
                  <a:schemeClr val="tx1">
                    <a:lumMod val="85000"/>
                    <a:lumOff val="15000"/>
                  </a:schemeClr>
                </a:solidFill>
                <a:latin typeface="微软雅黑" pitchFamily="34" charset="-122"/>
                <a:ea typeface="微软雅黑" pitchFamily="34" charset="-122"/>
              </a:rPr>
              <a:t>组织制定并实施本单位的生产安全事故应急救援预案</a:t>
            </a:r>
          </a:p>
        </p:txBody>
      </p:sp>
      <p:sp>
        <p:nvSpPr>
          <p:cNvPr id="17" name="文本框 16">
            <a:extLst>
              <a:ext uri="{FF2B5EF4-FFF2-40B4-BE49-F238E27FC236}">
                <a16:creationId xmlns="" xmlns:a16="http://schemas.microsoft.com/office/drawing/2014/main" id="{0D2EC3B6-7771-4DBA-8D7D-2D2AB65CA0E4}"/>
              </a:ext>
            </a:extLst>
          </p:cNvPr>
          <p:cNvSpPr txBox="1"/>
          <p:nvPr/>
        </p:nvSpPr>
        <p:spPr>
          <a:xfrm>
            <a:off x="928688" y="6237288"/>
            <a:ext cx="5607050" cy="461962"/>
          </a:xfrm>
          <a:prstGeom prst="rect">
            <a:avLst/>
          </a:prstGeom>
          <a:noFill/>
        </p:spPr>
        <p:txBody>
          <a:bodyPr>
            <a:spAutoFit/>
          </a:bodyPr>
          <a:lstStyle>
            <a:defPPr>
              <a:defRPr lang="zh-CN"/>
            </a:defPPr>
            <a:lvl1pPr>
              <a:defRPr sz="2400">
                <a:solidFill>
                  <a:srgbClr val="C00000"/>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zh-CN" dirty="0">
                <a:solidFill>
                  <a:schemeClr val="tx1">
                    <a:lumMod val="85000"/>
                    <a:lumOff val="15000"/>
                  </a:schemeClr>
                </a:solidFill>
                <a:latin typeface="微软雅黑" pitchFamily="34" charset="-122"/>
                <a:ea typeface="微软雅黑" pitchFamily="34" charset="-122"/>
              </a:rPr>
              <a:t>(</a:t>
            </a:r>
            <a:r>
              <a:rPr lang="zh-CN" altLang="zh-CN" dirty="0">
                <a:solidFill>
                  <a:schemeClr val="tx1">
                    <a:lumMod val="85000"/>
                    <a:lumOff val="15000"/>
                  </a:schemeClr>
                </a:solidFill>
                <a:latin typeface="微软雅黑" pitchFamily="34" charset="-122"/>
                <a:ea typeface="微软雅黑" pitchFamily="34" charset="-122"/>
              </a:rPr>
              <a:t>七</a:t>
            </a:r>
            <a:r>
              <a:rPr lang="en-US" altLang="zh-CN" dirty="0">
                <a:solidFill>
                  <a:schemeClr val="tx1">
                    <a:lumMod val="85000"/>
                    <a:lumOff val="15000"/>
                  </a:schemeClr>
                </a:solidFill>
                <a:latin typeface="微软雅黑" pitchFamily="34" charset="-122"/>
                <a:ea typeface="微软雅黑" pitchFamily="34" charset="-122"/>
              </a:rPr>
              <a:t>)</a:t>
            </a:r>
            <a:r>
              <a:rPr lang="zh-CN" altLang="zh-CN" dirty="0">
                <a:solidFill>
                  <a:schemeClr val="tx1">
                    <a:lumMod val="85000"/>
                    <a:lumOff val="15000"/>
                  </a:schemeClr>
                </a:solidFill>
                <a:latin typeface="微软雅黑" pitchFamily="34" charset="-122"/>
                <a:ea typeface="微软雅黑" pitchFamily="34" charset="-122"/>
              </a:rPr>
              <a:t>及时、如实报告生产安全事故</a:t>
            </a:r>
            <a:endParaRPr lang="zh-CN" altLang="en-US" dirty="0">
              <a:solidFill>
                <a:schemeClr val="tx1">
                  <a:lumMod val="85000"/>
                  <a:lumOff val="15000"/>
                </a:schemeClr>
              </a:solidFill>
              <a:latin typeface="微软雅黑" pitchFamily="34" charset="-122"/>
              <a:ea typeface="微软雅黑" pitchFamily="34" charset="-122"/>
            </a:endParaRPr>
          </a:p>
        </p:txBody>
      </p:sp>
      <p:sp>
        <p:nvSpPr>
          <p:cNvPr id="18" name="矩形 17">
            <a:extLst>
              <a:ext uri="{FF2B5EF4-FFF2-40B4-BE49-F238E27FC236}">
                <a16:creationId xmlns="" xmlns:a16="http://schemas.microsoft.com/office/drawing/2014/main" id="{4E66060D-1977-4783-8D82-32644E548D84}"/>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生产经营单位主要负责人安全生产工作职责</a:t>
            </a: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 xmlns:a16="http://schemas.microsoft.com/office/drawing/2014/main" id="{2A2FF4E2-6562-4B42-BA85-EFB1F8F2D214}"/>
              </a:ext>
            </a:extLst>
          </p:cNvPr>
          <p:cNvGrpSpPr>
            <a:grpSpLocks/>
          </p:cNvGrpSpPr>
          <p:nvPr/>
        </p:nvGrpSpPr>
        <p:grpSpPr bwMode="auto">
          <a:xfrm>
            <a:off x="263525" y="1985963"/>
            <a:ext cx="5569448" cy="4322762"/>
            <a:chOff x="134328" y="2622897"/>
            <a:chExt cx="5856702" cy="4002154"/>
          </a:xfrm>
        </p:grpSpPr>
        <p:sp>
          <p:nvSpPr>
            <p:cNvPr id="6" name="矩形 5">
              <a:extLst>
                <a:ext uri="{FF2B5EF4-FFF2-40B4-BE49-F238E27FC236}">
                  <a16:creationId xmlns="" xmlns:a16="http://schemas.microsoft.com/office/drawing/2014/main" id="{E617F13B-EAAE-4B2B-95FE-5B887716F44B}"/>
                </a:ext>
              </a:extLst>
            </p:cNvPr>
            <p:cNvSpPr/>
            <p:nvPr/>
          </p:nvSpPr>
          <p:spPr>
            <a:xfrm>
              <a:off x="255362" y="3437144"/>
              <a:ext cx="5633651" cy="3077676"/>
            </a:xfrm>
            <a:prstGeom prst="rect">
              <a:avLst/>
            </a:prstGeom>
            <a:noFill/>
          </p:spPr>
          <p:txBody>
            <a:bodyPr wrap="square">
              <a:spAutoFit/>
            </a:bodyPr>
            <a:lstStyle/>
            <a:p>
              <a:pPr indent="457200" algn="just">
                <a:lnSpc>
                  <a:spcPct val="150000"/>
                </a:lnSpc>
                <a:defRPr/>
              </a:pPr>
              <a:r>
                <a:rPr lang="zh-CN" altLang="en-US" sz="2000" dirty="0">
                  <a:solidFill>
                    <a:schemeClr val="tx1">
                      <a:lumMod val="85000"/>
                      <a:lumOff val="15000"/>
                    </a:schemeClr>
                  </a:solidFill>
                  <a:latin typeface="微软雅黑" pitchFamily="34" charset="-122"/>
                  <a:ea typeface="微软雅黑" pitchFamily="34" charset="-122"/>
                </a:rPr>
                <a:t>根据安全生产法律、法规，按照“</a:t>
              </a:r>
              <a:r>
                <a:rPr lang="zh-CN" altLang="en-US" sz="2000" b="1" dirty="0">
                  <a:solidFill>
                    <a:schemeClr val="tx1">
                      <a:lumMod val="85000"/>
                      <a:lumOff val="15000"/>
                    </a:schemeClr>
                  </a:solidFill>
                  <a:latin typeface="微软雅黑" pitchFamily="34" charset="-122"/>
                  <a:ea typeface="微软雅黑" pitchFamily="34" charset="-122"/>
                </a:rPr>
                <a:t>安全第一、预防为主、综合治理</a:t>
              </a:r>
              <a:r>
                <a:rPr lang="zh-CN" altLang="en-US" sz="2000" dirty="0">
                  <a:solidFill>
                    <a:schemeClr val="tx1">
                      <a:lumMod val="85000"/>
                      <a:lumOff val="15000"/>
                    </a:schemeClr>
                  </a:solidFill>
                  <a:latin typeface="微软雅黑" pitchFamily="34" charset="-122"/>
                  <a:ea typeface="微软雅黑" pitchFamily="34" charset="-122"/>
                </a:rPr>
                <a:t>”的方针以及“</a:t>
              </a:r>
              <a:r>
                <a:rPr lang="zh-CN" altLang="en-US" sz="2000" b="1" dirty="0">
                  <a:solidFill>
                    <a:schemeClr val="tx1">
                      <a:lumMod val="85000"/>
                      <a:lumOff val="15000"/>
                    </a:schemeClr>
                  </a:solidFill>
                  <a:latin typeface="微软雅黑" pitchFamily="34" charset="-122"/>
                  <a:ea typeface="微软雅黑" pitchFamily="34" charset="-122"/>
                </a:rPr>
                <a:t>管生产经营必须同时管安全</a:t>
              </a:r>
              <a:r>
                <a:rPr lang="zh-CN" altLang="en-US" sz="2000" dirty="0">
                  <a:solidFill>
                    <a:schemeClr val="tx1">
                      <a:lumMod val="85000"/>
                      <a:lumOff val="15000"/>
                    </a:schemeClr>
                  </a:solidFill>
                  <a:latin typeface="微软雅黑" pitchFamily="34" charset="-122"/>
                  <a:ea typeface="微软雅黑" pitchFamily="34" charset="-122"/>
                </a:rPr>
                <a:t>”的原则，将单位的主要负责人与其他负责人员、职能部门及其工作人员、工程技术人员和各岗位操作人员在安全生产方面应做的事情及应负的责任加以明确规定的一种制度。</a:t>
              </a:r>
            </a:p>
          </p:txBody>
        </p:sp>
        <p:grpSp>
          <p:nvGrpSpPr>
            <p:cNvPr id="29713" name="Group 76">
              <a:extLst>
                <a:ext uri="{FF2B5EF4-FFF2-40B4-BE49-F238E27FC236}">
                  <a16:creationId xmlns="" xmlns:a16="http://schemas.microsoft.com/office/drawing/2014/main" id="{B08D91F1-0518-4160-AF8B-5FF188683F7E}"/>
                </a:ext>
              </a:extLst>
            </p:cNvPr>
            <p:cNvGrpSpPr>
              <a:grpSpLocks/>
            </p:cNvGrpSpPr>
            <p:nvPr/>
          </p:nvGrpSpPr>
          <p:grpSpPr bwMode="auto">
            <a:xfrm>
              <a:off x="134328" y="2622897"/>
              <a:ext cx="5856702" cy="4002154"/>
              <a:chOff x="1302935" y="2124963"/>
              <a:chExt cx="2189142" cy="3479179"/>
            </a:xfrm>
          </p:grpSpPr>
          <p:grpSp>
            <p:nvGrpSpPr>
              <p:cNvPr id="29714" name="Group 33">
                <a:extLst>
                  <a:ext uri="{FF2B5EF4-FFF2-40B4-BE49-F238E27FC236}">
                    <a16:creationId xmlns="" xmlns:a16="http://schemas.microsoft.com/office/drawing/2014/main" id="{CF4E81B8-E081-46C3-8814-CAA6986F3A76}"/>
                  </a:ext>
                </a:extLst>
              </p:cNvPr>
              <p:cNvGrpSpPr>
                <a:grpSpLocks/>
              </p:cNvGrpSpPr>
              <p:nvPr/>
            </p:nvGrpSpPr>
            <p:grpSpPr bwMode="auto">
              <a:xfrm>
                <a:off x="1302935" y="2124963"/>
                <a:ext cx="2189142" cy="796838"/>
                <a:chOff x="1324809" y="1811334"/>
                <a:chExt cx="2189142" cy="796838"/>
              </a:xfrm>
            </p:grpSpPr>
            <p:sp>
              <p:nvSpPr>
                <p:cNvPr id="11" name="Pentagon 34">
                  <a:extLst>
                    <a:ext uri="{FF2B5EF4-FFF2-40B4-BE49-F238E27FC236}">
                      <a16:creationId xmlns="" xmlns:a16="http://schemas.microsoft.com/office/drawing/2014/main" id="{63DB73E5-5F32-4567-B912-0A8EA21F17EE}"/>
                    </a:ext>
                  </a:extLst>
                </p:cNvPr>
                <p:cNvSpPr/>
                <p:nvPr/>
              </p:nvSpPr>
              <p:spPr>
                <a:xfrm rot="5400000">
                  <a:off x="2054900" y="1088783"/>
                  <a:ext cx="730845" cy="2175947"/>
                </a:xfrm>
                <a:prstGeom prst="homePlate">
                  <a:avLst>
                    <a:gd name="adj" fmla="val 33401"/>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9718" name="Rectangle 35">
                  <a:extLst>
                    <a:ext uri="{FF2B5EF4-FFF2-40B4-BE49-F238E27FC236}">
                      <a16:creationId xmlns="" xmlns:a16="http://schemas.microsoft.com/office/drawing/2014/main" id="{2C7660AD-CB62-467C-B5BD-05D601420FBA}"/>
                    </a:ext>
                  </a:extLst>
                </p:cNvPr>
                <p:cNvSpPr>
                  <a:spLocks noChangeArrowheads="1"/>
                </p:cNvSpPr>
                <p:nvPr/>
              </p:nvSpPr>
              <p:spPr bwMode="auto">
                <a:xfrm>
                  <a:off x="1704956" y="2310915"/>
                  <a:ext cx="1338996" cy="297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13" name="Flowchart: Process 36">
                  <a:extLst>
                    <a:ext uri="{FF2B5EF4-FFF2-40B4-BE49-F238E27FC236}">
                      <a16:creationId xmlns="" xmlns:a16="http://schemas.microsoft.com/office/drawing/2014/main" id="{F77FC661-D26B-4F8F-94C5-60F53E9AB831}"/>
                    </a:ext>
                  </a:extLst>
                </p:cNvPr>
                <p:cNvSpPr/>
                <p:nvPr/>
              </p:nvSpPr>
              <p:spPr>
                <a:xfrm>
                  <a:off x="1324809" y="1830499"/>
                  <a:ext cx="2189142" cy="106050"/>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9720" name="Rectangle 37">
                  <a:extLst>
                    <a:ext uri="{FF2B5EF4-FFF2-40B4-BE49-F238E27FC236}">
                      <a16:creationId xmlns="" xmlns:a16="http://schemas.microsoft.com/office/drawing/2014/main" id="{98E27D5C-7DEA-4137-8290-DDB35694C946}"/>
                    </a:ext>
                  </a:extLst>
                </p:cNvPr>
                <p:cNvSpPr>
                  <a:spLocks noChangeArrowheads="1"/>
                </p:cNvSpPr>
                <p:nvPr/>
              </p:nvSpPr>
              <p:spPr bwMode="auto">
                <a:xfrm>
                  <a:off x="1428631" y="1843964"/>
                  <a:ext cx="1854287" cy="247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9" name="Rounded Rectangle 53">
                <a:extLst>
                  <a:ext uri="{FF2B5EF4-FFF2-40B4-BE49-F238E27FC236}">
                    <a16:creationId xmlns="" xmlns:a16="http://schemas.microsoft.com/office/drawing/2014/main" id="{E0A8EA5C-F555-40E0-9512-91D6E4B2A6A9}"/>
                  </a:ext>
                </a:extLst>
              </p:cNvPr>
              <p:cNvSpPr/>
              <p:nvPr/>
            </p:nvSpPr>
            <p:spPr>
              <a:xfrm>
                <a:off x="1303564" y="5467428"/>
                <a:ext cx="2175318" cy="106049"/>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10" name="Rounded Rectangle 53">
                <a:extLst>
                  <a:ext uri="{FF2B5EF4-FFF2-40B4-BE49-F238E27FC236}">
                    <a16:creationId xmlns="" xmlns:a16="http://schemas.microsoft.com/office/drawing/2014/main" id="{7BE01803-F9FB-469A-97DA-0B247B85C920}"/>
                  </a:ext>
                </a:extLst>
              </p:cNvPr>
              <p:cNvSpPr/>
              <p:nvPr/>
            </p:nvSpPr>
            <p:spPr>
              <a:xfrm>
                <a:off x="1309218" y="2144128"/>
                <a:ext cx="2177204" cy="3460014"/>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grpSp>
      <p:sp>
        <p:nvSpPr>
          <p:cNvPr id="29700" name="文本框 14">
            <a:extLst>
              <a:ext uri="{FF2B5EF4-FFF2-40B4-BE49-F238E27FC236}">
                <a16:creationId xmlns="" xmlns:a16="http://schemas.microsoft.com/office/drawing/2014/main" id="{59B48C8A-032F-4933-A99D-9EF5E1AD3C11}"/>
              </a:ext>
            </a:extLst>
          </p:cNvPr>
          <p:cNvSpPr txBox="1">
            <a:spLocks noChangeArrowheads="1"/>
          </p:cNvSpPr>
          <p:nvPr/>
        </p:nvSpPr>
        <p:spPr bwMode="auto">
          <a:xfrm>
            <a:off x="1819275" y="2216150"/>
            <a:ext cx="2622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宋体 CN Heavy"/>
              </a:rPr>
              <a:t>安全生产责任制</a:t>
            </a:r>
          </a:p>
        </p:txBody>
      </p:sp>
      <p:grpSp>
        <p:nvGrpSpPr>
          <p:cNvPr id="7" name="组合 15">
            <a:extLst>
              <a:ext uri="{FF2B5EF4-FFF2-40B4-BE49-F238E27FC236}">
                <a16:creationId xmlns="" xmlns:a16="http://schemas.microsoft.com/office/drawing/2014/main" id="{83C78550-3135-44E9-B03B-E56A304932E7}"/>
              </a:ext>
            </a:extLst>
          </p:cNvPr>
          <p:cNvGrpSpPr>
            <a:grpSpLocks/>
          </p:cNvGrpSpPr>
          <p:nvPr/>
        </p:nvGrpSpPr>
        <p:grpSpPr bwMode="auto">
          <a:xfrm>
            <a:off x="6386513" y="1985963"/>
            <a:ext cx="5530850" cy="4322762"/>
            <a:chOff x="134328" y="2622897"/>
            <a:chExt cx="5856702" cy="4002154"/>
          </a:xfrm>
        </p:grpSpPr>
        <p:sp>
          <p:nvSpPr>
            <p:cNvPr id="17" name="矩形 16">
              <a:extLst>
                <a:ext uri="{FF2B5EF4-FFF2-40B4-BE49-F238E27FC236}">
                  <a16:creationId xmlns="" xmlns:a16="http://schemas.microsoft.com/office/drawing/2014/main" id="{B3A08234-2182-4A22-9334-B5C6661DD135}"/>
                </a:ext>
              </a:extLst>
            </p:cNvPr>
            <p:cNvSpPr/>
            <p:nvPr/>
          </p:nvSpPr>
          <p:spPr>
            <a:xfrm>
              <a:off x="255362" y="3626742"/>
              <a:ext cx="5626401" cy="2649976"/>
            </a:xfrm>
            <a:prstGeom prst="rect">
              <a:avLst/>
            </a:prstGeom>
            <a:noFill/>
          </p:spPr>
          <p:txBody>
            <a:bodyPr>
              <a:spAutoFit/>
            </a:bodyPr>
            <a:lstStyle/>
            <a:p>
              <a:pPr indent="457200" algn="just">
                <a:lnSpc>
                  <a:spcPct val="150000"/>
                </a:lnSpc>
                <a:defRPr/>
              </a:pPr>
              <a:r>
                <a:rPr lang="zh-CN" altLang="en-US" sz="2000" dirty="0">
                  <a:solidFill>
                    <a:schemeClr val="tx1">
                      <a:lumMod val="85000"/>
                      <a:lumOff val="15000"/>
                    </a:schemeClr>
                  </a:solidFill>
                  <a:latin typeface="微软雅黑" pitchFamily="34" charset="-122"/>
                  <a:ea typeface="微软雅黑" pitchFamily="34" charset="-122"/>
                </a:rPr>
                <a:t>在企业生产一线全面建立“</a:t>
              </a:r>
              <a:r>
                <a:rPr lang="zh-CN" altLang="en-US" sz="2000" b="1" dirty="0">
                  <a:solidFill>
                    <a:schemeClr val="tx1">
                      <a:lumMod val="85000"/>
                      <a:lumOff val="15000"/>
                    </a:schemeClr>
                  </a:solidFill>
                  <a:latin typeface="微软雅黑" pitchFamily="34" charset="-122"/>
                  <a:ea typeface="微软雅黑" pitchFamily="34" charset="-122"/>
                </a:rPr>
                <a:t>四个一</a:t>
              </a:r>
              <a:r>
                <a:rPr lang="zh-CN" altLang="en-US" sz="2000" dirty="0">
                  <a:solidFill>
                    <a:schemeClr val="tx1">
                      <a:lumMod val="85000"/>
                      <a:lumOff val="15000"/>
                    </a:schemeClr>
                  </a:solidFill>
                  <a:latin typeface="微软雅黑" pitchFamily="34" charset="-122"/>
                  <a:ea typeface="微软雅黑" pitchFamily="34" charset="-122"/>
                </a:rPr>
                <a:t>”安全生产责任防线：</a:t>
              </a:r>
              <a:endParaRPr lang="en-US" altLang="zh-CN" sz="2000" dirty="0">
                <a:solidFill>
                  <a:schemeClr val="tx1">
                    <a:lumMod val="85000"/>
                    <a:lumOff val="15000"/>
                  </a:schemeClr>
                </a:solidFill>
                <a:latin typeface="微软雅黑" pitchFamily="34" charset="-122"/>
                <a:ea typeface="微软雅黑" pitchFamily="34" charset="-122"/>
              </a:endParaRPr>
            </a:p>
            <a:p>
              <a:pPr indent="457200" algn="just">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1.</a:t>
              </a:r>
              <a:r>
                <a:rPr lang="zh-CN" altLang="en-US" sz="2000" dirty="0">
                  <a:solidFill>
                    <a:schemeClr val="tx1">
                      <a:lumMod val="85000"/>
                      <a:lumOff val="15000"/>
                    </a:schemeClr>
                  </a:solidFill>
                  <a:latin typeface="微软雅黑" pitchFamily="34" charset="-122"/>
                  <a:ea typeface="微软雅黑" pitchFamily="34" charset="-122"/>
                </a:rPr>
                <a:t>班组指定一名安全员；</a:t>
              </a:r>
              <a:endParaRPr lang="en-US" altLang="zh-CN" sz="2000" dirty="0">
                <a:solidFill>
                  <a:schemeClr val="tx1">
                    <a:lumMod val="85000"/>
                    <a:lumOff val="15000"/>
                  </a:schemeClr>
                </a:solidFill>
                <a:latin typeface="微软雅黑" pitchFamily="34" charset="-122"/>
                <a:ea typeface="微软雅黑" pitchFamily="34" charset="-122"/>
              </a:endParaRPr>
            </a:p>
            <a:p>
              <a:pPr indent="457200" algn="just">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2.</a:t>
              </a:r>
              <a:r>
                <a:rPr lang="zh-CN" altLang="en-US" sz="2000" dirty="0">
                  <a:solidFill>
                    <a:schemeClr val="tx1">
                      <a:lumMod val="85000"/>
                      <a:lumOff val="15000"/>
                    </a:schemeClr>
                  </a:solidFill>
                  <a:latin typeface="微软雅黑" pitchFamily="34" charset="-122"/>
                  <a:ea typeface="微软雅黑" pitchFamily="34" charset="-122"/>
                </a:rPr>
                <a:t>班前班后召开一次安全会；</a:t>
              </a:r>
              <a:endParaRPr lang="en-US" altLang="zh-CN" sz="2000" dirty="0">
                <a:solidFill>
                  <a:schemeClr val="tx1">
                    <a:lumMod val="85000"/>
                    <a:lumOff val="15000"/>
                  </a:schemeClr>
                </a:solidFill>
                <a:latin typeface="微软雅黑" pitchFamily="34" charset="-122"/>
                <a:ea typeface="微软雅黑" pitchFamily="34" charset="-122"/>
              </a:endParaRPr>
            </a:p>
            <a:p>
              <a:pPr indent="457200" algn="just">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3.</a:t>
              </a:r>
              <a:r>
                <a:rPr lang="zh-CN" altLang="en-US" sz="2000" dirty="0">
                  <a:solidFill>
                    <a:schemeClr val="tx1">
                      <a:lumMod val="85000"/>
                      <a:lumOff val="15000"/>
                    </a:schemeClr>
                  </a:solidFill>
                  <a:latin typeface="微软雅黑" pitchFamily="34" charset="-122"/>
                  <a:ea typeface="微软雅黑" pitchFamily="34" charset="-122"/>
                </a:rPr>
                <a:t>人人安全责任一口清；</a:t>
              </a:r>
              <a:endParaRPr lang="en-US" altLang="zh-CN" sz="2000" dirty="0">
                <a:solidFill>
                  <a:schemeClr val="tx1">
                    <a:lumMod val="85000"/>
                    <a:lumOff val="15000"/>
                  </a:schemeClr>
                </a:solidFill>
                <a:latin typeface="微软雅黑" pitchFamily="34" charset="-122"/>
                <a:ea typeface="微软雅黑" pitchFamily="34" charset="-122"/>
              </a:endParaRPr>
            </a:p>
            <a:p>
              <a:pPr indent="457200" algn="just">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4.</a:t>
              </a:r>
              <a:r>
                <a:rPr lang="zh-CN" altLang="en-US" sz="2000" dirty="0">
                  <a:solidFill>
                    <a:schemeClr val="tx1">
                      <a:lumMod val="85000"/>
                      <a:lumOff val="15000"/>
                    </a:schemeClr>
                  </a:solidFill>
                  <a:latin typeface="微软雅黑" pitchFamily="34" charset="-122"/>
                  <a:ea typeface="微软雅黑" pitchFamily="34" charset="-122"/>
                </a:rPr>
                <a:t>层层建立一个安全工作群。</a:t>
              </a:r>
            </a:p>
          </p:txBody>
        </p:sp>
        <p:grpSp>
          <p:nvGrpSpPr>
            <p:cNvPr id="29704" name="Group 76">
              <a:extLst>
                <a:ext uri="{FF2B5EF4-FFF2-40B4-BE49-F238E27FC236}">
                  <a16:creationId xmlns="" xmlns:a16="http://schemas.microsoft.com/office/drawing/2014/main" id="{29B9BE97-D77B-41FC-AFD2-F65CAAFC395F}"/>
                </a:ext>
              </a:extLst>
            </p:cNvPr>
            <p:cNvGrpSpPr>
              <a:grpSpLocks/>
            </p:cNvGrpSpPr>
            <p:nvPr/>
          </p:nvGrpSpPr>
          <p:grpSpPr bwMode="auto">
            <a:xfrm>
              <a:off x="134328" y="2622897"/>
              <a:ext cx="5856702" cy="4002154"/>
              <a:chOff x="1302935" y="2124963"/>
              <a:chExt cx="2189142" cy="3479179"/>
            </a:xfrm>
          </p:grpSpPr>
          <p:grpSp>
            <p:nvGrpSpPr>
              <p:cNvPr id="29705" name="Group 33">
                <a:extLst>
                  <a:ext uri="{FF2B5EF4-FFF2-40B4-BE49-F238E27FC236}">
                    <a16:creationId xmlns="" xmlns:a16="http://schemas.microsoft.com/office/drawing/2014/main" id="{7BAA0D80-8036-441F-987B-0ABA5F634A19}"/>
                  </a:ext>
                </a:extLst>
              </p:cNvPr>
              <p:cNvGrpSpPr>
                <a:grpSpLocks/>
              </p:cNvGrpSpPr>
              <p:nvPr/>
            </p:nvGrpSpPr>
            <p:grpSpPr bwMode="auto">
              <a:xfrm>
                <a:off x="1302935" y="2124963"/>
                <a:ext cx="2189142" cy="796838"/>
                <a:chOff x="1324809" y="1811334"/>
                <a:chExt cx="2189142" cy="796838"/>
              </a:xfrm>
            </p:grpSpPr>
            <p:sp>
              <p:nvSpPr>
                <p:cNvPr id="22" name="Pentagon 34">
                  <a:extLst>
                    <a:ext uri="{FF2B5EF4-FFF2-40B4-BE49-F238E27FC236}">
                      <a16:creationId xmlns="" xmlns:a16="http://schemas.microsoft.com/office/drawing/2014/main" id="{81CE8EA8-2D2C-4F86-8DF5-E1CC047AA989}"/>
                    </a:ext>
                  </a:extLst>
                </p:cNvPr>
                <p:cNvSpPr/>
                <p:nvPr/>
              </p:nvSpPr>
              <p:spPr>
                <a:xfrm rot="5400000">
                  <a:off x="2054900" y="1088783"/>
                  <a:ext cx="730845" cy="2175947"/>
                </a:xfrm>
                <a:prstGeom prst="homePlate">
                  <a:avLst>
                    <a:gd name="adj" fmla="val 33401"/>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9709" name="Rectangle 35">
                  <a:extLst>
                    <a:ext uri="{FF2B5EF4-FFF2-40B4-BE49-F238E27FC236}">
                      <a16:creationId xmlns="" xmlns:a16="http://schemas.microsoft.com/office/drawing/2014/main" id="{E7DD86DC-A4B9-4495-9334-31E355B24F7E}"/>
                    </a:ext>
                  </a:extLst>
                </p:cNvPr>
                <p:cNvSpPr>
                  <a:spLocks noChangeArrowheads="1"/>
                </p:cNvSpPr>
                <p:nvPr/>
              </p:nvSpPr>
              <p:spPr bwMode="auto">
                <a:xfrm>
                  <a:off x="1704955" y="2310915"/>
                  <a:ext cx="1338996" cy="297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24" name="Flowchart: Process 36">
                  <a:extLst>
                    <a:ext uri="{FF2B5EF4-FFF2-40B4-BE49-F238E27FC236}">
                      <a16:creationId xmlns="" xmlns:a16="http://schemas.microsoft.com/office/drawing/2014/main" id="{8AB3C292-1B2D-4C96-BA7F-17DF1AD5580D}"/>
                    </a:ext>
                  </a:extLst>
                </p:cNvPr>
                <p:cNvSpPr/>
                <p:nvPr/>
              </p:nvSpPr>
              <p:spPr>
                <a:xfrm>
                  <a:off x="1324809" y="1830499"/>
                  <a:ext cx="2189142" cy="106050"/>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29711" name="Rectangle 37">
                  <a:extLst>
                    <a:ext uri="{FF2B5EF4-FFF2-40B4-BE49-F238E27FC236}">
                      <a16:creationId xmlns="" xmlns:a16="http://schemas.microsoft.com/office/drawing/2014/main" id="{41D51E98-95DA-4411-8387-BAE5974ACF68}"/>
                    </a:ext>
                  </a:extLst>
                </p:cNvPr>
                <p:cNvSpPr>
                  <a:spLocks noChangeArrowheads="1"/>
                </p:cNvSpPr>
                <p:nvPr/>
              </p:nvSpPr>
              <p:spPr bwMode="auto">
                <a:xfrm>
                  <a:off x="1428631" y="1843964"/>
                  <a:ext cx="1854287" cy="247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20" name="Rounded Rectangle 53">
                <a:extLst>
                  <a:ext uri="{FF2B5EF4-FFF2-40B4-BE49-F238E27FC236}">
                    <a16:creationId xmlns="" xmlns:a16="http://schemas.microsoft.com/office/drawing/2014/main" id="{48D51110-2601-4928-AC36-683F4F68DED6}"/>
                  </a:ext>
                </a:extLst>
              </p:cNvPr>
              <p:cNvSpPr/>
              <p:nvPr/>
            </p:nvSpPr>
            <p:spPr>
              <a:xfrm>
                <a:off x="1303563" y="5467428"/>
                <a:ext cx="2175318" cy="106049"/>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21" name="Rounded Rectangle 53">
                <a:extLst>
                  <a:ext uri="{FF2B5EF4-FFF2-40B4-BE49-F238E27FC236}">
                    <a16:creationId xmlns="" xmlns:a16="http://schemas.microsoft.com/office/drawing/2014/main" id="{20B72D0A-56C0-4CD4-BAB0-D15285594696}"/>
                  </a:ext>
                </a:extLst>
              </p:cNvPr>
              <p:cNvSpPr/>
              <p:nvPr/>
            </p:nvSpPr>
            <p:spPr>
              <a:xfrm>
                <a:off x="1309218" y="2144128"/>
                <a:ext cx="2177203" cy="3460014"/>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grpSp>
      <p:sp>
        <p:nvSpPr>
          <p:cNvPr id="29702" name="文本框 25">
            <a:extLst>
              <a:ext uri="{FF2B5EF4-FFF2-40B4-BE49-F238E27FC236}">
                <a16:creationId xmlns="" xmlns:a16="http://schemas.microsoft.com/office/drawing/2014/main" id="{0E0164A2-792D-4C1D-B10B-B988C1E4C2B1}"/>
              </a:ext>
            </a:extLst>
          </p:cNvPr>
          <p:cNvSpPr txBox="1">
            <a:spLocks noChangeArrowheads="1"/>
          </p:cNvSpPr>
          <p:nvPr/>
        </p:nvSpPr>
        <p:spPr bwMode="auto">
          <a:xfrm>
            <a:off x="7319963" y="2216150"/>
            <a:ext cx="36433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宋体 CN Heavy"/>
              </a:rPr>
              <a:t>企业全员安全生产责任制</a:t>
            </a:r>
          </a:p>
        </p:txBody>
      </p:sp>
      <p:sp>
        <p:nvSpPr>
          <p:cNvPr id="25" name="矩形 24">
            <a:extLst>
              <a:ext uri="{FF2B5EF4-FFF2-40B4-BE49-F238E27FC236}">
                <a16:creationId xmlns="" xmlns:a16="http://schemas.microsoft.com/office/drawing/2014/main" id="{413CE06C-60DF-43B6-A468-B90B3F9FA733}"/>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一</a:t>
            </a:r>
            <a:r>
              <a:rPr lang="en-US" altLang="zh-CN" sz="2800" b="1" dirty="0">
                <a:solidFill>
                  <a:srgbClr val="C00000"/>
                </a:solidFill>
                <a:latin typeface="+mj-ea"/>
                <a:ea typeface="+mj-ea"/>
              </a:rPr>
              <a:t>) </a:t>
            </a:r>
            <a:r>
              <a:rPr lang="zh-CN" altLang="en-US" sz="2800" b="1" dirty="0">
                <a:solidFill>
                  <a:srgbClr val="C00000"/>
                </a:solidFill>
                <a:latin typeface="+mj-ea"/>
                <a:ea typeface="+mj-ea"/>
              </a:rPr>
              <a:t>建立、健全本单位安全生产责任制</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42CB37D8-D9AF-4A1B-9228-44D242EB8120}"/>
              </a:ext>
            </a:extLst>
          </p:cNvPr>
          <p:cNvSpPr/>
          <p:nvPr/>
        </p:nvSpPr>
        <p:spPr>
          <a:xfrm>
            <a:off x="7315969" y="1939503"/>
            <a:ext cx="2603500" cy="2016125"/>
          </a:xfrm>
          <a:prstGeom prst="rect">
            <a:avLst/>
          </a:prstGeom>
        </p:spPr>
        <p:txBody>
          <a:bodyPr>
            <a:spAutoFit/>
          </a:bodyPr>
          <a:lstStyle/>
          <a:p>
            <a:pPr algn="r">
              <a:lnSpc>
                <a:spcPts val="3000"/>
              </a:lnSpc>
              <a:spcAft>
                <a:spcPts val="0"/>
              </a:spcAft>
              <a:defRPr/>
            </a:pPr>
            <a:r>
              <a:rPr lang="zh-CN" altLang="zh-CN" dirty="0">
                <a:latin typeface="+mj-ea"/>
                <a:ea typeface="+mj-ea"/>
              </a:rPr>
              <a:t>电气安全技术</a:t>
            </a:r>
            <a:endParaRPr lang="en-US" altLang="zh-CN" dirty="0">
              <a:latin typeface="+mj-ea"/>
              <a:ea typeface="+mj-ea"/>
            </a:endParaRPr>
          </a:p>
          <a:p>
            <a:pPr algn="r">
              <a:lnSpc>
                <a:spcPts val="3000"/>
              </a:lnSpc>
              <a:spcAft>
                <a:spcPts val="0"/>
              </a:spcAft>
              <a:defRPr/>
            </a:pPr>
            <a:r>
              <a:rPr lang="zh-CN" altLang="zh-CN" dirty="0">
                <a:latin typeface="+mj-ea"/>
                <a:ea typeface="+mj-ea"/>
              </a:rPr>
              <a:t>锅炉压力容器安全技术</a:t>
            </a:r>
            <a:endParaRPr lang="en-US" altLang="zh-CN" dirty="0">
              <a:latin typeface="+mj-ea"/>
              <a:ea typeface="+mj-ea"/>
            </a:endParaRPr>
          </a:p>
          <a:p>
            <a:pPr algn="r">
              <a:lnSpc>
                <a:spcPts val="3000"/>
              </a:lnSpc>
              <a:spcAft>
                <a:spcPts val="0"/>
              </a:spcAft>
              <a:defRPr/>
            </a:pPr>
            <a:r>
              <a:rPr lang="zh-CN" altLang="zh-CN" dirty="0">
                <a:latin typeface="+mj-ea"/>
                <a:ea typeface="+mj-ea"/>
              </a:rPr>
              <a:t>建筑施工安全技术</a:t>
            </a:r>
            <a:endParaRPr lang="en-US" altLang="zh-CN" dirty="0">
              <a:latin typeface="+mj-ea"/>
              <a:ea typeface="+mj-ea"/>
            </a:endParaRPr>
          </a:p>
          <a:p>
            <a:pPr algn="r">
              <a:lnSpc>
                <a:spcPts val="3000"/>
              </a:lnSpc>
              <a:spcAft>
                <a:spcPts val="0"/>
              </a:spcAft>
              <a:defRPr/>
            </a:pPr>
            <a:r>
              <a:rPr lang="zh-CN" altLang="zh-CN" dirty="0">
                <a:latin typeface="+mj-ea"/>
                <a:ea typeface="+mj-ea"/>
              </a:rPr>
              <a:t>危险场所作业安全技术</a:t>
            </a:r>
            <a:endParaRPr lang="en-US" altLang="zh-CN" dirty="0">
              <a:latin typeface="+mj-ea"/>
              <a:ea typeface="+mj-ea"/>
            </a:endParaRPr>
          </a:p>
          <a:p>
            <a:pPr algn="r">
              <a:lnSpc>
                <a:spcPts val="3000"/>
              </a:lnSpc>
              <a:spcAft>
                <a:spcPts val="0"/>
              </a:spcAft>
              <a:defRPr/>
            </a:pPr>
            <a:r>
              <a:rPr lang="zh-CN" altLang="zh-CN" dirty="0">
                <a:latin typeface="+mj-ea"/>
                <a:ea typeface="+mj-ea"/>
              </a:rPr>
              <a:t>矿山灾害治理</a:t>
            </a:r>
            <a:endParaRPr lang="zh-CN" altLang="zh-CN" sz="1100" kern="100" dirty="0">
              <a:latin typeface="+mj-ea"/>
              <a:ea typeface="+mj-ea"/>
            </a:endParaRPr>
          </a:p>
        </p:txBody>
      </p:sp>
      <p:sp>
        <p:nvSpPr>
          <p:cNvPr id="3" name="矩形 2">
            <a:extLst>
              <a:ext uri="{FF2B5EF4-FFF2-40B4-BE49-F238E27FC236}">
                <a16:creationId xmlns="" xmlns:a16="http://schemas.microsoft.com/office/drawing/2014/main" id="{0AC9D211-1BB4-48CB-8212-9C4284C3E6B9}"/>
              </a:ext>
            </a:extLst>
          </p:cNvPr>
          <p:cNvSpPr/>
          <p:nvPr/>
        </p:nvSpPr>
        <p:spPr>
          <a:xfrm>
            <a:off x="1321569" y="1910928"/>
            <a:ext cx="4105275" cy="4708525"/>
          </a:xfrm>
          <a:prstGeom prst="rect">
            <a:avLst/>
          </a:prstGeom>
        </p:spPr>
        <p:txBody>
          <a:bodyPr lIns="0">
            <a:spAutoFit/>
          </a:bodyPr>
          <a:lstStyle/>
          <a:p>
            <a:pPr>
              <a:lnSpc>
                <a:spcPts val="3000"/>
              </a:lnSpc>
              <a:defRPr/>
            </a:pPr>
            <a:r>
              <a:rPr lang="zh-CN" altLang="zh-CN" dirty="0">
                <a:latin typeface="+mj-ea"/>
                <a:ea typeface="+mj-ea"/>
              </a:rPr>
              <a:t>安全生产责任制安全生产教育和培训</a:t>
            </a:r>
            <a:endParaRPr lang="en-US" altLang="zh-CN" dirty="0">
              <a:latin typeface="+mj-ea"/>
              <a:ea typeface="+mj-ea"/>
            </a:endParaRPr>
          </a:p>
          <a:p>
            <a:pPr>
              <a:lnSpc>
                <a:spcPts val="3000"/>
              </a:lnSpc>
              <a:defRPr/>
            </a:pPr>
            <a:r>
              <a:rPr lang="zh-CN" altLang="zh-CN" dirty="0">
                <a:latin typeface="+mj-ea"/>
                <a:ea typeface="+mj-ea"/>
              </a:rPr>
              <a:t>安全生产现场检查</a:t>
            </a:r>
            <a:endParaRPr lang="en-US" altLang="zh-CN" dirty="0">
              <a:latin typeface="+mj-ea"/>
              <a:ea typeface="+mj-ea"/>
            </a:endParaRPr>
          </a:p>
          <a:p>
            <a:pPr>
              <a:lnSpc>
                <a:spcPts val="3000"/>
              </a:lnSpc>
              <a:defRPr/>
            </a:pPr>
            <a:r>
              <a:rPr lang="zh-CN" altLang="zh-CN" dirty="0">
                <a:latin typeface="+mj-ea"/>
                <a:ea typeface="+mj-ea"/>
              </a:rPr>
              <a:t>生产安全事故报告</a:t>
            </a:r>
            <a:endParaRPr lang="en-US" altLang="zh-CN" dirty="0">
              <a:latin typeface="+mj-ea"/>
              <a:ea typeface="+mj-ea"/>
            </a:endParaRPr>
          </a:p>
          <a:p>
            <a:pPr>
              <a:lnSpc>
                <a:spcPts val="3000"/>
              </a:lnSpc>
              <a:defRPr/>
            </a:pPr>
            <a:r>
              <a:rPr lang="zh-CN" altLang="zh-CN" dirty="0">
                <a:latin typeface="+mj-ea"/>
                <a:ea typeface="+mj-ea"/>
              </a:rPr>
              <a:t>特殊区域内施工审批</a:t>
            </a:r>
            <a:endParaRPr lang="en-US" altLang="zh-CN" dirty="0">
              <a:latin typeface="+mj-ea"/>
              <a:ea typeface="+mj-ea"/>
            </a:endParaRPr>
          </a:p>
          <a:p>
            <a:pPr>
              <a:lnSpc>
                <a:spcPts val="3000"/>
              </a:lnSpc>
              <a:defRPr/>
            </a:pPr>
            <a:r>
              <a:rPr lang="zh-CN" altLang="zh-CN" dirty="0">
                <a:latin typeface="+mj-ea"/>
                <a:ea typeface="+mj-ea"/>
              </a:rPr>
              <a:t>危险物品安全管理</a:t>
            </a:r>
            <a:endParaRPr lang="en-US" altLang="zh-CN" dirty="0">
              <a:latin typeface="+mj-ea"/>
              <a:ea typeface="+mj-ea"/>
            </a:endParaRPr>
          </a:p>
          <a:p>
            <a:pPr>
              <a:lnSpc>
                <a:spcPts val="3000"/>
              </a:lnSpc>
              <a:defRPr/>
            </a:pPr>
            <a:r>
              <a:rPr lang="zh-CN" altLang="zh-CN" dirty="0">
                <a:latin typeface="+mj-ea"/>
                <a:ea typeface="+mj-ea"/>
              </a:rPr>
              <a:t>安全设施管理</a:t>
            </a:r>
            <a:endParaRPr lang="en-US" altLang="zh-CN" dirty="0">
              <a:latin typeface="+mj-ea"/>
              <a:ea typeface="+mj-ea"/>
            </a:endParaRPr>
          </a:p>
          <a:p>
            <a:pPr>
              <a:lnSpc>
                <a:spcPts val="3000"/>
              </a:lnSpc>
              <a:defRPr/>
            </a:pPr>
            <a:r>
              <a:rPr lang="zh-CN" altLang="zh-CN" dirty="0">
                <a:latin typeface="+mj-ea"/>
                <a:ea typeface="+mj-ea"/>
              </a:rPr>
              <a:t>要害岗位管理</a:t>
            </a:r>
            <a:endParaRPr lang="en-US" altLang="zh-CN" dirty="0">
              <a:latin typeface="+mj-ea"/>
              <a:ea typeface="+mj-ea"/>
            </a:endParaRPr>
          </a:p>
          <a:p>
            <a:pPr>
              <a:lnSpc>
                <a:spcPts val="3000"/>
              </a:lnSpc>
              <a:defRPr/>
            </a:pPr>
            <a:r>
              <a:rPr lang="zh-CN" altLang="zh-CN" dirty="0">
                <a:latin typeface="+mj-ea"/>
                <a:ea typeface="+mj-ea"/>
              </a:rPr>
              <a:t>特种作业安全管理</a:t>
            </a:r>
            <a:endParaRPr lang="en-US" altLang="zh-CN" dirty="0">
              <a:latin typeface="+mj-ea"/>
              <a:ea typeface="+mj-ea"/>
            </a:endParaRPr>
          </a:p>
          <a:p>
            <a:pPr>
              <a:lnSpc>
                <a:spcPts val="3000"/>
              </a:lnSpc>
              <a:defRPr/>
            </a:pPr>
            <a:r>
              <a:rPr lang="zh-CN" altLang="zh-CN" dirty="0">
                <a:latin typeface="+mj-ea"/>
                <a:ea typeface="+mj-ea"/>
              </a:rPr>
              <a:t>安全值班</a:t>
            </a:r>
            <a:endParaRPr lang="en-US" altLang="zh-CN" dirty="0">
              <a:latin typeface="+mj-ea"/>
              <a:ea typeface="+mj-ea"/>
            </a:endParaRPr>
          </a:p>
          <a:p>
            <a:pPr>
              <a:lnSpc>
                <a:spcPts val="3000"/>
              </a:lnSpc>
              <a:defRPr/>
            </a:pPr>
            <a:r>
              <a:rPr lang="zh-CN" altLang="zh-CN" dirty="0">
                <a:latin typeface="+mj-ea"/>
                <a:ea typeface="+mj-ea"/>
              </a:rPr>
              <a:t>安全生产竞赛</a:t>
            </a:r>
            <a:endParaRPr lang="en-US" altLang="zh-CN" dirty="0">
              <a:latin typeface="+mj-ea"/>
              <a:ea typeface="+mj-ea"/>
            </a:endParaRPr>
          </a:p>
          <a:p>
            <a:pPr>
              <a:lnSpc>
                <a:spcPts val="3000"/>
              </a:lnSpc>
              <a:defRPr/>
            </a:pPr>
            <a:r>
              <a:rPr lang="zh-CN" altLang="zh-CN" dirty="0">
                <a:latin typeface="+mj-ea"/>
                <a:ea typeface="+mj-ea"/>
              </a:rPr>
              <a:t>安全生产奖惩</a:t>
            </a:r>
            <a:endParaRPr lang="en-US" altLang="zh-CN" dirty="0">
              <a:latin typeface="+mj-ea"/>
              <a:ea typeface="+mj-ea"/>
            </a:endParaRPr>
          </a:p>
          <a:p>
            <a:pPr>
              <a:lnSpc>
                <a:spcPts val="3000"/>
              </a:lnSpc>
              <a:defRPr/>
            </a:pPr>
            <a:r>
              <a:rPr lang="zh-CN" altLang="zh-CN" dirty="0">
                <a:latin typeface="+mj-ea"/>
                <a:ea typeface="+mj-ea"/>
              </a:rPr>
              <a:t>劳动防护用品的配备和发放</a:t>
            </a:r>
            <a:endParaRPr lang="zh-CN" altLang="zh-CN" sz="1100" b="1" kern="100" dirty="0">
              <a:latin typeface="+mj-ea"/>
              <a:ea typeface="+mj-ea"/>
            </a:endParaRPr>
          </a:p>
        </p:txBody>
      </p:sp>
      <p:grpSp>
        <p:nvGrpSpPr>
          <p:cNvPr id="30725" name="Group 98">
            <a:extLst>
              <a:ext uri="{FF2B5EF4-FFF2-40B4-BE49-F238E27FC236}">
                <a16:creationId xmlns="" xmlns:a16="http://schemas.microsoft.com/office/drawing/2014/main" id="{FF609A73-7678-4499-B26E-18D374CFC6D3}"/>
              </a:ext>
            </a:extLst>
          </p:cNvPr>
          <p:cNvGrpSpPr>
            <a:grpSpLocks noChangeAspect="1"/>
          </p:cNvGrpSpPr>
          <p:nvPr/>
        </p:nvGrpSpPr>
        <p:grpSpPr bwMode="auto">
          <a:xfrm>
            <a:off x="4445769" y="2817391"/>
            <a:ext cx="2309812" cy="3900487"/>
            <a:chOff x="2986" y="1515"/>
            <a:chExt cx="1455" cy="2457"/>
          </a:xfrm>
        </p:grpSpPr>
        <p:sp>
          <p:nvSpPr>
            <p:cNvPr id="30802" name="Rectangle 99">
              <a:extLst>
                <a:ext uri="{FF2B5EF4-FFF2-40B4-BE49-F238E27FC236}">
                  <a16:creationId xmlns="" xmlns:a16="http://schemas.microsoft.com/office/drawing/2014/main" id="{7C9D84BA-F5D1-43ED-BADE-F4DC2CC1B1DA}"/>
                </a:ext>
              </a:extLst>
            </p:cNvPr>
            <p:cNvSpPr>
              <a:spLocks noChangeArrowheads="1"/>
            </p:cNvSpPr>
            <p:nvPr/>
          </p:nvSpPr>
          <p:spPr bwMode="auto">
            <a:xfrm>
              <a:off x="3593" y="2902"/>
              <a:ext cx="240" cy="609"/>
            </a:xfrm>
            <a:prstGeom prst="rect">
              <a:avLst/>
            </a:prstGeom>
            <a:solidFill>
              <a:srgbClr val="C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endParaRPr lang="id-ID" altLang="zh-CN">
                <a:latin typeface="+mj-ea"/>
                <a:ea typeface="+mj-ea"/>
              </a:endParaRPr>
            </a:p>
          </p:txBody>
        </p:sp>
        <p:sp>
          <p:nvSpPr>
            <p:cNvPr id="30803" name="Rectangle 100">
              <a:extLst>
                <a:ext uri="{FF2B5EF4-FFF2-40B4-BE49-F238E27FC236}">
                  <a16:creationId xmlns="" xmlns:a16="http://schemas.microsoft.com/office/drawing/2014/main" id="{779A986F-A04A-4582-831F-EADE8960F96A}"/>
                </a:ext>
              </a:extLst>
            </p:cNvPr>
            <p:cNvSpPr>
              <a:spLocks noChangeArrowheads="1"/>
            </p:cNvSpPr>
            <p:nvPr/>
          </p:nvSpPr>
          <p:spPr bwMode="auto">
            <a:xfrm>
              <a:off x="3649" y="2902"/>
              <a:ext cx="64" cy="6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endParaRPr lang="id-ID" altLang="zh-CN">
                <a:latin typeface="+mj-ea"/>
                <a:ea typeface="+mj-ea"/>
              </a:endParaRPr>
            </a:p>
          </p:txBody>
        </p:sp>
        <p:sp>
          <p:nvSpPr>
            <p:cNvPr id="30804" name="Freeform 101">
              <a:extLst>
                <a:ext uri="{FF2B5EF4-FFF2-40B4-BE49-F238E27FC236}">
                  <a16:creationId xmlns="" xmlns:a16="http://schemas.microsoft.com/office/drawing/2014/main" id="{00B27883-F058-4D2A-B26C-C51B82F0DEC0}"/>
                </a:ext>
              </a:extLst>
            </p:cNvPr>
            <p:cNvSpPr>
              <a:spLocks/>
            </p:cNvSpPr>
            <p:nvPr/>
          </p:nvSpPr>
          <p:spPr bwMode="auto">
            <a:xfrm>
              <a:off x="3535" y="3240"/>
              <a:ext cx="357" cy="732"/>
            </a:xfrm>
            <a:custGeom>
              <a:avLst/>
              <a:gdLst>
                <a:gd name="T0" fmla="*/ 161 w 301"/>
                <a:gd name="T1" fmla="*/ 2002 h 619"/>
                <a:gd name="T2" fmla="*/ 829 w 301"/>
                <a:gd name="T3" fmla="*/ 2002 h 619"/>
                <a:gd name="T4" fmla="*/ 993 w 301"/>
                <a:gd name="T5" fmla="*/ 1840 h 619"/>
                <a:gd name="T6" fmla="*/ 993 w 301"/>
                <a:gd name="T7" fmla="*/ 161 h 619"/>
                <a:gd name="T8" fmla="*/ 829 w 301"/>
                <a:gd name="T9" fmla="*/ 0 h 619"/>
                <a:gd name="T10" fmla="*/ 161 w 301"/>
                <a:gd name="T11" fmla="*/ 0 h 619"/>
                <a:gd name="T12" fmla="*/ 0 w 301"/>
                <a:gd name="T13" fmla="*/ 161 h 619"/>
                <a:gd name="T14" fmla="*/ 0 w 301"/>
                <a:gd name="T15" fmla="*/ 1840 h 619"/>
                <a:gd name="T16" fmla="*/ 161 w 301"/>
                <a:gd name="T17" fmla="*/ 2002 h 6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1"/>
                <a:gd name="T28" fmla="*/ 0 h 619"/>
                <a:gd name="T29" fmla="*/ 301 w 301"/>
                <a:gd name="T30" fmla="*/ 619 h 6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1" h="619">
                  <a:moveTo>
                    <a:pt x="49" y="619"/>
                  </a:moveTo>
                  <a:cubicBezTo>
                    <a:pt x="251" y="619"/>
                    <a:pt x="251" y="619"/>
                    <a:pt x="251" y="619"/>
                  </a:cubicBezTo>
                  <a:cubicBezTo>
                    <a:pt x="278" y="619"/>
                    <a:pt x="301" y="596"/>
                    <a:pt x="301" y="569"/>
                  </a:cubicBezTo>
                  <a:cubicBezTo>
                    <a:pt x="301" y="49"/>
                    <a:pt x="301" y="49"/>
                    <a:pt x="301" y="49"/>
                  </a:cubicBezTo>
                  <a:cubicBezTo>
                    <a:pt x="301" y="22"/>
                    <a:pt x="278" y="0"/>
                    <a:pt x="251" y="0"/>
                  </a:cubicBezTo>
                  <a:cubicBezTo>
                    <a:pt x="49" y="0"/>
                    <a:pt x="49" y="0"/>
                    <a:pt x="49" y="0"/>
                  </a:cubicBezTo>
                  <a:cubicBezTo>
                    <a:pt x="22" y="0"/>
                    <a:pt x="0" y="22"/>
                    <a:pt x="0" y="49"/>
                  </a:cubicBezTo>
                  <a:cubicBezTo>
                    <a:pt x="0" y="569"/>
                    <a:pt x="0" y="569"/>
                    <a:pt x="0" y="569"/>
                  </a:cubicBezTo>
                  <a:cubicBezTo>
                    <a:pt x="0" y="596"/>
                    <a:pt x="22" y="619"/>
                    <a:pt x="49" y="619"/>
                  </a:cubicBezTo>
                  <a:close/>
                </a:path>
              </a:pathLst>
            </a:custGeom>
            <a:solidFill>
              <a:srgbClr val="AA1D2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30805" name="Freeform 102">
              <a:extLst>
                <a:ext uri="{FF2B5EF4-FFF2-40B4-BE49-F238E27FC236}">
                  <a16:creationId xmlns="" xmlns:a16="http://schemas.microsoft.com/office/drawing/2014/main" id="{04B27793-DD8B-48CF-B067-EFC70EC9C242}"/>
                </a:ext>
              </a:extLst>
            </p:cNvPr>
            <p:cNvSpPr>
              <a:spLocks noEditPoints="1"/>
            </p:cNvSpPr>
            <p:nvPr/>
          </p:nvSpPr>
          <p:spPr bwMode="auto">
            <a:xfrm>
              <a:off x="2986" y="1515"/>
              <a:ext cx="1455" cy="1454"/>
            </a:xfrm>
            <a:custGeom>
              <a:avLst/>
              <a:gdLst>
                <a:gd name="T0" fmla="*/ 2002 w 1229"/>
                <a:gd name="T1" fmla="*/ 0 h 1229"/>
                <a:gd name="T2" fmla="*/ 4007 w 1229"/>
                <a:gd name="T3" fmla="*/ 1990 h 1229"/>
                <a:gd name="T4" fmla="*/ 2002 w 1229"/>
                <a:gd name="T5" fmla="*/ 3988 h 1229"/>
                <a:gd name="T6" fmla="*/ 2002 w 1229"/>
                <a:gd name="T7" fmla="*/ 3548 h 1229"/>
                <a:gd name="T8" fmla="*/ 3566 w 1229"/>
                <a:gd name="T9" fmla="*/ 1990 h 1229"/>
                <a:gd name="T10" fmla="*/ 2002 w 1229"/>
                <a:gd name="T11" fmla="*/ 435 h 1229"/>
                <a:gd name="T12" fmla="*/ 2002 w 1229"/>
                <a:gd name="T13" fmla="*/ 0 h 1229"/>
                <a:gd name="T14" fmla="*/ 2002 w 1229"/>
                <a:gd name="T15" fmla="*/ 3988 h 1229"/>
                <a:gd name="T16" fmla="*/ 0 w 1229"/>
                <a:gd name="T17" fmla="*/ 1990 h 1229"/>
                <a:gd name="T18" fmla="*/ 2002 w 1229"/>
                <a:gd name="T19" fmla="*/ 0 h 1229"/>
                <a:gd name="T20" fmla="*/ 2002 w 1229"/>
                <a:gd name="T21" fmla="*/ 435 h 1229"/>
                <a:gd name="T22" fmla="*/ 439 w 1229"/>
                <a:gd name="T23" fmla="*/ 1990 h 1229"/>
                <a:gd name="T24" fmla="*/ 2002 w 1229"/>
                <a:gd name="T25" fmla="*/ 3548 h 1229"/>
                <a:gd name="T26" fmla="*/ 2002 w 1229"/>
                <a:gd name="T27" fmla="*/ 3988 h 12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9"/>
                <a:gd name="T43" fmla="*/ 0 h 1229"/>
                <a:gd name="T44" fmla="*/ 1229 w 1229"/>
                <a:gd name="T45" fmla="*/ 1229 h 12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9" h="1229">
                  <a:moveTo>
                    <a:pt x="614" y="0"/>
                  </a:moveTo>
                  <a:cubicBezTo>
                    <a:pt x="954" y="0"/>
                    <a:pt x="1229" y="275"/>
                    <a:pt x="1229" y="614"/>
                  </a:cubicBezTo>
                  <a:cubicBezTo>
                    <a:pt x="1229" y="954"/>
                    <a:pt x="954" y="1229"/>
                    <a:pt x="614" y="1229"/>
                  </a:cubicBezTo>
                  <a:cubicBezTo>
                    <a:pt x="614" y="1094"/>
                    <a:pt x="614" y="1094"/>
                    <a:pt x="614" y="1094"/>
                  </a:cubicBezTo>
                  <a:cubicBezTo>
                    <a:pt x="879" y="1094"/>
                    <a:pt x="1094" y="879"/>
                    <a:pt x="1094" y="614"/>
                  </a:cubicBezTo>
                  <a:cubicBezTo>
                    <a:pt x="1094" y="349"/>
                    <a:pt x="879" y="134"/>
                    <a:pt x="614" y="134"/>
                  </a:cubicBezTo>
                  <a:lnTo>
                    <a:pt x="614" y="0"/>
                  </a:lnTo>
                  <a:close/>
                  <a:moveTo>
                    <a:pt x="614" y="1229"/>
                  </a:moveTo>
                  <a:cubicBezTo>
                    <a:pt x="275" y="1229"/>
                    <a:pt x="0" y="954"/>
                    <a:pt x="0" y="614"/>
                  </a:cubicBezTo>
                  <a:cubicBezTo>
                    <a:pt x="0" y="275"/>
                    <a:pt x="275" y="0"/>
                    <a:pt x="614" y="0"/>
                  </a:cubicBezTo>
                  <a:cubicBezTo>
                    <a:pt x="614" y="134"/>
                    <a:pt x="614" y="134"/>
                    <a:pt x="614" y="134"/>
                  </a:cubicBezTo>
                  <a:cubicBezTo>
                    <a:pt x="349" y="134"/>
                    <a:pt x="134" y="349"/>
                    <a:pt x="134" y="614"/>
                  </a:cubicBezTo>
                  <a:cubicBezTo>
                    <a:pt x="134" y="879"/>
                    <a:pt x="349" y="1094"/>
                    <a:pt x="614" y="1094"/>
                  </a:cubicBezTo>
                  <a:lnTo>
                    <a:pt x="614" y="1229"/>
                  </a:ln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30806" name="Freeform 103">
              <a:extLst>
                <a:ext uri="{FF2B5EF4-FFF2-40B4-BE49-F238E27FC236}">
                  <a16:creationId xmlns="" xmlns:a16="http://schemas.microsoft.com/office/drawing/2014/main" id="{75C719AD-877C-4D10-8036-87E26B8EAF51}"/>
                </a:ext>
              </a:extLst>
            </p:cNvPr>
            <p:cNvSpPr>
              <a:spLocks/>
            </p:cNvSpPr>
            <p:nvPr/>
          </p:nvSpPr>
          <p:spPr bwMode="auto">
            <a:xfrm>
              <a:off x="3588" y="3303"/>
              <a:ext cx="125" cy="605"/>
            </a:xfrm>
            <a:custGeom>
              <a:avLst/>
              <a:gdLst>
                <a:gd name="T0" fmla="*/ 126 w 106"/>
                <a:gd name="T1" fmla="*/ 1646 h 512"/>
                <a:gd name="T2" fmla="*/ 335 w 106"/>
                <a:gd name="T3" fmla="*/ 1646 h 512"/>
                <a:gd name="T4" fmla="*/ 335 w 106"/>
                <a:gd name="T5" fmla="*/ 0 h 512"/>
                <a:gd name="T6" fmla="*/ 126 w 106"/>
                <a:gd name="T7" fmla="*/ 0 h 512"/>
                <a:gd name="T8" fmla="*/ 0 w 106"/>
                <a:gd name="T9" fmla="*/ 110 h 512"/>
                <a:gd name="T10" fmla="*/ 0 w 106"/>
                <a:gd name="T11" fmla="*/ 1535 h 512"/>
                <a:gd name="T12" fmla="*/ 126 w 106"/>
                <a:gd name="T13" fmla="*/ 1646 h 512"/>
                <a:gd name="T14" fmla="*/ 0 60000 65536"/>
                <a:gd name="T15" fmla="*/ 0 60000 65536"/>
                <a:gd name="T16" fmla="*/ 0 60000 65536"/>
                <a:gd name="T17" fmla="*/ 0 60000 65536"/>
                <a:gd name="T18" fmla="*/ 0 60000 65536"/>
                <a:gd name="T19" fmla="*/ 0 60000 65536"/>
                <a:gd name="T20" fmla="*/ 0 60000 65536"/>
                <a:gd name="T21" fmla="*/ 0 w 106"/>
                <a:gd name="T22" fmla="*/ 0 h 512"/>
                <a:gd name="T23" fmla="*/ 106 w 106"/>
                <a:gd name="T24" fmla="*/ 512 h 5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512">
                  <a:moveTo>
                    <a:pt x="40" y="512"/>
                  </a:moveTo>
                  <a:cubicBezTo>
                    <a:pt x="106" y="512"/>
                    <a:pt x="106" y="512"/>
                    <a:pt x="106" y="512"/>
                  </a:cubicBezTo>
                  <a:cubicBezTo>
                    <a:pt x="106" y="0"/>
                    <a:pt x="106" y="0"/>
                    <a:pt x="106" y="0"/>
                  </a:cubicBezTo>
                  <a:cubicBezTo>
                    <a:pt x="40" y="0"/>
                    <a:pt x="40" y="0"/>
                    <a:pt x="40" y="0"/>
                  </a:cubicBezTo>
                  <a:cubicBezTo>
                    <a:pt x="18" y="0"/>
                    <a:pt x="0" y="16"/>
                    <a:pt x="0" y="35"/>
                  </a:cubicBezTo>
                  <a:cubicBezTo>
                    <a:pt x="0" y="477"/>
                    <a:pt x="0" y="477"/>
                    <a:pt x="0" y="477"/>
                  </a:cubicBezTo>
                  <a:cubicBezTo>
                    <a:pt x="0" y="496"/>
                    <a:pt x="18" y="512"/>
                    <a:pt x="40" y="512"/>
                  </a:cubicBezTo>
                  <a:close/>
                </a:path>
              </a:pathLst>
            </a:custGeom>
            <a:solidFill>
              <a:srgbClr val="C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sp>
          <p:nvSpPr>
            <p:cNvPr id="30807" name="Freeform 104">
              <a:extLst>
                <a:ext uri="{FF2B5EF4-FFF2-40B4-BE49-F238E27FC236}">
                  <a16:creationId xmlns="" xmlns:a16="http://schemas.microsoft.com/office/drawing/2014/main" id="{75779719-49C3-47AF-9DEC-711D0A879672}"/>
                </a:ext>
              </a:extLst>
            </p:cNvPr>
            <p:cNvSpPr>
              <a:spLocks noEditPoints="1"/>
            </p:cNvSpPr>
            <p:nvPr/>
          </p:nvSpPr>
          <p:spPr bwMode="auto">
            <a:xfrm>
              <a:off x="3058" y="1587"/>
              <a:ext cx="1310" cy="1309"/>
            </a:xfrm>
            <a:custGeom>
              <a:avLst/>
              <a:gdLst>
                <a:gd name="T0" fmla="*/ 1810 w 1106"/>
                <a:gd name="T1" fmla="*/ 0 h 1106"/>
                <a:gd name="T2" fmla="*/ 3618 w 1106"/>
                <a:gd name="T3" fmla="*/ 1799 h 1106"/>
                <a:gd name="T4" fmla="*/ 1810 w 1106"/>
                <a:gd name="T5" fmla="*/ 3596 h 1106"/>
                <a:gd name="T6" fmla="*/ 1810 w 1106"/>
                <a:gd name="T7" fmla="*/ 3493 h 1106"/>
                <a:gd name="T8" fmla="*/ 3510 w 1106"/>
                <a:gd name="T9" fmla="*/ 1799 h 1106"/>
                <a:gd name="T10" fmla="*/ 1810 w 1106"/>
                <a:gd name="T11" fmla="*/ 109 h 1106"/>
                <a:gd name="T12" fmla="*/ 1810 w 1106"/>
                <a:gd name="T13" fmla="*/ 0 h 1106"/>
                <a:gd name="T14" fmla="*/ 1810 w 1106"/>
                <a:gd name="T15" fmla="*/ 0 h 1106"/>
                <a:gd name="T16" fmla="*/ 1810 w 1106"/>
                <a:gd name="T17" fmla="*/ 0 h 1106"/>
                <a:gd name="T18" fmla="*/ 1810 w 1106"/>
                <a:gd name="T19" fmla="*/ 109 h 1106"/>
                <a:gd name="T20" fmla="*/ 1810 w 1106"/>
                <a:gd name="T21" fmla="*/ 109 h 1106"/>
                <a:gd name="T22" fmla="*/ 109 w 1106"/>
                <a:gd name="T23" fmla="*/ 1799 h 1106"/>
                <a:gd name="T24" fmla="*/ 1810 w 1106"/>
                <a:gd name="T25" fmla="*/ 3493 h 1106"/>
                <a:gd name="T26" fmla="*/ 1810 w 1106"/>
                <a:gd name="T27" fmla="*/ 3493 h 1106"/>
                <a:gd name="T28" fmla="*/ 1810 w 1106"/>
                <a:gd name="T29" fmla="*/ 3596 h 1106"/>
                <a:gd name="T30" fmla="*/ 1810 w 1106"/>
                <a:gd name="T31" fmla="*/ 3596 h 1106"/>
                <a:gd name="T32" fmla="*/ 0 w 1106"/>
                <a:gd name="T33" fmla="*/ 1799 h 1106"/>
                <a:gd name="T34" fmla="*/ 1810 w 1106"/>
                <a:gd name="T35" fmla="*/ 0 h 1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06"/>
                <a:gd name="T55" fmla="*/ 0 h 1106"/>
                <a:gd name="T56" fmla="*/ 1106 w 1106"/>
                <a:gd name="T57" fmla="*/ 1106 h 1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06" h="1106">
                  <a:moveTo>
                    <a:pt x="553" y="0"/>
                  </a:moveTo>
                  <a:cubicBezTo>
                    <a:pt x="859" y="0"/>
                    <a:pt x="1106" y="248"/>
                    <a:pt x="1106" y="553"/>
                  </a:cubicBezTo>
                  <a:cubicBezTo>
                    <a:pt x="1106" y="859"/>
                    <a:pt x="859" y="1106"/>
                    <a:pt x="553" y="1106"/>
                  </a:cubicBezTo>
                  <a:cubicBezTo>
                    <a:pt x="553" y="1073"/>
                    <a:pt x="553" y="1073"/>
                    <a:pt x="553" y="1073"/>
                  </a:cubicBezTo>
                  <a:cubicBezTo>
                    <a:pt x="840" y="1073"/>
                    <a:pt x="1073" y="840"/>
                    <a:pt x="1073" y="553"/>
                  </a:cubicBezTo>
                  <a:cubicBezTo>
                    <a:pt x="1073" y="266"/>
                    <a:pt x="840" y="34"/>
                    <a:pt x="553" y="34"/>
                  </a:cubicBezTo>
                  <a:lnTo>
                    <a:pt x="553" y="0"/>
                  </a:lnTo>
                  <a:close/>
                  <a:moveTo>
                    <a:pt x="553" y="0"/>
                  </a:moveTo>
                  <a:cubicBezTo>
                    <a:pt x="553" y="0"/>
                    <a:pt x="553" y="0"/>
                    <a:pt x="553" y="0"/>
                  </a:cubicBezTo>
                  <a:cubicBezTo>
                    <a:pt x="553" y="34"/>
                    <a:pt x="553" y="34"/>
                    <a:pt x="553" y="34"/>
                  </a:cubicBezTo>
                  <a:cubicBezTo>
                    <a:pt x="553" y="34"/>
                    <a:pt x="553" y="34"/>
                    <a:pt x="553" y="34"/>
                  </a:cubicBezTo>
                  <a:cubicBezTo>
                    <a:pt x="266" y="34"/>
                    <a:pt x="34" y="266"/>
                    <a:pt x="34" y="553"/>
                  </a:cubicBezTo>
                  <a:cubicBezTo>
                    <a:pt x="34" y="840"/>
                    <a:pt x="266" y="1073"/>
                    <a:pt x="553" y="1073"/>
                  </a:cubicBezTo>
                  <a:cubicBezTo>
                    <a:pt x="553" y="1073"/>
                    <a:pt x="553" y="1073"/>
                    <a:pt x="553" y="1073"/>
                  </a:cubicBezTo>
                  <a:cubicBezTo>
                    <a:pt x="553" y="1106"/>
                    <a:pt x="553" y="1106"/>
                    <a:pt x="553" y="1106"/>
                  </a:cubicBezTo>
                  <a:cubicBezTo>
                    <a:pt x="553" y="1106"/>
                    <a:pt x="553" y="1106"/>
                    <a:pt x="553" y="1106"/>
                  </a:cubicBezTo>
                  <a:cubicBezTo>
                    <a:pt x="248" y="1106"/>
                    <a:pt x="0" y="859"/>
                    <a:pt x="0" y="553"/>
                  </a:cubicBezTo>
                  <a:cubicBezTo>
                    <a:pt x="0" y="248"/>
                    <a:pt x="248" y="0"/>
                    <a:pt x="553"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latin typeface="+mj-ea"/>
                <a:ea typeface="+mj-ea"/>
              </a:endParaRPr>
            </a:p>
          </p:txBody>
        </p:sp>
      </p:grpSp>
      <p:sp>
        <p:nvSpPr>
          <p:cNvPr id="107" name="文本框 106">
            <a:extLst>
              <a:ext uri="{FF2B5EF4-FFF2-40B4-BE49-F238E27FC236}">
                <a16:creationId xmlns="" xmlns:a16="http://schemas.microsoft.com/office/drawing/2014/main" id="{C6F621BC-B5A7-4F79-A666-1D6DE063926F}"/>
              </a:ext>
            </a:extLst>
          </p:cNvPr>
          <p:cNvSpPr txBox="1"/>
          <p:nvPr/>
        </p:nvSpPr>
        <p:spPr>
          <a:xfrm>
            <a:off x="4844231" y="3571453"/>
            <a:ext cx="1535113" cy="830263"/>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400" b="1" dirty="0">
                <a:solidFill>
                  <a:schemeClr val="tx1">
                    <a:lumMod val="85000"/>
                    <a:lumOff val="15000"/>
                  </a:schemeClr>
                </a:solidFill>
                <a:latin typeface="+mj-ea"/>
                <a:ea typeface="+mj-ea"/>
              </a:rPr>
              <a:t>安全生产规章制度</a:t>
            </a:r>
          </a:p>
        </p:txBody>
      </p:sp>
      <p:sp>
        <p:nvSpPr>
          <p:cNvPr id="113" name="文本框 112">
            <a:extLst>
              <a:ext uri="{FF2B5EF4-FFF2-40B4-BE49-F238E27FC236}">
                <a16:creationId xmlns="" xmlns:a16="http://schemas.microsoft.com/office/drawing/2014/main" id="{CA028AE7-39DC-4D06-B309-2593A40C5BEF}"/>
              </a:ext>
            </a:extLst>
          </p:cNvPr>
          <p:cNvSpPr txBox="1"/>
          <p:nvPr/>
        </p:nvSpPr>
        <p:spPr>
          <a:xfrm>
            <a:off x="5209356" y="2422103"/>
            <a:ext cx="784225" cy="338138"/>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1600" dirty="0">
                <a:solidFill>
                  <a:schemeClr val="tx1">
                    <a:lumMod val="85000"/>
                    <a:lumOff val="15000"/>
                  </a:schemeClr>
                </a:solidFill>
                <a:latin typeface="+mj-ea"/>
                <a:ea typeface="+mj-ea"/>
              </a:rPr>
              <a:t>包  括</a:t>
            </a:r>
          </a:p>
        </p:txBody>
      </p:sp>
      <p:sp>
        <p:nvSpPr>
          <p:cNvPr id="116" name="矩形 115">
            <a:extLst>
              <a:ext uri="{FF2B5EF4-FFF2-40B4-BE49-F238E27FC236}">
                <a16:creationId xmlns="" xmlns:a16="http://schemas.microsoft.com/office/drawing/2014/main" id="{8F235395-AEA3-4F7E-86EF-07D2577740FA}"/>
              </a:ext>
            </a:extLst>
          </p:cNvPr>
          <p:cNvSpPr/>
          <p:nvPr/>
        </p:nvSpPr>
        <p:spPr>
          <a:xfrm>
            <a:off x="777056" y="1495003"/>
            <a:ext cx="4573588" cy="400050"/>
          </a:xfrm>
          <a:prstGeom prst="rect">
            <a:avLst/>
          </a:prstGeom>
          <a:noFill/>
        </p:spPr>
        <p:txBody>
          <a:bodyPr>
            <a:spAutoFit/>
          </a:bodyPr>
          <a:lstStyle/>
          <a:p>
            <a:pPr algn="ctr">
              <a:defRPr/>
            </a:pPr>
            <a:r>
              <a:rPr lang="zh-CN" altLang="zh-CN" sz="2000" dirty="0">
                <a:solidFill>
                  <a:schemeClr val="tx1">
                    <a:lumMod val="85000"/>
                    <a:lumOff val="15000"/>
                  </a:schemeClr>
                </a:solidFill>
                <a:latin typeface="+mj-ea"/>
                <a:ea typeface="+mj-ea"/>
              </a:rPr>
              <a:t>安全生产管理方面的规章制度</a:t>
            </a:r>
          </a:p>
        </p:txBody>
      </p:sp>
      <p:grpSp>
        <p:nvGrpSpPr>
          <p:cNvPr id="30729" name="Group 30">
            <a:extLst>
              <a:ext uri="{FF2B5EF4-FFF2-40B4-BE49-F238E27FC236}">
                <a16:creationId xmlns="" xmlns:a16="http://schemas.microsoft.com/office/drawing/2014/main" id="{78EE0990-C953-4480-99A7-42E8FF9C5981}"/>
              </a:ext>
            </a:extLst>
          </p:cNvPr>
          <p:cNvGrpSpPr>
            <a:grpSpLocks/>
          </p:cNvGrpSpPr>
          <p:nvPr/>
        </p:nvGrpSpPr>
        <p:grpSpPr bwMode="auto">
          <a:xfrm>
            <a:off x="1050106" y="2433216"/>
            <a:ext cx="215900" cy="215900"/>
            <a:chOff x="3760631" y="2078243"/>
            <a:chExt cx="989462" cy="988804"/>
          </a:xfrm>
        </p:grpSpPr>
        <p:sp>
          <p:nvSpPr>
            <p:cNvPr id="119" name="Rectangle 31">
              <a:extLst>
                <a:ext uri="{FF2B5EF4-FFF2-40B4-BE49-F238E27FC236}">
                  <a16:creationId xmlns="" xmlns:a16="http://schemas.microsoft.com/office/drawing/2014/main" id="{B4B76AC7-F33A-453E-9A3A-522653A4AAC8}"/>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20" name="Rectangle 32">
              <a:extLst>
                <a:ext uri="{FF2B5EF4-FFF2-40B4-BE49-F238E27FC236}">
                  <a16:creationId xmlns="" xmlns:a16="http://schemas.microsoft.com/office/drawing/2014/main" id="{142542BE-C07F-40D5-A267-9076F757181B}"/>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21" name="Oval 33">
              <a:extLst>
                <a:ext uri="{FF2B5EF4-FFF2-40B4-BE49-F238E27FC236}">
                  <a16:creationId xmlns="" xmlns:a16="http://schemas.microsoft.com/office/drawing/2014/main" id="{531767F3-8CF6-412B-964F-2583ED17E3F8}"/>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0" name="Group 30">
            <a:extLst>
              <a:ext uri="{FF2B5EF4-FFF2-40B4-BE49-F238E27FC236}">
                <a16:creationId xmlns="" xmlns:a16="http://schemas.microsoft.com/office/drawing/2014/main" id="{4C60E8C8-1CB8-47DA-B9AD-CD7D05484F84}"/>
              </a:ext>
            </a:extLst>
          </p:cNvPr>
          <p:cNvGrpSpPr>
            <a:grpSpLocks/>
          </p:cNvGrpSpPr>
          <p:nvPr/>
        </p:nvGrpSpPr>
        <p:grpSpPr bwMode="auto">
          <a:xfrm>
            <a:off x="1050106" y="2814216"/>
            <a:ext cx="215900" cy="215900"/>
            <a:chOff x="3760631" y="2078243"/>
            <a:chExt cx="989462" cy="988804"/>
          </a:xfrm>
        </p:grpSpPr>
        <p:sp>
          <p:nvSpPr>
            <p:cNvPr id="129" name="Rectangle 31">
              <a:extLst>
                <a:ext uri="{FF2B5EF4-FFF2-40B4-BE49-F238E27FC236}">
                  <a16:creationId xmlns="" xmlns:a16="http://schemas.microsoft.com/office/drawing/2014/main" id="{0CA7212F-CFCB-4BD9-B94D-12F6A9E959AC}"/>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30" name="Rectangle 32">
              <a:extLst>
                <a:ext uri="{FF2B5EF4-FFF2-40B4-BE49-F238E27FC236}">
                  <a16:creationId xmlns="" xmlns:a16="http://schemas.microsoft.com/office/drawing/2014/main" id="{57D8FAA6-3656-4042-8A19-FC35B077B0AC}"/>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31" name="Oval 33">
              <a:extLst>
                <a:ext uri="{FF2B5EF4-FFF2-40B4-BE49-F238E27FC236}">
                  <a16:creationId xmlns="" xmlns:a16="http://schemas.microsoft.com/office/drawing/2014/main" id="{665FF9D2-7457-4993-9305-2C9C79A136E8}"/>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1" name="Group 30">
            <a:extLst>
              <a:ext uri="{FF2B5EF4-FFF2-40B4-BE49-F238E27FC236}">
                <a16:creationId xmlns="" xmlns:a16="http://schemas.microsoft.com/office/drawing/2014/main" id="{0624EC6A-1366-4A08-BF4B-4FBAF6F5200C}"/>
              </a:ext>
            </a:extLst>
          </p:cNvPr>
          <p:cNvGrpSpPr>
            <a:grpSpLocks/>
          </p:cNvGrpSpPr>
          <p:nvPr/>
        </p:nvGrpSpPr>
        <p:grpSpPr bwMode="auto">
          <a:xfrm>
            <a:off x="1050106" y="3576216"/>
            <a:ext cx="215900" cy="215900"/>
            <a:chOff x="3760631" y="2078243"/>
            <a:chExt cx="989462" cy="988804"/>
          </a:xfrm>
        </p:grpSpPr>
        <p:sp>
          <p:nvSpPr>
            <p:cNvPr id="133" name="Rectangle 31">
              <a:extLst>
                <a:ext uri="{FF2B5EF4-FFF2-40B4-BE49-F238E27FC236}">
                  <a16:creationId xmlns="" xmlns:a16="http://schemas.microsoft.com/office/drawing/2014/main" id="{077CDE42-DE6F-45A0-9B44-79B8BFD47B17}"/>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34" name="Rectangle 32">
              <a:extLst>
                <a:ext uri="{FF2B5EF4-FFF2-40B4-BE49-F238E27FC236}">
                  <a16:creationId xmlns="" xmlns:a16="http://schemas.microsoft.com/office/drawing/2014/main" id="{0287EAA2-2C2D-41E5-A6BC-75B93DC79A2D}"/>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35" name="Oval 33">
              <a:extLst>
                <a:ext uri="{FF2B5EF4-FFF2-40B4-BE49-F238E27FC236}">
                  <a16:creationId xmlns="" xmlns:a16="http://schemas.microsoft.com/office/drawing/2014/main" id="{8FCBED5D-A241-481A-8C0C-AE0B70253590}"/>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2" name="Group 30">
            <a:extLst>
              <a:ext uri="{FF2B5EF4-FFF2-40B4-BE49-F238E27FC236}">
                <a16:creationId xmlns="" xmlns:a16="http://schemas.microsoft.com/office/drawing/2014/main" id="{A92F0417-4524-41C2-B7E3-132F914450A5}"/>
              </a:ext>
            </a:extLst>
          </p:cNvPr>
          <p:cNvGrpSpPr>
            <a:grpSpLocks/>
          </p:cNvGrpSpPr>
          <p:nvPr/>
        </p:nvGrpSpPr>
        <p:grpSpPr bwMode="auto">
          <a:xfrm>
            <a:off x="1050106" y="4338216"/>
            <a:ext cx="215900" cy="217487"/>
            <a:chOff x="3760631" y="2078243"/>
            <a:chExt cx="989462" cy="988804"/>
          </a:xfrm>
        </p:grpSpPr>
        <p:sp>
          <p:nvSpPr>
            <p:cNvPr id="137" name="Rectangle 31">
              <a:extLst>
                <a:ext uri="{FF2B5EF4-FFF2-40B4-BE49-F238E27FC236}">
                  <a16:creationId xmlns="" xmlns:a16="http://schemas.microsoft.com/office/drawing/2014/main" id="{EC12185B-F9C1-44E3-8A55-7FE78C8CD377}"/>
                </a:ext>
              </a:extLst>
            </p:cNvPr>
            <p:cNvSpPr/>
            <p:nvPr/>
          </p:nvSpPr>
          <p:spPr>
            <a:xfrm>
              <a:off x="3760631" y="2200939"/>
              <a:ext cx="873055" cy="866108"/>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38" name="Rectangle 32">
              <a:extLst>
                <a:ext uri="{FF2B5EF4-FFF2-40B4-BE49-F238E27FC236}">
                  <a16:creationId xmlns="" xmlns:a16="http://schemas.microsoft.com/office/drawing/2014/main" id="{F480346B-4D61-41BE-B04A-F66B1B834ED5}"/>
                </a:ext>
              </a:extLst>
            </p:cNvPr>
            <p:cNvSpPr/>
            <p:nvPr/>
          </p:nvSpPr>
          <p:spPr>
            <a:xfrm>
              <a:off x="3877038" y="2078243"/>
              <a:ext cx="873055" cy="866108"/>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39" name="Oval 33">
              <a:extLst>
                <a:ext uri="{FF2B5EF4-FFF2-40B4-BE49-F238E27FC236}">
                  <a16:creationId xmlns="" xmlns:a16="http://schemas.microsoft.com/office/drawing/2014/main" id="{6839EDD6-FB78-4274-AEBF-FE3C5562C49D}"/>
                </a:ext>
              </a:extLst>
            </p:cNvPr>
            <p:cNvSpPr/>
            <p:nvPr/>
          </p:nvSpPr>
          <p:spPr>
            <a:xfrm>
              <a:off x="3818835" y="2135984"/>
              <a:ext cx="873055" cy="87332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3" name="Group 30">
            <a:extLst>
              <a:ext uri="{FF2B5EF4-FFF2-40B4-BE49-F238E27FC236}">
                <a16:creationId xmlns="" xmlns:a16="http://schemas.microsoft.com/office/drawing/2014/main" id="{8A4D9ADE-EF39-46F1-B0E0-338861ACEF82}"/>
              </a:ext>
            </a:extLst>
          </p:cNvPr>
          <p:cNvGrpSpPr>
            <a:grpSpLocks/>
          </p:cNvGrpSpPr>
          <p:nvPr/>
        </p:nvGrpSpPr>
        <p:grpSpPr bwMode="auto">
          <a:xfrm>
            <a:off x="1050106" y="5101803"/>
            <a:ext cx="215900" cy="215900"/>
            <a:chOff x="3760631" y="2078243"/>
            <a:chExt cx="989462" cy="988804"/>
          </a:xfrm>
        </p:grpSpPr>
        <p:sp>
          <p:nvSpPr>
            <p:cNvPr id="141" name="Rectangle 31">
              <a:extLst>
                <a:ext uri="{FF2B5EF4-FFF2-40B4-BE49-F238E27FC236}">
                  <a16:creationId xmlns="" xmlns:a16="http://schemas.microsoft.com/office/drawing/2014/main" id="{1479CC6F-C263-4FCA-9127-A97B4882B9E7}"/>
                </a:ext>
              </a:extLst>
            </p:cNvPr>
            <p:cNvSpPr/>
            <p:nvPr/>
          </p:nvSpPr>
          <p:spPr>
            <a:xfrm>
              <a:off x="3760631" y="2201846"/>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42" name="Rectangle 32">
              <a:extLst>
                <a:ext uri="{FF2B5EF4-FFF2-40B4-BE49-F238E27FC236}">
                  <a16:creationId xmlns="" xmlns:a16="http://schemas.microsoft.com/office/drawing/2014/main" id="{D3105EEB-72DE-49AF-8BDC-DA93E985BBB8}"/>
                </a:ext>
              </a:extLst>
            </p:cNvPr>
            <p:cNvSpPr/>
            <p:nvPr/>
          </p:nvSpPr>
          <p:spPr>
            <a:xfrm>
              <a:off x="3877038" y="2078243"/>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43" name="Oval 33">
              <a:extLst>
                <a:ext uri="{FF2B5EF4-FFF2-40B4-BE49-F238E27FC236}">
                  <a16:creationId xmlns="" xmlns:a16="http://schemas.microsoft.com/office/drawing/2014/main" id="{FA2FFE76-DBD6-41E7-9131-571289162FFA}"/>
                </a:ext>
              </a:extLst>
            </p:cNvPr>
            <p:cNvSpPr/>
            <p:nvPr/>
          </p:nvSpPr>
          <p:spPr>
            <a:xfrm>
              <a:off x="3818835" y="2136408"/>
              <a:ext cx="873055" cy="87974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4" name="Group 30">
            <a:extLst>
              <a:ext uri="{FF2B5EF4-FFF2-40B4-BE49-F238E27FC236}">
                <a16:creationId xmlns="" xmlns:a16="http://schemas.microsoft.com/office/drawing/2014/main" id="{34C7A54E-BE17-4014-8F94-6FC88DEC9E16}"/>
              </a:ext>
            </a:extLst>
          </p:cNvPr>
          <p:cNvGrpSpPr>
            <a:grpSpLocks/>
          </p:cNvGrpSpPr>
          <p:nvPr/>
        </p:nvGrpSpPr>
        <p:grpSpPr bwMode="auto">
          <a:xfrm>
            <a:off x="1050106" y="5482803"/>
            <a:ext cx="215900" cy="215900"/>
            <a:chOff x="3760631" y="2078243"/>
            <a:chExt cx="989462" cy="988804"/>
          </a:xfrm>
        </p:grpSpPr>
        <p:sp>
          <p:nvSpPr>
            <p:cNvPr id="145" name="Rectangle 31">
              <a:extLst>
                <a:ext uri="{FF2B5EF4-FFF2-40B4-BE49-F238E27FC236}">
                  <a16:creationId xmlns="" xmlns:a16="http://schemas.microsoft.com/office/drawing/2014/main" id="{D90C2930-8921-4799-B01F-92E836A66579}"/>
                </a:ext>
              </a:extLst>
            </p:cNvPr>
            <p:cNvSpPr/>
            <p:nvPr/>
          </p:nvSpPr>
          <p:spPr>
            <a:xfrm>
              <a:off x="3760631" y="2201846"/>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46" name="Rectangle 32">
              <a:extLst>
                <a:ext uri="{FF2B5EF4-FFF2-40B4-BE49-F238E27FC236}">
                  <a16:creationId xmlns="" xmlns:a16="http://schemas.microsoft.com/office/drawing/2014/main" id="{6C6F2D2E-A40E-4877-8033-0CC2A4C502BF}"/>
                </a:ext>
              </a:extLst>
            </p:cNvPr>
            <p:cNvSpPr/>
            <p:nvPr/>
          </p:nvSpPr>
          <p:spPr>
            <a:xfrm>
              <a:off x="3877038" y="2078243"/>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47" name="Oval 33">
              <a:extLst>
                <a:ext uri="{FF2B5EF4-FFF2-40B4-BE49-F238E27FC236}">
                  <a16:creationId xmlns="" xmlns:a16="http://schemas.microsoft.com/office/drawing/2014/main" id="{DE2815CF-149C-4FE9-8FDD-9D8784F57282}"/>
                </a:ext>
              </a:extLst>
            </p:cNvPr>
            <p:cNvSpPr/>
            <p:nvPr/>
          </p:nvSpPr>
          <p:spPr>
            <a:xfrm>
              <a:off x="3818835" y="2136408"/>
              <a:ext cx="873055" cy="87974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5" name="Group 30">
            <a:extLst>
              <a:ext uri="{FF2B5EF4-FFF2-40B4-BE49-F238E27FC236}">
                <a16:creationId xmlns="" xmlns:a16="http://schemas.microsoft.com/office/drawing/2014/main" id="{D30CFF19-DD87-47DE-9FE3-00FC5D4C4D58}"/>
              </a:ext>
            </a:extLst>
          </p:cNvPr>
          <p:cNvGrpSpPr>
            <a:grpSpLocks/>
          </p:cNvGrpSpPr>
          <p:nvPr/>
        </p:nvGrpSpPr>
        <p:grpSpPr bwMode="auto">
          <a:xfrm>
            <a:off x="1050106" y="6244803"/>
            <a:ext cx="215900" cy="215900"/>
            <a:chOff x="3760631" y="2078243"/>
            <a:chExt cx="989462" cy="988804"/>
          </a:xfrm>
        </p:grpSpPr>
        <p:sp>
          <p:nvSpPr>
            <p:cNvPr id="149" name="Rectangle 31">
              <a:extLst>
                <a:ext uri="{FF2B5EF4-FFF2-40B4-BE49-F238E27FC236}">
                  <a16:creationId xmlns="" xmlns:a16="http://schemas.microsoft.com/office/drawing/2014/main" id="{40FE2AC4-3A92-4F47-808A-8C36EA820EF0}"/>
                </a:ext>
              </a:extLst>
            </p:cNvPr>
            <p:cNvSpPr/>
            <p:nvPr/>
          </p:nvSpPr>
          <p:spPr>
            <a:xfrm>
              <a:off x="3760631" y="2201846"/>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50" name="Rectangle 32">
              <a:extLst>
                <a:ext uri="{FF2B5EF4-FFF2-40B4-BE49-F238E27FC236}">
                  <a16:creationId xmlns="" xmlns:a16="http://schemas.microsoft.com/office/drawing/2014/main" id="{86C39E65-FCFC-4F0A-AB85-702506721040}"/>
                </a:ext>
              </a:extLst>
            </p:cNvPr>
            <p:cNvSpPr/>
            <p:nvPr/>
          </p:nvSpPr>
          <p:spPr>
            <a:xfrm>
              <a:off x="3877038" y="2078243"/>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51" name="Oval 33">
              <a:extLst>
                <a:ext uri="{FF2B5EF4-FFF2-40B4-BE49-F238E27FC236}">
                  <a16:creationId xmlns="" xmlns:a16="http://schemas.microsoft.com/office/drawing/2014/main" id="{1AF0FEF4-7B42-47D0-B38C-4F4180C833B5}"/>
                </a:ext>
              </a:extLst>
            </p:cNvPr>
            <p:cNvSpPr/>
            <p:nvPr/>
          </p:nvSpPr>
          <p:spPr>
            <a:xfrm>
              <a:off x="3818835" y="2136408"/>
              <a:ext cx="873055" cy="87974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6" name="Group 30">
            <a:extLst>
              <a:ext uri="{FF2B5EF4-FFF2-40B4-BE49-F238E27FC236}">
                <a16:creationId xmlns="" xmlns:a16="http://schemas.microsoft.com/office/drawing/2014/main" id="{398F6344-526A-415A-8891-48C4D7C142FE}"/>
              </a:ext>
            </a:extLst>
          </p:cNvPr>
          <p:cNvGrpSpPr>
            <a:grpSpLocks/>
          </p:cNvGrpSpPr>
          <p:nvPr/>
        </p:nvGrpSpPr>
        <p:grpSpPr bwMode="auto">
          <a:xfrm>
            <a:off x="1050106" y="5863803"/>
            <a:ext cx="215900" cy="215900"/>
            <a:chOff x="3760631" y="2078243"/>
            <a:chExt cx="989462" cy="988804"/>
          </a:xfrm>
        </p:grpSpPr>
        <p:sp>
          <p:nvSpPr>
            <p:cNvPr id="153" name="Rectangle 31">
              <a:extLst>
                <a:ext uri="{FF2B5EF4-FFF2-40B4-BE49-F238E27FC236}">
                  <a16:creationId xmlns="" xmlns:a16="http://schemas.microsoft.com/office/drawing/2014/main" id="{F5CE21D0-2A5C-4846-95AA-02B4F2E4A311}"/>
                </a:ext>
              </a:extLst>
            </p:cNvPr>
            <p:cNvSpPr/>
            <p:nvPr/>
          </p:nvSpPr>
          <p:spPr>
            <a:xfrm>
              <a:off x="3760631" y="2201846"/>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54" name="Rectangle 32">
              <a:extLst>
                <a:ext uri="{FF2B5EF4-FFF2-40B4-BE49-F238E27FC236}">
                  <a16:creationId xmlns="" xmlns:a16="http://schemas.microsoft.com/office/drawing/2014/main" id="{E70745F9-FA18-42B2-944A-34B894C994CE}"/>
                </a:ext>
              </a:extLst>
            </p:cNvPr>
            <p:cNvSpPr/>
            <p:nvPr/>
          </p:nvSpPr>
          <p:spPr>
            <a:xfrm>
              <a:off x="3877038" y="2078243"/>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55" name="Oval 33">
              <a:extLst>
                <a:ext uri="{FF2B5EF4-FFF2-40B4-BE49-F238E27FC236}">
                  <a16:creationId xmlns="" xmlns:a16="http://schemas.microsoft.com/office/drawing/2014/main" id="{DF7531D7-AB2F-4AF4-9755-A2FE450ECBEC}"/>
                </a:ext>
              </a:extLst>
            </p:cNvPr>
            <p:cNvSpPr/>
            <p:nvPr/>
          </p:nvSpPr>
          <p:spPr>
            <a:xfrm>
              <a:off x="3818835" y="2136408"/>
              <a:ext cx="873055" cy="87974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7" name="Group 30">
            <a:extLst>
              <a:ext uri="{FF2B5EF4-FFF2-40B4-BE49-F238E27FC236}">
                <a16:creationId xmlns="" xmlns:a16="http://schemas.microsoft.com/office/drawing/2014/main" id="{CED1E496-8F0E-4778-8631-EDDA1693E79E}"/>
              </a:ext>
            </a:extLst>
          </p:cNvPr>
          <p:cNvGrpSpPr>
            <a:grpSpLocks/>
          </p:cNvGrpSpPr>
          <p:nvPr/>
        </p:nvGrpSpPr>
        <p:grpSpPr bwMode="auto">
          <a:xfrm>
            <a:off x="1050106" y="4719216"/>
            <a:ext cx="215900" cy="217487"/>
            <a:chOff x="3760631" y="2078243"/>
            <a:chExt cx="989462" cy="988804"/>
          </a:xfrm>
        </p:grpSpPr>
        <p:sp>
          <p:nvSpPr>
            <p:cNvPr id="157" name="Rectangle 31">
              <a:extLst>
                <a:ext uri="{FF2B5EF4-FFF2-40B4-BE49-F238E27FC236}">
                  <a16:creationId xmlns="" xmlns:a16="http://schemas.microsoft.com/office/drawing/2014/main" id="{5881B2B3-7DE3-4092-9646-592683DE61DD}"/>
                </a:ext>
              </a:extLst>
            </p:cNvPr>
            <p:cNvSpPr/>
            <p:nvPr/>
          </p:nvSpPr>
          <p:spPr>
            <a:xfrm>
              <a:off x="3760631" y="2200939"/>
              <a:ext cx="873055" cy="866108"/>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58" name="Rectangle 32">
              <a:extLst>
                <a:ext uri="{FF2B5EF4-FFF2-40B4-BE49-F238E27FC236}">
                  <a16:creationId xmlns="" xmlns:a16="http://schemas.microsoft.com/office/drawing/2014/main" id="{E705DE80-D36A-40A6-B111-3B8C47F12DE3}"/>
                </a:ext>
              </a:extLst>
            </p:cNvPr>
            <p:cNvSpPr/>
            <p:nvPr/>
          </p:nvSpPr>
          <p:spPr>
            <a:xfrm>
              <a:off x="3877038" y="2078243"/>
              <a:ext cx="873055" cy="866108"/>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59" name="Oval 33">
              <a:extLst>
                <a:ext uri="{FF2B5EF4-FFF2-40B4-BE49-F238E27FC236}">
                  <a16:creationId xmlns="" xmlns:a16="http://schemas.microsoft.com/office/drawing/2014/main" id="{D131C8A3-ADDF-4418-85B1-4E89F1C0FB8E}"/>
                </a:ext>
              </a:extLst>
            </p:cNvPr>
            <p:cNvSpPr/>
            <p:nvPr/>
          </p:nvSpPr>
          <p:spPr>
            <a:xfrm>
              <a:off x="3818835" y="2135984"/>
              <a:ext cx="873055" cy="873323"/>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8" name="Group 30">
            <a:extLst>
              <a:ext uri="{FF2B5EF4-FFF2-40B4-BE49-F238E27FC236}">
                <a16:creationId xmlns="" xmlns:a16="http://schemas.microsoft.com/office/drawing/2014/main" id="{155BBC8E-2B22-4B14-A164-3DDF55D2393A}"/>
              </a:ext>
            </a:extLst>
          </p:cNvPr>
          <p:cNvGrpSpPr>
            <a:grpSpLocks/>
          </p:cNvGrpSpPr>
          <p:nvPr/>
        </p:nvGrpSpPr>
        <p:grpSpPr bwMode="auto">
          <a:xfrm>
            <a:off x="1050106" y="3957216"/>
            <a:ext cx="215900" cy="215900"/>
            <a:chOff x="3760631" y="2078243"/>
            <a:chExt cx="989462" cy="988804"/>
          </a:xfrm>
        </p:grpSpPr>
        <p:sp>
          <p:nvSpPr>
            <p:cNvPr id="161" name="Rectangle 31">
              <a:extLst>
                <a:ext uri="{FF2B5EF4-FFF2-40B4-BE49-F238E27FC236}">
                  <a16:creationId xmlns="" xmlns:a16="http://schemas.microsoft.com/office/drawing/2014/main" id="{B7232A22-573E-48F8-BB3B-5B2DFC14A5DA}"/>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62" name="Rectangle 32">
              <a:extLst>
                <a:ext uri="{FF2B5EF4-FFF2-40B4-BE49-F238E27FC236}">
                  <a16:creationId xmlns="" xmlns:a16="http://schemas.microsoft.com/office/drawing/2014/main" id="{3DF14CDB-B8BE-45B5-ACF3-7FFF2F700F2B}"/>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63" name="Oval 33">
              <a:extLst>
                <a:ext uri="{FF2B5EF4-FFF2-40B4-BE49-F238E27FC236}">
                  <a16:creationId xmlns="" xmlns:a16="http://schemas.microsoft.com/office/drawing/2014/main" id="{A97B9FD6-3333-4CEF-8357-4A97C46D7EC1}"/>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39" name="Group 30">
            <a:extLst>
              <a:ext uri="{FF2B5EF4-FFF2-40B4-BE49-F238E27FC236}">
                <a16:creationId xmlns="" xmlns:a16="http://schemas.microsoft.com/office/drawing/2014/main" id="{DF63CFE1-5062-40F6-AE90-F050F422AD7D}"/>
              </a:ext>
            </a:extLst>
          </p:cNvPr>
          <p:cNvGrpSpPr>
            <a:grpSpLocks/>
          </p:cNvGrpSpPr>
          <p:nvPr/>
        </p:nvGrpSpPr>
        <p:grpSpPr bwMode="auto">
          <a:xfrm>
            <a:off x="1050106" y="3195216"/>
            <a:ext cx="215900" cy="215900"/>
            <a:chOff x="3760631" y="2078243"/>
            <a:chExt cx="989462" cy="988804"/>
          </a:xfrm>
        </p:grpSpPr>
        <p:sp>
          <p:nvSpPr>
            <p:cNvPr id="165" name="Rectangle 31">
              <a:extLst>
                <a:ext uri="{FF2B5EF4-FFF2-40B4-BE49-F238E27FC236}">
                  <a16:creationId xmlns="" xmlns:a16="http://schemas.microsoft.com/office/drawing/2014/main" id="{6B96ACE9-9152-46B5-AE20-D776441E78D1}"/>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66" name="Rectangle 32">
              <a:extLst>
                <a:ext uri="{FF2B5EF4-FFF2-40B4-BE49-F238E27FC236}">
                  <a16:creationId xmlns="" xmlns:a16="http://schemas.microsoft.com/office/drawing/2014/main" id="{B06F5524-9C4F-4B7E-A03B-3DDB763EBC5C}"/>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67" name="Oval 33">
              <a:extLst>
                <a:ext uri="{FF2B5EF4-FFF2-40B4-BE49-F238E27FC236}">
                  <a16:creationId xmlns="" xmlns:a16="http://schemas.microsoft.com/office/drawing/2014/main" id="{B0139C63-2669-4062-822D-BCD1820DAF64}"/>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40" name="Group 30">
            <a:extLst>
              <a:ext uri="{FF2B5EF4-FFF2-40B4-BE49-F238E27FC236}">
                <a16:creationId xmlns="" xmlns:a16="http://schemas.microsoft.com/office/drawing/2014/main" id="{BFEBE1C3-0E8E-41AB-9B1E-075B7C912022}"/>
              </a:ext>
            </a:extLst>
          </p:cNvPr>
          <p:cNvGrpSpPr>
            <a:grpSpLocks/>
          </p:cNvGrpSpPr>
          <p:nvPr/>
        </p:nvGrpSpPr>
        <p:grpSpPr bwMode="auto">
          <a:xfrm>
            <a:off x="1050106" y="2052216"/>
            <a:ext cx="215900" cy="215900"/>
            <a:chOff x="3760631" y="2078243"/>
            <a:chExt cx="989462" cy="988804"/>
          </a:xfrm>
        </p:grpSpPr>
        <p:sp>
          <p:nvSpPr>
            <p:cNvPr id="169" name="Rectangle 31">
              <a:extLst>
                <a:ext uri="{FF2B5EF4-FFF2-40B4-BE49-F238E27FC236}">
                  <a16:creationId xmlns="" xmlns:a16="http://schemas.microsoft.com/office/drawing/2014/main" id="{680E6F38-CB1D-475A-9C0F-B6181AC945B1}"/>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70" name="Rectangle 32">
              <a:extLst>
                <a:ext uri="{FF2B5EF4-FFF2-40B4-BE49-F238E27FC236}">
                  <a16:creationId xmlns="" xmlns:a16="http://schemas.microsoft.com/office/drawing/2014/main" id="{2E3F785F-4B00-4AB1-BE2C-C2DF454F6303}"/>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71" name="Oval 33">
              <a:extLst>
                <a:ext uri="{FF2B5EF4-FFF2-40B4-BE49-F238E27FC236}">
                  <a16:creationId xmlns="" xmlns:a16="http://schemas.microsoft.com/office/drawing/2014/main" id="{14425170-91F3-4FED-A496-8F47270EE297}"/>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sp>
        <p:nvSpPr>
          <p:cNvPr id="173" name="矩形 172">
            <a:extLst>
              <a:ext uri="{FF2B5EF4-FFF2-40B4-BE49-F238E27FC236}">
                <a16:creationId xmlns="" xmlns:a16="http://schemas.microsoft.com/office/drawing/2014/main" id="{396F9D6E-73BC-43A5-BA75-C710CF6AB462}"/>
              </a:ext>
            </a:extLst>
          </p:cNvPr>
          <p:cNvSpPr/>
          <p:nvPr/>
        </p:nvSpPr>
        <p:spPr>
          <a:xfrm>
            <a:off x="5818956" y="1495003"/>
            <a:ext cx="4572000" cy="400050"/>
          </a:xfrm>
          <a:prstGeom prst="rect">
            <a:avLst/>
          </a:prstGeom>
          <a:noFill/>
        </p:spPr>
        <p:txBody>
          <a:bodyPr>
            <a:spAutoFit/>
          </a:bodyPr>
          <a:lstStyle/>
          <a:p>
            <a:pPr algn="ctr">
              <a:defRPr/>
            </a:pPr>
            <a:r>
              <a:rPr lang="zh-CN" altLang="zh-CN" sz="2000" dirty="0">
                <a:solidFill>
                  <a:schemeClr val="tx1">
                    <a:lumMod val="85000"/>
                    <a:lumOff val="15000"/>
                  </a:schemeClr>
                </a:solidFill>
                <a:latin typeface="+mj-ea"/>
                <a:ea typeface="+mj-ea"/>
              </a:rPr>
              <a:t>安全生产</a:t>
            </a:r>
            <a:r>
              <a:rPr lang="zh-CN" altLang="en-US" sz="2000" dirty="0">
                <a:solidFill>
                  <a:schemeClr val="tx1">
                    <a:lumMod val="85000"/>
                    <a:lumOff val="15000"/>
                  </a:schemeClr>
                </a:solidFill>
                <a:latin typeface="+mj-ea"/>
                <a:ea typeface="+mj-ea"/>
              </a:rPr>
              <a:t>技术</a:t>
            </a:r>
            <a:r>
              <a:rPr lang="zh-CN" altLang="zh-CN" sz="2000" dirty="0">
                <a:solidFill>
                  <a:schemeClr val="tx1">
                    <a:lumMod val="85000"/>
                    <a:lumOff val="15000"/>
                  </a:schemeClr>
                </a:solidFill>
                <a:latin typeface="+mj-ea"/>
                <a:ea typeface="+mj-ea"/>
              </a:rPr>
              <a:t>方面的规章制度</a:t>
            </a:r>
          </a:p>
        </p:txBody>
      </p:sp>
      <p:grpSp>
        <p:nvGrpSpPr>
          <p:cNvPr id="30742" name="Group 30">
            <a:extLst>
              <a:ext uri="{FF2B5EF4-FFF2-40B4-BE49-F238E27FC236}">
                <a16:creationId xmlns="" xmlns:a16="http://schemas.microsoft.com/office/drawing/2014/main" id="{456B40DF-BC1D-4154-A59B-010C97D84731}"/>
              </a:ext>
            </a:extLst>
          </p:cNvPr>
          <p:cNvGrpSpPr>
            <a:grpSpLocks/>
          </p:cNvGrpSpPr>
          <p:nvPr/>
        </p:nvGrpSpPr>
        <p:grpSpPr bwMode="auto">
          <a:xfrm>
            <a:off x="9882956" y="2461791"/>
            <a:ext cx="215900" cy="215900"/>
            <a:chOff x="3760631" y="2078243"/>
            <a:chExt cx="989462" cy="988804"/>
          </a:xfrm>
        </p:grpSpPr>
        <p:sp>
          <p:nvSpPr>
            <p:cNvPr id="175" name="Rectangle 31">
              <a:extLst>
                <a:ext uri="{FF2B5EF4-FFF2-40B4-BE49-F238E27FC236}">
                  <a16:creationId xmlns="" xmlns:a16="http://schemas.microsoft.com/office/drawing/2014/main" id="{33B5F151-A01D-498E-930B-B59DA3C27A51}"/>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76" name="Rectangle 32">
              <a:extLst>
                <a:ext uri="{FF2B5EF4-FFF2-40B4-BE49-F238E27FC236}">
                  <a16:creationId xmlns="" xmlns:a16="http://schemas.microsoft.com/office/drawing/2014/main" id="{3C673341-B606-45E6-8813-BE877814988D}"/>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77" name="Oval 33">
              <a:extLst>
                <a:ext uri="{FF2B5EF4-FFF2-40B4-BE49-F238E27FC236}">
                  <a16:creationId xmlns="" xmlns:a16="http://schemas.microsoft.com/office/drawing/2014/main" id="{5430D597-8143-4D8F-8915-8B8A8832C500}"/>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43" name="Group 30">
            <a:extLst>
              <a:ext uri="{FF2B5EF4-FFF2-40B4-BE49-F238E27FC236}">
                <a16:creationId xmlns="" xmlns:a16="http://schemas.microsoft.com/office/drawing/2014/main" id="{7B97F862-8D51-49EC-8032-92C1821D2776}"/>
              </a:ext>
            </a:extLst>
          </p:cNvPr>
          <p:cNvGrpSpPr>
            <a:grpSpLocks/>
          </p:cNvGrpSpPr>
          <p:nvPr/>
        </p:nvGrpSpPr>
        <p:grpSpPr bwMode="auto">
          <a:xfrm>
            <a:off x="9882956" y="2839616"/>
            <a:ext cx="215900" cy="215900"/>
            <a:chOff x="3760631" y="2078243"/>
            <a:chExt cx="989462" cy="988804"/>
          </a:xfrm>
        </p:grpSpPr>
        <p:sp>
          <p:nvSpPr>
            <p:cNvPr id="179" name="Rectangle 31">
              <a:extLst>
                <a:ext uri="{FF2B5EF4-FFF2-40B4-BE49-F238E27FC236}">
                  <a16:creationId xmlns="" xmlns:a16="http://schemas.microsoft.com/office/drawing/2014/main" id="{BAA3BDC5-6ED8-48CA-B7B9-577FF55B4B01}"/>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80" name="Rectangle 32">
              <a:extLst>
                <a:ext uri="{FF2B5EF4-FFF2-40B4-BE49-F238E27FC236}">
                  <a16:creationId xmlns="" xmlns:a16="http://schemas.microsoft.com/office/drawing/2014/main" id="{8B5C0FBD-4535-4ED0-ADB3-BFD49027E925}"/>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81" name="Oval 33">
              <a:extLst>
                <a:ext uri="{FF2B5EF4-FFF2-40B4-BE49-F238E27FC236}">
                  <a16:creationId xmlns="" xmlns:a16="http://schemas.microsoft.com/office/drawing/2014/main" id="{927E58AC-ABD4-4D18-9951-D10575834FB2}"/>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44" name="Group 30">
            <a:extLst>
              <a:ext uri="{FF2B5EF4-FFF2-40B4-BE49-F238E27FC236}">
                <a16:creationId xmlns="" xmlns:a16="http://schemas.microsoft.com/office/drawing/2014/main" id="{FCFB26C1-E76C-4589-A473-4B42CCE0C04D}"/>
              </a:ext>
            </a:extLst>
          </p:cNvPr>
          <p:cNvGrpSpPr>
            <a:grpSpLocks/>
          </p:cNvGrpSpPr>
          <p:nvPr/>
        </p:nvGrpSpPr>
        <p:grpSpPr bwMode="auto">
          <a:xfrm>
            <a:off x="9882956" y="3598441"/>
            <a:ext cx="215900" cy="215900"/>
            <a:chOff x="3760631" y="2078243"/>
            <a:chExt cx="989462" cy="988804"/>
          </a:xfrm>
        </p:grpSpPr>
        <p:sp>
          <p:nvSpPr>
            <p:cNvPr id="183" name="Rectangle 31">
              <a:extLst>
                <a:ext uri="{FF2B5EF4-FFF2-40B4-BE49-F238E27FC236}">
                  <a16:creationId xmlns="" xmlns:a16="http://schemas.microsoft.com/office/drawing/2014/main" id="{A389EE07-5C52-484F-9A58-F5595A91484A}"/>
                </a:ext>
              </a:extLst>
            </p:cNvPr>
            <p:cNvSpPr/>
            <p:nvPr/>
          </p:nvSpPr>
          <p:spPr>
            <a:xfrm>
              <a:off x="3760631" y="2201841"/>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84" name="Rectangle 32">
              <a:extLst>
                <a:ext uri="{FF2B5EF4-FFF2-40B4-BE49-F238E27FC236}">
                  <a16:creationId xmlns="" xmlns:a16="http://schemas.microsoft.com/office/drawing/2014/main" id="{EBBDA901-295B-429F-BD7E-BC8DE2A16A16}"/>
                </a:ext>
              </a:extLst>
            </p:cNvPr>
            <p:cNvSpPr/>
            <p:nvPr/>
          </p:nvSpPr>
          <p:spPr>
            <a:xfrm>
              <a:off x="3877038" y="2078243"/>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85" name="Oval 33">
              <a:extLst>
                <a:ext uri="{FF2B5EF4-FFF2-40B4-BE49-F238E27FC236}">
                  <a16:creationId xmlns="" xmlns:a16="http://schemas.microsoft.com/office/drawing/2014/main" id="{8DFAF46B-A224-4C47-8526-0923705384C2}"/>
                </a:ext>
              </a:extLst>
            </p:cNvPr>
            <p:cNvSpPr/>
            <p:nvPr/>
          </p:nvSpPr>
          <p:spPr>
            <a:xfrm>
              <a:off x="3818835" y="2136408"/>
              <a:ext cx="873055" cy="879742"/>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45" name="Group 30">
            <a:extLst>
              <a:ext uri="{FF2B5EF4-FFF2-40B4-BE49-F238E27FC236}">
                <a16:creationId xmlns="" xmlns:a16="http://schemas.microsoft.com/office/drawing/2014/main" id="{15981761-9456-4C30-A1B7-EDB221CC5B6A}"/>
              </a:ext>
            </a:extLst>
          </p:cNvPr>
          <p:cNvGrpSpPr>
            <a:grpSpLocks/>
          </p:cNvGrpSpPr>
          <p:nvPr/>
        </p:nvGrpSpPr>
        <p:grpSpPr bwMode="auto">
          <a:xfrm>
            <a:off x="9882956" y="3219028"/>
            <a:ext cx="215900" cy="215900"/>
            <a:chOff x="3760631" y="2078243"/>
            <a:chExt cx="989462" cy="988804"/>
          </a:xfrm>
        </p:grpSpPr>
        <p:sp>
          <p:nvSpPr>
            <p:cNvPr id="187" name="Rectangle 31">
              <a:extLst>
                <a:ext uri="{FF2B5EF4-FFF2-40B4-BE49-F238E27FC236}">
                  <a16:creationId xmlns="" xmlns:a16="http://schemas.microsoft.com/office/drawing/2014/main" id="{176C4E89-B2F4-4E7A-8DCF-4C240DD0DA9F}"/>
                </a:ext>
              </a:extLst>
            </p:cNvPr>
            <p:cNvSpPr/>
            <p:nvPr/>
          </p:nvSpPr>
          <p:spPr>
            <a:xfrm>
              <a:off x="3760631" y="2201846"/>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88" name="Rectangle 32">
              <a:extLst>
                <a:ext uri="{FF2B5EF4-FFF2-40B4-BE49-F238E27FC236}">
                  <a16:creationId xmlns="" xmlns:a16="http://schemas.microsoft.com/office/drawing/2014/main" id="{39837B2C-AA35-4E0F-9668-848FE34EB494}"/>
                </a:ext>
              </a:extLst>
            </p:cNvPr>
            <p:cNvSpPr/>
            <p:nvPr/>
          </p:nvSpPr>
          <p:spPr>
            <a:xfrm>
              <a:off x="3877038" y="2078243"/>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89" name="Oval 33">
              <a:extLst>
                <a:ext uri="{FF2B5EF4-FFF2-40B4-BE49-F238E27FC236}">
                  <a16:creationId xmlns="" xmlns:a16="http://schemas.microsoft.com/office/drawing/2014/main" id="{28AC7BAF-5691-4C10-9A75-88A46F3E8675}"/>
                </a:ext>
              </a:extLst>
            </p:cNvPr>
            <p:cNvSpPr/>
            <p:nvPr/>
          </p:nvSpPr>
          <p:spPr>
            <a:xfrm>
              <a:off x="3818835" y="2136408"/>
              <a:ext cx="873055" cy="87974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grpSp>
        <p:nvGrpSpPr>
          <p:cNvPr id="30746" name="Group 30">
            <a:extLst>
              <a:ext uri="{FF2B5EF4-FFF2-40B4-BE49-F238E27FC236}">
                <a16:creationId xmlns="" xmlns:a16="http://schemas.microsoft.com/office/drawing/2014/main" id="{28FC99A1-FF41-42E1-BBC0-D54F3F3615AD}"/>
              </a:ext>
            </a:extLst>
          </p:cNvPr>
          <p:cNvGrpSpPr>
            <a:grpSpLocks/>
          </p:cNvGrpSpPr>
          <p:nvPr/>
        </p:nvGrpSpPr>
        <p:grpSpPr bwMode="auto">
          <a:xfrm>
            <a:off x="9882956" y="2082378"/>
            <a:ext cx="215900" cy="215900"/>
            <a:chOff x="3760631" y="2078243"/>
            <a:chExt cx="989462" cy="988804"/>
          </a:xfrm>
        </p:grpSpPr>
        <p:sp>
          <p:nvSpPr>
            <p:cNvPr id="191" name="Rectangle 31">
              <a:extLst>
                <a:ext uri="{FF2B5EF4-FFF2-40B4-BE49-F238E27FC236}">
                  <a16:creationId xmlns="" xmlns:a16="http://schemas.microsoft.com/office/drawing/2014/main" id="{6CA9E3FB-A438-4FE1-A7C6-68DD17F92783}"/>
                </a:ext>
              </a:extLst>
            </p:cNvPr>
            <p:cNvSpPr/>
            <p:nvPr/>
          </p:nvSpPr>
          <p:spPr>
            <a:xfrm>
              <a:off x="3760631" y="2201846"/>
              <a:ext cx="873055" cy="865201"/>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92" name="Rectangle 32">
              <a:extLst>
                <a:ext uri="{FF2B5EF4-FFF2-40B4-BE49-F238E27FC236}">
                  <a16:creationId xmlns="" xmlns:a16="http://schemas.microsoft.com/office/drawing/2014/main" id="{8D5273BA-C50B-46C8-857D-C792385B7952}"/>
                </a:ext>
              </a:extLst>
            </p:cNvPr>
            <p:cNvSpPr/>
            <p:nvPr/>
          </p:nvSpPr>
          <p:spPr>
            <a:xfrm>
              <a:off x="3877038" y="2078243"/>
              <a:ext cx="873055" cy="865206"/>
            </a:xfrm>
            <a:prstGeom prst="rect">
              <a:avLst/>
            </a:prstGeom>
            <a:solidFill>
              <a:srgbClr val="AA1D2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1">
                <a:latin typeface="+mj-ea"/>
                <a:ea typeface="+mj-ea"/>
              </a:endParaRPr>
            </a:p>
          </p:txBody>
        </p:sp>
        <p:sp>
          <p:nvSpPr>
            <p:cNvPr id="193" name="Oval 33">
              <a:extLst>
                <a:ext uri="{FF2B5EF4-FFF2-40B4-BE49-F238E27FC236}">
                  <a16:creationId xmlns="" xmlns:a16="http://schemas.microsoft.com/office/drawing/2014/main" id="{B1CDD6D3-9DA8-46B6-A094-EC792F533AC3}"/>
                </a:ext>
              </a:extLst>
            </p:cNvPr>
            <p:cNvSpPr/>
            <p:nvPr/>
          </p:nvSpPr>
          <p:spPr>
            <a:xfrm>
              <a:off x="3818835" y="2136408"/>
              <a:ext cx="873055" cy="879747"/>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bg1"/>
                </a:solidFill>
                <a:latin typeface="+mj-ea"/>
                <a:ea typeface="+mj-ea"/>
              </a:endParaRPr>
            </a:p>
          </p:txBody>
        </p:sp>
      </p:grpSp>
      <p:cxnSp>
        <p:nvCxnSpPr>
          <p:cNvPr id="197" name="直接连接符 196">
            <a:extLst>
              <a:ext uri="{FF2B5EF4-FFF2-40B4-BE49-F238E27FC236}">
                <a16:creationId xmlns="" xmlns:a16="http://schemas.microsoft.com/office/drawing/2014/main" id="{42C1AB6E-261E-4338-9492-7C4157D5B4D5}"/>
              </a:ext>
            </a:extLst>
          </p:cNvPr>
          <p:cNvCxnSpPr>
            <a:cxnSpLocks/>
          </p:cNvCxnSpPr>
          <p:nvPr/>
        </p:nvCxnSpPr>
        <p:spPr>
          <a:xfrm flipH="1">
            <a:off x="1140594" y="1880766"/>
            <a:ext cx="20637" cy="4551362"/>
          </a:xfrm>
          <a:prstGeom prst="line">
            <a:avLst/>
          </a:prstGeom>
          <a:ln>
            <a:prstDash val="sysDot"/>
          </a:ln>
        </p:spPr>
        <p:style>
          <a:lnRef idx="1">
            <a:schemeClr val="accent2"/>
          </a:lnRef>
          <a:fillRef idx="0">
            <a:schemeClr val="accent2"/>
          </a:fillRef>
          <a:effectRef idx="0">
            <a:schemeClr val="accent2"/>
          </a:effectRef>
          <a:fontRef idx="minor">
            <a:schemeClr val="tx1"/>
          </a:fontRef>
        </p:style>
      </p:cxnSp>
      <p:cxnSp>
        <p:nvCxnSpPr>
          <p:cNvPr id="198" name="直接连接符 197">
            <a:extLst>
              <a:ext uri="{FF2B5EF4-FFF2-40B4-BE49-F238E27FC236}">
                <a16:creationId xmlns="" xmlns:a16="http://schemas.microsoft.com/office/drawing/2014/main" id="{A1F7B17D-413F-4D4F-8E7E-73501D3B5A2D}"/>
              </a:ext>
            </a:extLst>
          </p:cNvPr>
          <p:cNvCxnSpPr>
            <a:cxnSpLocks/>
          </p:cNvCxnSpPr>
          <p:nvPr/>
        </p:nvCxnSpPr>
        <p:spPr>
          <a:xfrm>
            <a:off x="9990906" y="1887116"/>
            <a:ext cx="12700" cy="1674812"/>
          </a:xfrm>
          <a:prstGeom prst="line">
            <a:avLst/>
          </a:prstGeom>
          <a:ln>
            <a:prstDash val="sysDot"/>
          </a:ln>
        </p:spPr>
        <p:style>
          <a:lnRef idx="1">
            <a:schemeClr val="accent2"/>
          </a:lnRef>
          <a:fillRef idx="0">
            <a:schemeClr val="accent2"/>
          </a:fillRef>
          <a:effectRef idx="0">
            <a:schemeClr val="accent2"/>
          </a:effectRef>
          <a:fontRef idx="minor">
            <a:schemeClr val="tx1"/>
          </a:fontRef>
        </p:style>
      </p:cxnSp>
      <p:sp>
        <p:nvSpPr>
          <p:cNvPr id="200" name="箭头: 圆角右 199">
            <a:extLst>
              <a:ext uri="{FF2B5EF4-FFF2-40B4-BE49-F238E27FC236}">
                <a16:creationId xmlns="" xmlns:a16="http://schemas.microsoft.com/office/drawing/2014/main" id="{168D4715-F46C-4F2B-AE97-59F35566F338}"/>
              </a:ext>
            </a:extLst>
          </p:cNvPr>
          <p:cNvSpPr/>
          <p:nvPr/>
        </p:nvSpPr>
        <p:spPr>
          <a:xfrm>
            <a:off x="5591944" y="1772816"/>
            <a:ext cx="4413250" cy="1035050"/>
          </a:xfrm>
          <a:prstGeom prst="bentArrow">
            <a:avLst>
              <a:gd name="adj1" fmla="val 5966"/>
              <a:gd name="adj2" fmla="val 11857"/>
              <a:gd name="adj3" fmla="val 22734"/>
              <a:gd name="adj4" fmla="val 43750"/>
            </a:avLst>
          </a:prstGeom>
          <a:solidFill>
            <a:srgbClr val="C00000"/>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201" name="箭头: 圆角右 200">
            <a:extLst>
              <a:ext uri="{FF2B5EF4-FFF2-40B4-BE49-F238E27FC236}">
                <a16:creationId xmlns="" xmlns:a16="http://schemas.microsoft.com/office/drawing/2014/main" id="{4012F1C8-5F2A-46B7-A833-EBE3783F2D3D}"/>
              </a:ext>
            </a:extLst>
          </p:cNvPr>
          <p:cNvSpPr/>
          <p:nvPr/>
        </p:nvSpPr>
        <p:spPr>
          <a:xfrm flipH="1">
            <a:off x="1165994" y="1790278"/>
            <a:ext cx="4464050" cy="1035050"/>
          </a:xfrm>
          <a:prstGeom prst="bentArrow">
            <a:avLst>
              <a:gd name="adj1" fmla="val 5966"/>
              <a:gd name="adj2" fmla="val 11857"/>
              <a:gd name="adj3" fmla="val 22734"/>
              <a:gd name="adj4" fmla="val 43750"/>
            </a:avLst>
          </a:prstGeom>
          <a:solidFill>
            <a:srgbClr val="C00000"/>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mj-ea"/>
              <a:ea typeface="+mj-ea"/>
            </a:endParaRPr>
          </a:p>
        </p:txBody>
      </p:sp>
      <p:sp>
        <p:nvSpPr>
          <p:cNvPr id="88" name="矩形 87">
            <a:extLst>
              <a:ext uri="{FF2B5EF4-FFF2-40B4-BE49-F238E27FC236}">
                <a16:creationId xmlns="" xmlns:a16="http://schemas.microsoft.com/office/drawing/2014/main" id="{81F67FDC-86C2-41DE-9A6B-B766B81D1A6B}"/>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二</a:t>
            </a:r>
            <a:r>
              <a:rPr lang="en-US" altLang="zh-CN" sz="2800" b="1" dirty="0">
                <a:solidFill>
                  <a:srgbClr val="C00000"/>
                </a:solidFill>
                <a:latin typeface="+mj-ea"/>
                <a:ea typeface="+mj-ea"/>
              </a:rPr>
              <a:t>) </a:t>
            </a:r>
            <a:r>
              <a:rPr lang="zh-CN" altLang="en-US" sz="2800" b="1" dirty="0">
                <a:solidFill>
                  <a:srgbClr val="C00000"/>
                </a:solidFill>
                <a:latin typeface="+mj-ea"/>
                <a:ea typeface="+mj-ea"/>
              </a:rPr>
              <a:t>组织制定本单位安全生产规章制度和操作规程</a:t>
            </a: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B301FF24-3BCB-46BF-B83B-CF9E834CE364}"/>
              </a:ext>
            </a:extLst>
          </p:cNvPr>
          <p:cNvSpPr txBox="1"/>
          <p:nvPr/>
        </p:nvSpPr>
        <p:spPr>
          <a:xfrm>
            <a:off x="4054475" y="1743547"/>
            <a:ext cx="4103688" cy="522287"/>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zh-CN" altLang="en-US" sz="2800" b="1" dirty="0">
                <a:solidFill>
                  <a:schemeClr val="tx1">
                    <a:lumMod val="85000"/>
                    <a:lumOff val="15000"/>
                  </a:schemeClr>
                </a:solidFill>
                <a:latin typeface="微软雅黑" pitchFamily="34" charset="-122"/>
                <a:ea typeface="微软雅黑" pitchFamily="34" charset="-122"/>
              </a:rPr>
              <a:t>为什么做安全培训工作</a:t>
            </a:r>
          </a:p>
        </p:txBody>
      </p:sp>
      <p:pic>
        <p:nvPicPr>
          <p:cNvPr id="31748" name="图片 10">
            <a:extLst>
              <a:ext uri="{FF2B5EF4-FFF2-40B4-BE49-F238E27FC236}">
                <a16:creationId xmlns="" xmlns:a16="http://schemas.microsoft.com/office/drawing/2014/main" id="{7A43358B-8609-4D63-820A-C346DC28A7F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7680325" y="1484784"/>
            <a:ext cx="67786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5">
            <a:extLst>
              <a:ext uri="{FF2B5EF4-FFF2-40B4-BE49-F238E27FC236}">
                <a16:creationId xmlns="" xmlns:a16="http://schemas.microsoft.com/office/drawing/2014/main" id="{E5E800C2-5868-4F1A-ACAC-BB048E2DC08B}"/>
              </a:ext>
            </a:extLst>
          </p:cNvPr>
          <p:cNvGrpSpPr>
            <a:grpSpLocks/>
          </p:cNvGrpSpPr>
          <p:nvPr/>
        </p:nvGrpSpPr>
        <p:grpSpPr bwMode="auto">
          <a:xfrm>
            <a:off x="4904851" y="3361085"/>
            <a:ext cx="628698" cy="419097"/>
            <a:chOff x="6341325" y="2556709"/>
            <a:chExt cx="450589" cy="276683"/>
          </a:xfrm>
          <a:solidFill>
            <a:srgbClr val="FFC000"/>
          </a:solidFill>
        </p:grpSpPr>
        <p:sp>
          <p:nvSpPr>
            <p:cNvPr id="8" name="Rectangle 46">
              <a:extLst>
                <a:ext uri="{FF2B5EF4-FFF2-40B4-BE49-F238E27FC236}">
                  <a16:creationId xmlns="" xmlns:a16="http://schemas.microsoft.com/office/drawing/2014/main" id="{16518B0C-2D3C-42C8-9FE7-BEA893347E22}"/>
                </a:ext>
              </a:extLst>
            </p:cNvPr>
            <p:cNvSpPr/>
            <p:nvPr/>
          </p:nvSpPr>
          <p:spPr>
            <a:xfrm>
              <a:off x="6383290" y="2585540"/>
              <a:ext cx="361257" cy="173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itchFamily="34" charset="-122"/>
                <a:ea typeface="微软雅黑" pitchFamily="34" charset="-122"/>
              </a:endParaRPr>
            </a:p>
          </p:txBody>
        </p:sp>
        <p:sp>
          <p:nvSpPr>
            <p:cNvPr id="10" name="Isosceles Triangle 47">
              <a:extLst>
                <a:ext uri="{FF2B5EF4-FFF2-40B4-BE49-F238E27FC236}">
                  <a16:creationId xmlns="" xmlns:a16="http://schemas.microsoft.com/office/drawing/2014/main" id="{7AC3FC01-6BB1-4F60-9A5A-408FC8586BC7}"/>
                </a:ext>
              </a:extLst>
            </p:cNvPr>
            <p:cNvSpPr/>
            <p:nvPr/>
          </p:nvSpPr>
          <p:spPr>
            <a:xfrm flipV="1">
              <a:off x="6500540" y="2758719"/>
              <a:ext cx="126757" cy="746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itchFamily="34" charset="-122"/>
                <a:ea typeface="微软雅黑" pitchFamily="34" charset="-122"/>
              </a:endParaRPr>
            </a:p>
          </p:txBody>
        </p:sp>
        <p:sp>
          <p:nvSpPr>
            <p:cNvPr id="12" name="TextBox 124">
              <a:extLst>
                <a:ext uri="{FF2B5EF4-FFF2-40B4-BE49-F238E27FC236}">
                  <a16:creationId xmlns="" xmlns:a16="http://schemas.microsoft.com/office/drawing/2014/main" id="{7891404F-ECB6-46DA-A7EF-4D30AABF1609}"/>
                </a:ext>
              </a:extLst>
            </p:cNvPr>
            <p:cNvSpPr txBox="1">
              <a:spLocks noChangeArrowheads="1"/>
            </p:cNvSpPr>
            <p:nvPr/>
          </p:nvSpPr>
          <p:spPr bwMode="auto">
            <a:xfrm>
              <a:off x="6341325" y="2556709"/>
              <a:ext cx="450589" cy="223509"/>
            </a:xfrm>
            <a:prstGeom prst="rect">
              <a:avLst/>
            </a:prstGeom>
            <a:grpFill/>
            <a:ln>
              <a:noFill/>
            </a:ln>
            <a:extLst>
              <a:ext uri="{909E8E84-426E-40dd-AFC4-6F175D3DCCD1}"/>
              <a:ext uri="{91240B29-F687-4f45-9708-019B960494DF}"/>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1600" b="1" dirty="0">
                  <a:solidFill>
                    <a:schemeClr val="bg1"/>
                  </a:solidFill>
                  <a:latin typeface="微软雅黑" pitchFamily="34" charset="-122"/>
                  <a:ea typeface="微软雅黑" pitchFamily="34" charset="-122"/>
                </a:rPr>
                <a:t>82%</a:t>
              </a:r>
            </a:p>
          </p:txBody>
        </p:sp>
      </p:grpSp>
      <p:sp>
        <p:nvSpPr>
          <p:cNvPr id="13" name="Rounded Rectangle 57">
            <a:extLst>
              <a:ext uri="{FF2B5EF4-FFF2-40B4-BE49-F238E27FC236}">
                <a16:creationId xmlns="" xmlns:a16="http://schemas.microsoft.com/office/drawing/2014/main" id="{6424FA4C-D02D-4239-BC81-08460698E26B}"/>
              </a:ext>
            </a:extLst>
          </p:cNvPr>
          <p:cNvSpPr/>
          <p:nvPr/>
        </p:nvSpPr>
        <p:spPr>
          <a:xfrm>
            <a:off x="334963" y="2743671"/>
            <a:ext cx="5689600" cy="381000"/>
          </a:xfrm>
          <a:prstGeom prst="roundRect">
            <a:avLst>
              <a:gd name="adj" fmla="val 0"/>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a:defRPr/>
            </a:pPr>
            <a:endParaRPr lang="en-US" dirty="0">
              <a:solidFill>
                <a:schemeClr val="tx1"/>
              </a:solidFill>
              <a:latin typeface="微软雅黑" pitchFamily="34" charset="-122"/>
              <a:ea typeface="微软雅黑" pitchFamily="34" charset="-122"/>
            </a:endParaRPr>
          </a:p>
        </p:txBody>
      </p:sp>
      <p:sp>
        <p:nvSpPr>
          <p:cNvPr id="14" name="Rounded Rectangle 58">
            <a:extLst>
              <a:ext uri="{FF2B5EF4-FFF2-40B4-BE49-F238E27FC236}">
                <a16:creationId xmlns="" xmlns:a16="http://schemas.microsoft.com/office/drawing/2014/main" id="{22E83419-ABAF-4546-813A-2D3A79D0BE02}"/>
              </a:ext>
            </a:extLst>
          </p:cNvPr>
          <p:cNvSpPr/>
          <p:nvPr/>
        </p:nvSpPr>
        <p:spPr>
          <a:xfrm>
            <a:off x="331788" y="3757142"/>
            <a:ext cx="4900612" cy="381000"/>
          </a:xfrm>
          <a:prstGeom prst="roundRect">
            <a:avLst>
              <a:gd name="adj" fmla="val 0"/>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a:defRPr/>
            </a:pPr>
            <a:endParaRPr lang="en-US" dirty="0">
              <a:latin typeface="微软雅黑" pitchFamily="34" charset="-122"/>
              <a:ea typeface="微软雅黑" pitchFamily="34" charset="-122"/>
            </a:endParaRPr>
          </a:p>
        </p:txBody>
      </p:sp>
      <p:sp>
        <p:nvSpPr>
          <p:cNvPr id="31752" name="文本框 15">
            <a:extLst>
              <a:ext uri="{FF2B5EF4-FFF2-40B4-BE49-F238E27FC236}">
                <a16:creationId xmlns="" xmlns:a16="http://schemas.microsoft.com/office/drawing/2014/main" id="{BDB9C52F-9CC2-4EF5-AB6A-63916488C88C}"/>
              </a:ext>
            </a:extLst>
          </p:cNvPr>
          <p:cNvSpPr txBox="1">
            <a:spLocks noChangeArrowheads="1"/>
          </p:cNvSpPr>
          <p:nvPr/>
        </p:nvSpPr>
        <p:spPr bwMode="auto">
          <a:xfrm>
            <a:off x="6096000" y="2734147"/>
            <a:ext cx="36004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b="1" dirty="0">
                <a:latin typeface="微软雅黑" panose="020B0503020204020204" pitchFamily="34" charset="-122"/>
                <a:ea typeface="微软雅黑" panose="020B0503020204020204" pitchFamily="34" charset="-122"/>
                <a:cs typeface="思源宋体 CN Heavy"/>
              </a:rPr>
              <a:t>我市工矿商贸领域事故数</a:t>
            </a:r>
          </a:p>
        </p:txBody>
      </p:sp>
      <p:sp>
        <p:nvSpPr>
          <p:cNvPr id="17" name="Rounded Rectangle 58">
            <a:extLst>
              <a:ext uri="{FF2B5EF4-FFF2-40B4-BE49-F238E27FC236}">
                <a16:creationId xmlns="" xmlns:a16="http://schemas.microsoft.com/office/drawing/2014/main" id="{8EE3E235-CCD9-43B2-835D-D0ED900AB5E7}"/>
              </a:ext>
            </a:extLst>
          </p:cNvPr>
          <p:cNvSpPr/>
          <p:nvPr/>
        </p:nvSpPr>
        <p:spPr>
          <a:xfrm>
            <a:off x="331788" y="4755346"/>
            <a:ext cx="3963987" cy="381000"/>
          </a:xfrm>
          <a:prstGeom prst="roundRect">
            <a:avLst>
              <a:gd name="adj" fmla="val 0"/>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43797" tIns="121899" rIns="243797" bIns="121899" anchor="ctr"/>
          <a:lstStyle/>
          <a:p>
            <a:pPr algn="ctr">
              <a:defRPr/>
            </a:pPr>
            <a:endParaRPr lang="en-US" dirty="0">
              <a:latin typeface="微软雅黑" pitchFamily="34" charset="-122"/>
              <a:ea typeface="微软雅黑" pitchFamily="34" charset="-122"/>
            </a:endParaRPr>
          </a:p>
        </p:txBody>
      </p:sp>
      <p:grpSp>
        <p:nvGrpSpPr>
          <p:cNvPr id="3" name="Group 45">
            <a:extLst>
              <a:ext uri="{FF2B5EF4-FFF2-40B4-BE49-F238E27FC236}">
                <a16:creationId xmlns="" xmlns:a16="http://schemas.microsoft.com/office/drawing/2014/main" id="{910A1E47-B181-484D-B7CA-A91DA9DD09D3}"/>
              </a:ext>
            </a:extLst>
          </p:cNvPr>
          <p:cNvGrpSpPr>
            <a:grpSpLocks/>
          </p:cNvGrpSpPr>
          <p:nvPr/>
        </p:nvGrpSpPr>
        <p:grpSpPr bwMode="auto">
          <a:xfrm>
            <a:off x="3749253" y="4353113"/>
            <a:ext cx="1099461" cy="419097"/>
            <a:chOff x="6285604" y="2556709"/>
            <a:chExt cx="562031" cy="276683"/>
          </a:xfrm>
          <a:solidFill>
            <a:srgbClr val="DE0000"/>
          </a:solidFill>
        </p:grpSpPr>
        <p:sp>
          <p:nvSpPr>
            <p:cNvPr id="19" name="Rectangle 46">
              <a:extLst>
                <a:ext uri="{FF2B5EF4-FFF2-40B4-BE49-F238E27FC236}">
                  <a16:creationId xmlns="" xmlns:a16="http://schemas.microsoft.com/office/drawing/2014/main" id="{56779FD6-72E5-45F5-A8D0-26FD27F6147B}"/>
                </a:ext>
              </a:extLst>
            </p:cNvPr>
            <p:cNvSpPr/>
            <p:nvPr/>
          </p:nvSpPr>
          <p:spPr>
            <a:xfrm>
              <a:off x="6383290" y="2585540"/>
              <a:ext cx="361257" cy="173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itchFamily="34" charset="-122"/>
                <a:ea typeface="微软雅黑" pitchFamily="34" charset="-122"/>
              </a:endParaRPr>
            </a:p>
          </p:txBody>
        </p:sp>
        <p:sp>
          <p:nvSpPr>
            <p:cNvPr id="20" name="Isosceles Triangle 47">
              <a:extLst>
                <a:ext uri="{FF2B5EF4-FFF2-40B4-BE49-F238E27FC236}">
                  <a16:creationId xmlns="" xmlns:a16="http://schemas.microsoft.com/office/drawing/2014/main" id="{B391D744-38C3-4F61-8142-BB6C2F6EA4CB}"/>
                </a:ext>
              </a:extLst>
            </p:cNvPr>
            <p:cNvSpPr/>
            <p:nvPr/>
          </p:nvSpPr>
          <p:spPr>
            <a:xfrm flipV="1">
              <a:off x="6500540" y="2758719"/>
              <a:ext cx="126757" cy="7467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微软雅黑" pitchFamily="34" charset="-122"/>
                <a:ea typeface="微软雅黑" pitchFamily="34" charset="-122"/>
              </a:endParaRPr>
            </a:p>
          </p:txBody>
        </p:sp>
        <p:sp>
          <p:nvSpPr>
            <p:cNvPr id="21" name="TextBox 124">
              <a:extLst>
                <a:ext uri="{FF2B5EF4-FFF2-40B4-BE49-F238E27FC236}">
                  <a16:creationId xmlns="" xmlns:a16="http://schemas.microsoft.com/office/drawing/2014/main" id="{84E90ED4-B3AA-4882-896B-5F0434F0B91B}"/>
                </a:ext>
              </a:extLst>
            </p:cNvPr>
            <p:cNvSpPr txBox="1">
              <a:spLocks noChangeArrowheads="1"/>
            </p:cNvSpPr>
            <p:nvPr/>
          </p:nvSpPr>
          <p:spPr bwMode="auto">
            <a:xfrm>
              <a:off x="6285604" y="2556709"/>
              <a:ext cx="562031" cy="223509"/>
            </a:xfrm>
            <a:prstGeom prst="rect">
              <a:avLst/>
            </a:prstGeom>
            <a:noFill/>
            <a:ln>
              <a:noFill/>
            </a:ln>
            <a:extLst>
              <a:ext uri="{909E8E84-426E-40dd-AFC4-6F175D3DCCD1}"/>
              <a:ext uri="{91240B29-F687-4f45-9708-019B960494DF}"/>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1600" b="1" dirty="0">
                  <a:solidFill>
                    <a:schemeClr val="bg1"/>
                  </a:solidFill>
                  <a:latin typeface="微软雅黑" pitchFamily="34" charset="-122"/>
                  <a:ea typeface="微软雅黑" pitchFamily="34" charset="-122"/>
                </a:rPr>
                <a:t>&gt;50%</a:t>
              </a:r>
            </a:p>
          </p:txBody>
        </p:sp>
      </p:grpSp>
      <p:sp>
        <p:nvSpPr>
          <p:cNvPr id="31755" name="矩形 1">
            <a:extLst>
              <a:ext uri="{FF2B5EF4-FFF2-40B4-BE49-F238E27FC236}">
                <a16:creationId xmlns="" xmlns:a16="http://schemas.microsoft.com/office/drawing/2014/main" id="{952B4034-55F8-493D-94A5-47A5D4B79888}"/>
              </a:ext>
            </a:extLst>
          </p:cNvPr>
          <p:cNvSpPr>
            <a:spLocks noChangeArrowheads="1"/>
          </p:cNvSpPr>
          <p:nvPr/>
        </p:nvSpPr>
        <p:spPr bwMode="auto">
          <a:xfrm>
            <a:off x="6096000" y="3753967"/>
            <a:ext cx="6010275" cy="368300"/>
          </a:xfrm>
          <a:prstGeom prst="rect">
            <a:avLst/>
          </a:prstGeom>
          <a:solidFill>
            <a:srgbClr val="EFEFEF">
              <a:alpha val="7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zh-CN" b="1" dirty="0">
                <a:solidFill>
                  <a:srgbClr val="FFC000"/>
                </a:solidFill>
                <a:latin typeface="微软雅黑" panose="020B0503020204020204" pitchFamily="34" charset="-122"/>
                <a:ea typeface="微软雅黑" panose="020B0503020204020204" pitchFamily="34" charset="-122"/>
                <a:cs typeface="思源宋体 CN Heavy"/>
              </a:rPr>
              <a:t>事故原因</a:t>
            </a:r>
            <a:r>
              <a:rPr lang="zh-CN" altLang="en-US" b="1" dirty="0">
                <a:solidFill>
                  <a:srgbClr val="FFC000"/>
                </a:solidFill>
                <a:latin typeface="微软雅黑" panose="020B0503020204020204" pitchFamily="34" charset="-122"/>
                <a:ea typeface="微软雅黑" panose="020B0503020204020204" pitchFamily="34" charset="-122"/>
                <a:cs typeface="思源宋体 CN Heavy"/>
              </a:rPr>
              <a:t>：</a:t>
            </a:r>
            <a:r>
              <a:rPr lang="zh-CN" altLang="zh-CN" b="1" dirty="0">
                <a:solidFill>
                  <a:srgbClr val="FFC000"/>
                </a:solidFill>
                <a:latin typeface="微软雅黑" panose="020B0503020204020204" pitchFamily="34" charset="-122"/>
                <a:ea typeface="微软雅黑" panose="020B0503020204020204" pitchFamily="34" charset="-122"/>
                <a:cs typeface="思源宋体 CN Heavy"/>
              </a:rPr>
              <a:t>从业人员违章指挥、违章作业和违反劳动纪律</a:t>
            </a:r>
            <a:endParaRPr lang="zh-CN" altLang="en-US" b="1" dirty="0">
              <a:solidFill>
                <a:srgbClr val="FFC000"/>
              </a:solidFill>
              <a:latin typeface="微软雅黑" panose="020B0503020204020204" pitchFamily="34" charset="-122"/>
              <a:ea typeface="微软雅黑" panose="020B0503020204020204" pitchFamily="34" charset="-122"/>
              <a:cs typeface="思源宋体 CN Heavy"/>
            </a:endParaRPr>
          </a:p>
        </p:txBody>
      </p:sp>
      <p:sp>
        <p:nvSpPr>
          <p:cNvPr id="31756" name="矩形 4">
            <a:extLst>
              <a:ext uri="{FF2B5EF4-FFF2-40B4-BE49-F238E27FC236}">
                <a16:creationId xmlns="" xmlns:a16="http://schemas.microsoft.com/office/drawing/2014/main" id="{DFD64E65-3339-4C33-8303-1E3C3664729F}"/>
              </a:ext>
            </a:extLst>
          </p:cNvPr>
          <p:cNvSpPr>
            <a:spLocks noChangeArrowheads="1"/>
          </p:cNvSpPr>
          <p:nvPr/>
        </p:nvSpPr>
        <p:spPr bwMode="auto">
          <a:xfrm>
            <a:off x="6096000" y="4752000"/>
            <a:ext cx="4570412" cy="369887"/>
          </a:xfrm>
          <a:prstGeom prst="rect">
            <a:avLst/>
          </a:prstGeom>
          <a:solidFill>
            <a:srgbClr val="EFEFEF">
              <a:alpha val="7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b="1" dirty="0">
                <a:solidFill>
                  <a:srgbClr val="C00000"/>
                </a:solidFill>
                <a:latin typeface="微软雅黑" panose="020B0503020204020204" pitchFamily="34" charset="-122"/>
                <a:ea typeface="微软雅黑" panose="020B0503020204020204" pitchFamily="34" charset="-122"/>
                <a:cs typeface="思源宋体 CN Heavy"/>
              </a:rPr>
              <a:t>绝大部分：从业人员的习惯性违章行为引发</a:t>
            </a:r>
          </a:p>
        </p:txBody>
      </p:sp>
      <p:sp>
        <p:nvSpPr>
          <p:cNvPr id="22" name="矩形 21">
            <a:extLst>
              <a:ext uri="{FF2B5EF4-FFF2-40B4-BE49-F238E27FC236}">
                <a16:creationId xmlns="" xmlns:a16="http://schemas.microsoft.com/office/drawing/2014/main" id="{4A28F9D3-56BC-461C-ACAB-13FF5DCF0AC7}"/>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三</a:t>
            </a:r>
            <a:r>
              <a:rPr lang="en-US" altLang="zh-CN" sz="2800" b="1" dirty="0">
                <a:solidFill>
                  <a:srgbClr val="C00000"/>
                </a:solidFill>
                <a:latin typeface="+mj-ea"/>
                <a:ea typeface="+mj-ea"/>
              </a:rPr>
              <a:t>) </a:t>
            </a:r>
            <a:r>
              <a:rPr lang="zh-CN" altLang="en-US" sz="2800" b="1" dirty="0">
                <a:solidFill>
                  <a:srgbClr val="C00000"/>
                </a:solidFill>
                <a:latin typeface="+mj-ea"/>
                <a:ea typeface="+mj-ea"/>
              </a:rPr>
              <a:t>组织制定并实施本单位安全生产教育和培训计划</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图片 1">
            <a:extLst>
              <a:ext uri="{FF2B5EF4-FFF2-40B4-BE49-F238E27FC236}">
                <a16:creationId xmlns="" xmlns:a16="http://schemas.microsoft.com/office/drawing/2014/main" id="{47A7A488-C30E-4423-B7DD-332711CF218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52700" y="1984375"/>
            <a:ext cx="7105650"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2" name="文本框 5">
            <a:extLst>
              <a:ext uri="{FF2B5EF4-FFF2-40B4-BE49-F238E27FC236}">
                <a16:creationId xmlns="" xmlns:a16="http://schemas.microsoft.com/office/drawing/2014/main" id="{1D75C0EE-5430-4941-95F0-39084F2EC073}"/>
              </a:ext>
            </a:extLst>
          </p:cNvPr>
          <p:cNvSpPr txBox="1">
            <a:spLocks noChangeArrowheads="1"/>
          </p:cNvSpPr>
          <p:nvPr/>
        </p:nvSpPr>
        <p:spPr bwMode="auto">
          <a:xfrm>
            <a:off x="8272463" y="4254500"/>
            <a:ext cx="136683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3600" b="1">
                <a:solidFill>
                  <a:srgbClr val="C00000"/>
                </a:solidFill>
                <a:latin typeface="微软雅黑" panose="020B0503020204020204" pitchFamily="34" charset="-122"/>
                <a:ea typeface="微软雅黑" panose="020B0503020204020204" pitchFamily="34" charset="-122"/>
                <a:cs typeface="思源宋体 CN Heavy"/>
              </a:rPr>
              <a:t>培训</a:t>
            </a:r>
          </a:p>
        </p:txBody>
      </p:sp>
      <p:cxnSp>
        <p:nvCxnSpPr>
          <p:cNvPr id="5" name="直接箭头连接符 4">
            <a:extLst>
              <a:ext uri="{FF2B5EF4-FFF2-40B4-BE49-F238E27FC236}">
                <a16:creationId xmlns="" xmlns:a16="http://schemas.microsoft.com/office/drawing/2014/main" id="{994BE21F-727F-4795-903E-A97F0FD98DF7}"/>
              </a:ext>
            </a:extLst>
          </p:cNvPr>
          <p:cNvCxnSpPr>
            <a:cxnSpLocks/>
          </p:cNvCxnSpPr>
          <p:nvPr/>
        </p:nvCxnSpPr>
        <p:spPr>
          <a:xfrm>
            <a:off x="7751763" y="4365625"/>
            <a:ext cx="720725" cy="215900"/>
          </a:xfrm>
          <a:prstGeom prst="straightConnector1">
            <a:avLst/>
          </a:prstGeom>
          <a:ln w="508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10" name="文本框 9">
            <a:extLst>
              <a:ext uri="{FF2B5EF4-FFF2-40B4-BE49-F238E27FC236}">
                <a16:creationId xmlns="" xmlns:a16="http://schemas.microsoft.com/office/drawing/2014/main" id="{280859DC-743C-443A-9F26-68D3E3A81B55}"/>
              </a:ext>
            </a:extLst>
          </p:cNvPr>
          <p:cNvSpPr txBox="1"/>
          <p:nvPr/>
        </p:nvSpPr>
        <p:spPr>
          <a:xfrm rot="1848973">
            <a:off x="7504113" y="2376488"/>
            <a:ext cx="2232025" cy="369887"/>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1800" dirty="0">
                <a:solidFill>
                  <a:schemeClr val="tx1">
                    <a:lumMod val="85000"/>
                    <a:lumOff val="15000"/>
                  </a:schemeClr>
                </a:solidFill>
                <a:latin typeface="微软雅黑" pitchFamily="34" charset="-122"/>
                <a:ea typeface="微软雅黑" pitchFamily="34" charset="-122"/>
              </a:rPr>
              <a:t>环境的安全条件</a:t>
            </a:r>
          </a:p>
        </p:txBody>
      </p:sp>
      <p:sp>
        <p:nvSpPr>
          <p:cNvPr id="11" name="文本框 10">
            <a:extLst>
              <a:ext uri="{FF2B5EF4-FFF2-40B4-BE49-F238E27FC236}">
                <a16:creationId xmlns="" xmlns:a16="http://schemas.microsoft.com/office/drawing/2014/main" id="{E7CB968A-B724-40E5-8A25-924A8B6E0FD5}"/>
              </a:ext>
            </a:extLst>
          </p:cNvPr>
          <p:cNvSpPr txBox="1"/>
          <p:nvPr/>
        </p:nvSpPr>
        <p:spPr>
          <a:xfrm rot="20786480">
            <a:off x="5208588" y="3189288"/>
            <a:ext cx="2232025" cy="368300"/>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1800" dirty="0">
                <a:solidFill>
                  <a:schemeClr val="tx1">
                    <a:lumMod val="85000"/>
                    <a:lumOff val="15000"/>
                  </a:schemeClr>
                </a:solidFill>
                <a:latin typeface="微软雅黑" pitchFamily="34" charset="-122"/>
                <a:ea typeface="微软雅黑" pitchFamily="34" charset="-122"/>
              </a:rPr>
              <a:t>技术和装备</a:t>
            </a:r>
          </a:p>
        </p:txBody>
      </p:sp>
      <p:sp>
        <p:nvSpPr>
          <p:cNvPr id="12" name="文本框 11">
            <a:extLst>
              <a:ext uri="{FF2B5EF4-FFF2-40B4-BE49-F238E27FC236}">
                <a16:creationId xmlns="" xmlns:a16="http://schemas.microsoft.com/office/drawing/2014/main" id="{619B3F11-2C53-4E74-9D89-0EFD724AFA8B}"/>
              </a:ext>
            </a:extLst>
          </p:cNvPr>
          <p:cNvSpPr txBox="1"/>
          <p:nvPr/>
        </p:nvSpPr>
        <p:spPr>
          <a:xfrm rot="1151032">
            <a:off x="5875338" y="5799138"/>
            <a:ext cx="2232025" cy="369887"/>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1800" dirty="0">
                <a:solidFill>
                  <a:schemeClr val="tx1">
                    <a:lumMod val="85000"/>
                    <a:lumOff val="15000"/>
                  </a:schemeClr>
                </a:solidFill>
                <a:latin typeface="微软雅黑" pitchFamily="34" charset="-122"/>
                <a:ea typeface="微软雅黑" pitchFamily="34" charset="-122"/>
              </a:rPr>
              <a:t>物的安全状态</a:t>
            </a:r>
          </a:p>
        </p:txBody>
      </p:sp>
      <p:sp>
        <p:nvSpPr>
          <p:cNvPr id="13" name="文本框 12">
            <a:extLst>
              <a:ext uri="{FF2B5EF4-FFF2-40B4-BE49-F238E27FC236}">
                <a16:creationId xmlns="" xmlns:a16="http://schemas.microsoft.com/office/drawing/2014/main" id="{7F81C8FE-3156-447A-AE79-5D60D84C0A79}"/>
              </a:ext>
            </a:extLst>
          </p:cNvPr>
          <p:cNvSpPr txBox="1"/>
          <p:nvPr/>
        </p:nvSpPr>
        <p:spPr>
          <a:xfrm rot="3624020">
            <a:off x="2459831" y="3105944"/>
            <a:ext cx="2232025" cy="369888"/>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1800" dirty="0">
                <a:solidFill>
                  <a:schemeClr val="tx1">
                    <a:lumMod val="85000"/>
                    <a:lumOff val="15000"/>
                  </a:schemeClr>
                </a:solidFill>
                <a:latin typeface="微软雅黑" pitchFamily="34" charset="-122"/>
                <a:ea typeface="微软雅黑" pitchFamily="34" charset="-122"/>
              </a:rPr>
              <a:t>人的安全行为</a:t>
            </a:r>
          </a:p>
        </p:txBody>
      </p:sp>
      <p:sp>
        <p:nvSpPr>
          <p:cNvPr id="14" name="文本框 13">
            <a:extLst>
              <a:ext uri="{FF2B5EF4-FFF2-40B4-BE49-F238E27FC236}">
                <a16:creationId xmlns="" xmlns:a16="http://schemas.microsoft.com/office/drawing/2014/main" id="{684A6EDA-50DB-45F7-B49D-94FBED2FD19A}"/>
              </a:ext>
            </a:extLst>
          </p:cNvPr>
          <p:cNvSpPr txBox="1"/>
          <p:nvPr/>
        </p:nvSpPr>
        <p:spPr>
          <a:xfrm rot="472082">
            <a:off x="1747838" y="5359400"/>
            <a:ext cx="2232025" cy="369888"/>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1800" dirty="0">
                <a:solidFill>
                  <a:schemeClr val="tx1">
                    <a:lumMod val="85000"/>
                    <a:lumOff val="15000"/>
                  </a:schemeClr>
                </a:solidFill>
                <a:latin typeface="微软雅黑" pitchFamily="34" charset="-122"/>
                <a:ea typeface="微软雅黑" pitchFamily="34" charset="-122"/>
              </a:rPr>
              <a:t>监督和管理</a:t>
            </a:r>
          </a:p>
        </p:txBody>
      </p:sp>
      <p:sp>
        <p:nvSpPr>
          <p:cNvPr id="15" name="矩形 14">
            <a:extLst>
              <a:ext uri="{FF2B5EF4-FFF2-40B4-BE49-F238E27FC236}">
                <a16:creationId xmlns="" xmlns:a16="http://schemas.microsoft.com/office/drawing/2014/main" id="{C314F6CF-2746-4101-8CBA-3C40A33F2F00}"/>
              </a:ext>
            </a:extLst>
          </p:cNvPr>
          <p:cNvSpPr/>
          <p:nvPr/>
        </p:nvSpPr>
        <p:spPr>
          <a:xfrm>
            <a:off x="2173288" y="1792288"/>
            <a:ext cx="7848600" cy="4911725"/>
          </a:xfrm>
          <a:prstGeom prst="rect">
            <a:avLst/>
          </a:prstGeom>
          <a:solidFill>
            <a:schemeClr val="tx1">
              <a:lumMod val="95000"/>
              <a:lumOff val="5000"/>
              <a:alpha val="70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16" name="矩形 15">
            <a:extLst>
              <a:ext uri="{FF2B5EF4-FFF2-40B4-BE49-F238E27FC236}">
                <a16:creationId xmlns="" xmlns:a16="http://schemas.microsoft.com/office/drawing/2014/main" id="{8199FFA7-1E70-4E54-8FF3-D8D513080402}"/>
              </a:ext>
            </a:extLst>
          </p:cNvPr>
          <p:cNvSpPr>
            <a:spLocks noChangeArrowheads="1"/>
          </p:cNvSpPr>
          <p:nvPr/>
        </p:nvSpPr>
        <p:spPr bwMode="auto">
          <a:xfrm>
            <a:off x="3135313" y="3213100"/>
            <a:ext cx="6489700" cy="226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150000"/>
              </a:lnSpc>
            </a:pPr>
            <a:r>
              <a:rPr lang="zh-CN" altLang="en-US" sz="4800" b="1">
                <a:solidFill>
                  <a:schemeClr val="bg1"/>
                </a:solidFill>
                <a:latin typeface="微软雅黑" panose="020B0503020204020204" pitchFamily="34" charset="-122"/>
                <a:ea typeface="微软雅黑" panose="020B0503020204020204" pitchFamily="34" charset="-122"/>
                <a:cs typeface="思源宋体 CN Heavy"/>
              </a:rPr>
              <a:t>智者用教训避免流血，</a:t>
            </a:r>
            <a:endParaRPr lang="en-US" altLang="zh-CN" sz="4800" b="1">
              <a:solidFill>
                <a:schemeClr val="bg1"/>
              </a:solidFill>
              <a:latin typeface="微软雅黑" panose="020B0503020204020204" pitchFamily="34" charset="-122"/>
              <a:ea typeface="微软雅黑" panose="020B0503020204020204" pitchFamily="34" charset="-122"/>
              <a:cs typeface="思源宋体 CN Heavy"/>
            </a:endParaRPr>
          </a:p>
          <a:p>
            <a:pPr algn="ctr">
              <a:lnSpc>
                <a:spcPct val="150000"/>
              </a:lnSpc>
            </a:pPr>
            <a:r>
              <a:rPr lang="zh-CN" altLang="en-US" sz="4800" b="1">
                <a:solidFill>
                  <a:schemeClr val="bg1"/>
                </a:solidFill>
                <a:latin typeface="微软雅黑" panose="020B0503020204020204" pitchFamily="34" charset="-122"/>
                <a:ea typeface="微软雅黑" panose="020B0503020204020204" pitchFamily="34" charset="-122"/>
                <a:cs typeface="思源宋体 CN Heavy"/>
              </a:rPr>
              <a:t>愚者用鲜血换取教训。</a:t>
            </a:r>
          </a:p>
        </p:txBody>
      </p:sp>
      <p:sp>
        <p:nvSpPr>
          <p:cNvPr id="17" name="矩形 16">
            <a:extLst>
              <a:ext uri="{FF2B5EF4-FFF2-40B4-BE49-F238E27FC236}">
                <a16:creationId xmlns="" xmlns:a16="http://schemas.microsoft.com/office/drawing/2014/main" id="{C8834743-AF9B-453D-BC9C-D6419D238CA7}"/>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三</a:t>
            </a:r>
            <a:r>
              <a:rPr lang="en-US" altLang="zh-CN" sz="2800" b="1" dirty="0">
                <a:solidFill>
                  <a:srgbClr val="C00000"/>
                </a:solidFill>
                <a:latin typeface="+mj-ea"/>
                <a:ea typeface="+mj-ea"/>
              </a:rPr>
              <a:t>) </a:t>
            </a:r>
            <a:r>
              <a:rPr lang="zh-CN" altLang="en-US" sz="2800" b="1" dirty="0">
                <a:solidFill>
                  <a:srgbClr val="C00000"/>
                </a:solidFill>
                <a:latin typeface="+mj-ea"/>
                <a:ea typeface="+mj-ea"/>
              </a:rPr>
              <a:t>组织制定并实施本单位安全生产教育和培训计划</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4">
            <a:extLst>
              <a:ext uri="{FF2B5EF4-FFF2-40B4-BE49-F238E27FC236}">
                <a16:creationId xmlns="" xmlns:a16="http://schemas.microsoft.com/office/drawing/2014/main" id="{5F98D797-FD29-48F4-B3B2-1302FB9FA608}"/>
              </a:ext>
            </a:extLst>
          </p:cNvPr>
          <p:cNvGrpSpPr>
            <a:grpSpLocks noChangeAspect="1"/>
          </p:cNvGrpSpPr>
          <p:nvPr/>
        </p:nvGrpSpPr>
        <p:grpSpPr bwMode="auto">
          <a:xfrm>
            <a:off x="2797175" y="1514475"/>
            <a:ext cx="1022350" cy="1735138"/>
            <a:chOff x="945" y="1492"/>
            <a:chExt cx="1564" cy="2343"/>
          </a:xfrm>
        </p:grpSpPr>
        <p:sp>
          <p:nvSpPr>
            <p:cNvPr id="33819" name="Freeform 5">
              <a:extLst>
                <a:ext uri="{FF2B5EF4-FFF2-40B4-BE49-F238E27FC236}">
                  <a16:creationId xmlns="" xmlns:a16="http://schemas.microsoft.com/office/drawing/2014/main" id="{71DD4C8B-DCD0-4FDB-844B-8A3841A20DC2}"/>
                </a:ext>
              </a:extLst>
            </p:cNvPr>
            <p:cNvSpPr>
              <a:spLocks noEditPoints="1"/>
            </p:cNvSpPr>
            <p:nvPr/>
          </p:nvSpPr>
          <p:spPr bwMode="auto">
            <a:xfrm>
              <a:off x="1182" y="1679"/>
              <a:ext cx="1267" cy="1964"/>
            </a:xfrm>
            <a:custGeom>
              <a:avLst/>
              <a:gdLst>
                <a:gd name="T0" fmla="*/ 54071 w 534"/>
                <a:gd name="T1" fmla="*/ 85369 h 829"/>
                <a:gd name="T2" fmla="*/ 50834 w 534"/>
                <a:gd name="T3" fmla="*/ 65741 h 829"/>
                <a:gd name="T4" fmla="*/ 60816 w 534"/>
                <a:gd name="T5" fmla="*/ 55885 h 829"/>
                <a:gd name="T6" fmla="*/ 70295 w 534"/>
                <a:gd name="T7" fmla="*/ 66286 h 829"/>
                <a:gd name="T8" fmla="*/ 68866 w 534"/>
                <a:gd name="T9" fmla="*/ 83827 h 829"/>
                <a:gd name="T10" fmla="*/ 60467 w 534"/>
                <a:gd name="T11" fmla="*/ 44919 h 829"/>
                <a:gd name="T12" fmla="*/ 50170 w 534"/>
                <a:gd name="T13" fmla="*/ 48297 h 829"/>
                <a:gd name="T14" fmla="*/ 43168 w 534"/>
                <a:gd name="T15" fmla="*/ 60837 h 829"/>
                <a:gd name="T16" fmla="*/ 42504 w 534"/>
                <a:gd name="T17" fmla="*/ 79425 h 829"/>
                <a:gd name="T18" fmla="*/ 48874 w 534"/>
                <a:gd name="T19" fmla="*/ 94248 h 829"/>
                <a:gd name="T20" fmla="*/ 58880 w 534"/>
                <a:gd name="T21" fmla="*/ 100619 h 829"/>
                <a:gd name="T22" fmla="*/ 68641 w 534"/>
                <a:gd name="T23" fmla="*/ 97094 h 829"/>
                <a:gd name="T24" fmla="*/ 74986 w 534"/>
                <a:gd name="T25" fmla="*/ 86660 h 829"/>
                <a:gd name="T26" fmla="*/ 76910 w 534"/>
                <a:gd name="T27" fmla="*/ 72324 h 829"/>
                <a:gd name="T28" fmla="*/ 73837 w 534"/>
                <a:gd name="T29" fmla="*/ 58148 h 829"/>
                <a:gd name="T30" fmla="*/ 66930 w 534"/>
                <a:gd name="T31" fmla="*/ 48067 h 829"/>
                <a:gd name="T32" fmla="*/ 62776 w 534"/>
                <a:gd name="T33" fmla="*/ 112244 h 829"/>
                <a:gd name="T34" fmla="*/ 35343 w 534"/>
                <a:gd name="T35" fmla="*/ 91206 h 829"/>
                <a:gd name="T36" fmla="*/ 40684 w 534"/>
                <a:gd name="T37" fmla="*/ 41327 h 829"/>
                <a:gd name="T38" fmla="*/ 69244 w 534"/>
                <a:gd name="T39" fmla="*/ 38375 h 829"/>
                <a:gd name="T40" fmla="*/ 82652 w 534"/>
                <a:gd name="T41" fmla="*/ 72324 h 829"/>
                <a:gd name="T42" fmla="*/ 71754 w 534"/>
                <a:gd name="T43" fmla="*/ 106788 h 829"/>
                <a:gd name="T44" fmla="*/ 53148 w 534"/>
                <a:gd name="T45" fmla="*/ 22990 h 829"/>
                <a:gd name="T46" fmla="*/ 34954 w 534"/>
                <a:gd name="T47" fmla="*/ 32924 h 829"/>
                <a:gd name="T48" fmla="*/ 23762 w 534"/>
                <a:gd name="T49" fmla="*/ 60993 h 829"/>
                <a:gd name="T50" fmla="*/ 27663 w 534"/>
                <a:gd name="T51" fmla="*/ 96712 h 829"/>
                <a:gd name="T52" fmla="*/ 43702 w 534"/>
                <a:gd name="T53" fmla="*/ 118956 h 829"/>
                <a:gd name="T54" fmla="*/ 63163 w 534"/>
                <a:gd name="T55" fmla="*/ 121792 h 829"/>
                <a:gd name="T56" fmla="*/ 77963 w 534"/>
                <a:gd name="T57" fmla="*/ 108904 h 829"/>
                <a:gd name="T58" fmla="*/ 85632 w 534"/>
                <a:gd name="T59" fmla="*/ 88214 h 829"/>
                <a:gd name="T60" fmla="*/ 86007 w 534"/>
                <a:gd name="T61" fmla="*/ 64042 h 829"/>
                <a:gd name="T62" fmla="*/ 79033 w 534"/>
                <a:gd name="T63" fmla="*/ 42085 h 829"/>
                <a:gd name="T64" fmla="*/ 65635 w 534"/>
                <a:gd name="T65" fmla="*/ 26487 h 829"/>
                <a:gd name="T66" fmla="*/ 47282 w 534"/>
                <a:gd name="T67" fmla="*/ 135244 h 829"/>
                <a:gd name="T68" fmla="*/ 10898 w 534"/>
                <a:gd name="T69" fmla="*/ 73590 h 829"/>
                <a:gd name="T70" fmla="*/ 43009 w 534"/>
                <a:gd name="T71" fmla="*/ 11118 h 829"/>
                <a:gd name="T72" fmla="*/ 82770 w 534"/>
                <a:gd name="T73" fmla="*/ 35916 h 829"/>
                <a:gd name="T74" fmla="*/ 90455 w 534"/>
                <a:gd name="T75" fmla="*/ 91420 h 829"/>
                <a:gd name="T76" fmla="*/ 63540 w 534"/>
                <a:gd name="T77" fmla="*/ 133661 h 829"/>
                <a:gd name="T78" fmla="*/ 39778 w 534"/>
                <a:gd name="T79" fmla="*/ 663 h 829"/>
                <a:gd name="T80" fmla="*/ 12328 w 534"/>
                <a:gd name="T81" fmla="*/ 22301 h 829"/>
                <a:gd name="T82" fmla="*/ 157 w 534"/>
                <a:gd name="T83" fmla="*/ 73746 h 829"/>
                <a:gd name="T84" fmla="*/ 15493 w 534"/>
                <a:gd name="T85" fmla="*/ 125170 h 829"/>
                <a:gd name="T86" fmla="*/ 44810 w 534"/>
                <a:gd name="T87" fmla="*/ 146042 h 829"/>
                <a:gd name="T88" fmla="*/ 72103 w 534"/>
                <a:gd name="T89" fmla="*/ 137546 h 829"/>
                <a:gd name="T90" fmla="*/ 88519 w 534"/>
                <a:gd name="T91" fmla="*/ 113372 h 829"/>
                <a:gd name="T92" fmla="*/ 95099 w 534"/>
                <a:gd name="T93" fmla="*/ 83068 h 829"/>
                <a:gd name="T94" fmla="*/ 92256 w 534"/>
                <a:gd name="T95" fmla="*/ 50593 h 829"/>
                <a:gd name="T96" fmla="*/ 80462 w 534"/>
                <a:gd name="T97" fmla="*/ 22457 h 829"/>
                <a:gd name="T98" fmla="*/ 58880 w 534"/>
                <a:gd name="T99" fmla="*/ 2992 h 8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829"/>
                <a:gd name="T152" fmla="*/ 534 w 534"/>
                <a:gd name="T153" fmla="*/ 829 h 8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829">
                  <a:moveTo>
                    <a:pt x="347" y="506"/>
                  </a:moveTo>
                  <a:cubicBezTo>
                    <a:pt x="339" y="507"/>
                    <a:pt x="331" y="506"/>
                    <a:pt x="324" y="502"/>
                  </a:cubicBezTo>
                  <a:cubicBezTo>
                    <a:pt x="316" y="497"/>
                    <a:pt x="309" y="491"/>
                    <a:pt x="303" y="483"/>
                  </a:cubicBezTo>
                  <a:cubicBezTo>
                    <a:pt x="297" y="474"/>
                    <a:pt x="291" y="463"/>
                    <a:pt x="288" y="452"/>
                  </a:cubicBezTo>
                  <a:cubicBezTo>
                    <a:pt x="284" y="440"/>
                    <a:pt x="282" y="426"/>
                    <a:pt x="281" y="412"/>
                  </a:cubicBezTo>
                  <a:cubicBezTo>
                    <a:pt x="281" y="398"/>
                    <a:pt x="282" y="384"/>
                    <a:pt x="285" y="372"/>
                  </a:cubicBezTo>
                  <a:cubicBezTo>
                    <a:pt x="288" y="360"/>
                    <a:pt x="292" y="350"/>
                    <a:pt x="298" y="341"/>
                  </a:cubicBezTo>
                  <a:cubicBezTo>
                    <a:pt x="304" y="332"/>
                    <a:pt x="310" y="326"/>
                    <a:pt x="317" y="321"/>
                  </a:cubicBezTo>
                  <a:cubicBezTo>
                    <a:pt x="325" y="317"/>
                    <a:pt x="333" y="315"/>
                    <a:pt x="341" y="316"/>
                  </a:cubicBezTo>
                  <a:cubicBezTo>
                    <a:pt x="349" y="317"/>
                    <a:pt x="356" y="320"/>
                    <a:pt x="363" y="325"/>
                  </a:cubicBezTo>
                  <a:cubicBezTo>
                    <a:pt x="370" y="330"/>
                    <a:pt x="376" y="337"/>
                    <a:pt x="381" y="346"/>
                  </a:cubicBezTo>
                  <a:cubicBezTo>
                    <a:pt x="386" y="354"/>
                    <a:pt x="391" y="364"/>
                    <a:pt x="394" y="375"/>
                  </a:cubicBezTo>
                  <a:cubicBezTo>
                    <a:pt x="397" y="386"/>
                    <a:pt x="398" y="398"/>
                    <a:pt x="399" y="410"/>
                  </a:cubicBezTo>
                  <a:cubicBezTo>
                    <a:pt x="399" y="422"/>
                    <a:pt x="398" y="434"/>
                    <a:pt x="396" y="445"/>
                  </a:cubicBezTo>
                  <a:cubicBezTo>
                    <a:pt x="394" y="456"/>
                    <a:pt x="390" y="466"/>
                    <a:pt x="386" y="474"/>
                  </a:cubicBezTo>
                  <a:cubicBezTo>
                    <a:pt x="381" y="483"/>
                    <a:pt x="376" y="490"/>
                    <a:pt x="369" y="496"/>
                  </a:cubicBezTo>
                  <a:cubicBezTo>
                    <a:pt x="363" y="502"/>
                    <a:pt x="355" y="505"/>
                    <a:pt x="347" y="506"/>
                  </a:cubicBezTo>
                  <a:moveTo>
                    <a:pt x="339" y="254"/>
                  </a:moveTo>
                  <a:cubicBezTo>
                    <a:pt x="332" y="253"/>
                    <a:pt x="325" y="253"/>
                    <a:pt x="319" y="254"/>
                  </a:cubicBezTo>
                  <a:cubicBezTo>
                    <a:pt x="312" y="255"/>
                    <a:pt x="306" y="257"/>
                    <a:pt x="299" y="260"/>
                  </a:cubicBezTo>
                  <a:cubicBezTo>
                    <a:pt x="293" y="264"/>
                    <a:pt x="287" y="268"/>
                    <a:pt x="281" y="273"/>
                  </a:cubicBezTo>
                  <a:cubicBezTo>
                    <a:pt x="276" y="278"/>
                    <a:pt x="270" y="284"/>
                    <a:pt x="265" y="292"/>
                  </a:cubicBezTo>
                  <a:cubicBezTo>
                    <a:pt x="260" y="299"/>
                    <a:pt x="256" y="307"/>
                    <a:pt x="252" y="316"/>
                  </a:cubicBezTo>
                  <a:cubicBezTo>
                    <a:pt x="248" y="324"/>
                    <a:pt x="245" y="334"/>
                    <a:pt x="242" y="344"/>
                  </a:cubicBezTo>
                  <a:cubicBezTo>
                    <a:pt x="239" y="355"/>
                    <a:pt x="237" y="366"/>
                    <a:pt x="236" y="377"/>
                  </a:cubicBezTo>
                  <a:cubicBezTo>
                    <a:pt x="235" y="389"/>
                    <a:pt x="234" y="401"/>
                    <a:pt x="235" y="413"/>
                  </a:cubicBezTo>
                  <a:cubicBezTo>
                    <a:pt x="235" y="425"/>
                    <a:pt x="236" y="437"/>
                    <a:pt x="238" y="449"/>
                  </a:cubicBezTo>
                  <a:cubicBezTo>
                    <a:pt x="240" y="460"/>
                    <a:pt x="243" y="471"/>
                    <a:pt x="247" y="481"/>
                  </a:cubicBezTo>
                  <a:cubicBezTo>
                    <a:pt x="250" y="491"/>
                    <a:pt x="254" y="501"/>
                    <a:pt x="259" y="510"/>
                  </a:cubicBezTo>
                  <a:cubicBezTo>
                    <a:pt x="263" y="518"/>
                    <a:pt x="268" y="526"/>
                    <a:pt x="274" y="533"/>
                  </a:cubicBezTo>
                  <a:cubicBezTo>
                    <a:pt x="279" y="540"/>
                    <a:pt x="285" y="546"/>
                    <a:pt x="291" y="551"/>
                  </a:cubicBezTo>
                  <a:cubicBezTo>
                    <a:pt x="297" y="556"/>
                    <a:pt x="303" y="560"/>
                    <a:pt x="310" y="563"/>
                  </a:cubicBezTo>
                  <a:cubicBezTo>
                    <a:pt x="316" y="566"/>
                    <a:pt x="323" y="568"/>
                    <a:pt x="330" y="569"/>
                  </a:cubicBezTo>
                  <a:cubicBezTo>
                    <a:pt x="336" y="570"/>
                    <a:pt x="343" y="570"/>
                    <a:pt x="350" y="568"/>
                  </a:cubicBezTo>
                  <a:cubicBezTo>
                    <a:pt x="356" y="567"/>
                    <a:pt x="363" y="565"/>
                    <a:pt x="369" y="561"/>
                  </a:cubicBezTo>
                  <a:cubicBezTo>
                    <a:pt x="374" y="558"/>
                    <a:pt x="380" y="554"/>
                    <a:pt x="385" y="549"/>
                  </a:cubicBezTo>
                  <a:cubicBezTo>
                    <a:pt x="390" y="544"/>
                    <a:pt x="395" y="539"/>
                    <a:pt x="399" y="533"/>
                  </a:cubicBezTo>
                  <a:cubicBezTo>
                    <a:pt x="404" y="526"/>
                    <a:pt x="408" y="520"/>
                    <a:pt x="411" y="513"/>
                  </a:cubicBezTo>
                  <a:cubicBezTo>
                    <a:pt x="415" y="505"/>
                    <a:pt x="418" y="498"/>
                    <a:pt x="420" y="490"/>
                  </a:cubicBezTo>
                  <a:cubicBezTo>
                    <a:pt x="423" y="482"/>
                    <a:pt x="425" y="473"/>
                    <a:pt x="427" y="465"/>
                  </a:cubicBezTo>
                  <a:cubicBezTo>
                    <a:pt x="428" y="456"/>
                    <a:pt x="430" y="447"/>
                    <a:pt x="430" y="438"/>
                  </a:cubicBezTo>
                  <a:cubicBezTo>
                    <a:pt x="431" y="429"/>
                    <a:pt x="431" y="419"/>
                    <a:pt x="431" y="409"/>
                  </a:cubicBezTo>
                  <a:cubicBezTo>
                    <a:pt x="431" y="400"/>
                    <a:pt x="430" y="390"/>
                    <a:pt x="428" y="381"/>
                  </a:cubicBezTo>
                  <a:cubicBezTo>
                    <a:pt x="427" y="372"/>
                    <a:pt x="425" y="363"/>
                    <a:pt x="423" y="354"/>
                  </a:cubicBezTo>
                  <a:cubicBezTo>
                    <a:pt x="420" y="346"/>
                    <a:pt x="418" y="337"/>
                    <a:pt x="414" y="329"/>
                  </a:cubicBezTo>
                  <a:cubicBezTo>
                    <a:pt x="411" y="322"/>
                    <a:pt x="408" y="314"/>
                    <a:pt x="404" y="307"/>
                  </a:cubicBezTo>
                  <a:cubicBezTo>
                    <a:pt x="400" y="300"/>
                    <a:pt x="395" y="294"/>
                    <a:pt x="390" y="288"/>
                  </a:cubicBezTo>
                  <a:cubicBezTo>
                    <a:pt x="386" y="282"/>
                    <a:pt x="381" y="276"/>
                    <a:pt x="375" y="272"/>
                  </a:cubicBezTo>
                  <a:cubicBezTo>
                    <a:pt x="370" y="267"/>
                    <a:pt x="364" y="263"/>
                    <a:pt x="358" y="260"/>
                  </a:cubicBezTo>
                  <a:cubicBezTo>
                    <a:pt x="352" y="257"/>
                    <a:pt x="345" y="255"/>
                    <a:pt x="339" y="254"/>
                  </a:cubicBezTo>
                  <a:moveTo>
                    <a:pt x="352" y="635"/>
                  </a:moveTo>
                  <a:cubicBezTo>
                    <a:pt x="333" y="641"/>
                    <a:pt x="313" y="640"/>
                    <a:pt x="294" y="633"/>
                  </a:cubicBezTo>
                  <a:cubicBezTo>
                    <a:pt x="275" y="625"/>
                    <a:pt x="256" y="612"/>
                    <a:pt x="240" y="592"/>
                  </a:cubicBezTo>
                  <a:cubicBezTo>
                    <a:pt x="223" y="572"/>
                    <a:pt x="209" y="546"/>
                    <a:pt x="198" y="516"/>
                  </a:cubicBezTo>
                  <a:cubicBezTo>
                    <a:pt x="187" y="486"/>
                    <a:pt x="181" y="451"/>
                    <a:pt x="179" y="414"/>
                  </a:cubicBezTo>
                  <a:cubicBezTo>
                    <a:pt x="178" y="377"/>
                    <a:pt x="182" y="342"/>
                    <a:pt x="191" y="311"/>
                  </a:cubicBezTo>
                  <a:cubicBezTo>
                    <a:pt x="200" y="281"/>
                    <a:pt x="212" y="255"/>
                    <a:pt x="228" y="234"/>
                  </a:cubicBezTo>
                  <a:cubicBezTo>
                    <a:pt x="243" y="215"/>
                    <a:pt x="260" y="200"/>
                    <a:pt x="279" y="192"/>
                  </a:cubicBezTo>
                  <a:cubicBezTo>
                    <a:pt x="297" y="185"/>
                    <a:pt x="317" y="183"/>
                    <a:pt x="336" y="188"/>
                  </a:cubicBezTo>
                  <a:cubicBezTo>
                    <a:pt x="355" y="192"/>
                    <a:pt x="372" y="202"/>
                    <a:pt x="388" y="217"/>
                  </a:cubicBezTo>
                  <a:cubicBezTo>
                    <a:pt x="402" y="230"/>
                    <a:pt x="415" y="248"/>
                    <a:pt x="426" y="268"/>
                  </a:cubicBezTo>
                  <a:cubicBezTo>
                    <a:pt x="437" y="287"/>
                    <a:pt x="445" y="309"/>
                    <a:pt x="452" y="333"/>
                  </a:cubicBezTo>
                  <a:cubicBezTo>
                    <a:pt x="458" y="357"/>
                    <a:pt x="462" y="382"/>
                    <a:pt x="463" y="409"/>
                  </a:cubicBezTo>
                  <a:cubicBezTo>
                    <a:pt x="464" y="435"/>
                    <a:pt x="462" y="461"/>
                    <a:pt x="457" y="485"/>
                  </a:cubicBezTo>
                  <a:cubicBezTo>
                    <a:pt x="453" y="509"/>
                    <a:pt x="446" y="531"/>
                    <a:pt x="437" y="551"/>
                  </a:cubicBezTo>
                  <a:cubicBezTo>
                    <a:pt x="427" y="572"/>
                    <a:pt x="415" y="590"/>
                    <a:pt x="402" y="604"/>
                  </a:cubicBezTo>
                  <a:cubicBezTo>
                    <a:pt x="387" y="619"/>
                    <a:pt x="371" y="630"/>
                    <a:pt x="352" y="635"/>
                  </a:cubicBezTo>
                  <a:moveTo>
                    <a:pt x="334" y="135"/>
                  </a:moveTo>
                  <a:cubicBezTo>
                    <a:pt x="322" y="131"/>
                    <a:pt x="310" y="129"/>
                    <a:pt x="298" y="130"/>
                  </a:cubicBezTo>
                  <a:cubicBezTo>
                    <a:pt x="286" y="130"/>
                    <a:pt x="274" y="132"/>
                    <a:pt x="262" y="136"/>
                  </a:cubicBezTo>
                  <a:cubicBezTo>
                    <a:pt x="250" y="140"/>
                    <a:pt x="239" y="147"/>
                    <a:pt x="228" y="155"/>
                  </a:cubicBezTo>
                  <a:cubicBezTo>
                    <a:pt x="216" y="163"/>
                    <a:pt x="206" y="173"/>
                    <a:pt x="196" y="186"/>
                  </a:cubicBezTo>
                  <a:cubicBezTo>
                    <a:pt x="185" y="198"/>
                    <a:pt x="176" y="212"/>
                    <a:pt x="168" y="228"/>
                  </a:cubicBezTo>
                  <a:cubicBezTo>
                    <a:pt x="159" y="245"/>
                    <a:pt x="152" y="263"/>
                    <a:pt x="146" y="282"/>
                  </a:cubicBezTo>
                  <a:cubicBezTo>
                    <a:pt x="141" y="302"/>
                    <a:pt x="136" y="323"/>
                    <a:pt x="133" y="345"/>
                  </a:cubicBezTo>
                  <a:cubicBezTo>
                    <a:pt x="130" y="367"/>
                    <a:pt x="129" y="391"/>
                    <a:pt x="130" y="415"/>
                  </a:cubicBezTo>
                  <a:cubicBezTo>
                    <a:pt x="131" y="439"/>
                    <a:pt x="134" y="462"/>
                    <a:pt x="138" y="484"/>
                  </a:cubicBezTo>
                  <a:cubicBezTo>
                    <a:pt x="142" y="507"/>
                    <a:pt x="148" y="528"/>
                    <a:pt x="155" y="547"/>
                  </a:cubicBezTo>
                  <a:cubicBezTo>
                    <a:pt x="162" y="566"/>
                    <a:pt x="171" y="584"/>
                    <a:pt x="180" y="600"/>
                  </a:cubicBezTo>
                  <a:cubicBezTo>
                    <a:pt x="190" y="616"/>
                    <a:pt x="200" y="630"/>
                    <a:pt x="211" y="643"/>
                  </a:cubicBezTo>
                  <a:cubicBezTo>
                    <a:pt x="222" y="655"/>
                    <a:pt x="233" y="665"/>
                    <a:pt x="245" y="673"/>
                  </a:cubicBezTo>
                  <a:cubicBezTo>
                    <a:pt x="257" y="680"/>
                    <a:pt x="269" y="686"/>
                    <a:pt x="282" y="690"/>
                  </a:cubicBezTo>
                  <a:cubicBezTo>
                    <a:pt x="294" y="694"/>
                    <a:pt x="306" y="696"/>
                    <a:pt x="318" y="695"/>
                  </a:cubicBezTo>
                  <a:cubicBezTo>
                    <a:pt x="330" y="695"/>
                    <a:pt x="342" y="693"/>
                    <a:pt x="354" y="689"/>
                  </a:cubicBezTo>
                  <a:cubicBezTo>
                    <a:pt x="365" y="685"/>
                    <a:pt x="376" y="679"/>
                    <a:pt x="387" y="672"/>
                  </a:cubicBezTo>
                  <a:cubicBezTo>
                    <a:pt x="396" y="665"/>
                    <a:pt x="406" y="657"/>
                    <a:pt x="414" y="647"/>
                  </a:cubicBezTo>
                  <a:cubicBezTo>
                    <a:pt x="423" y="638"/>
                    <a:pt x="430" y="627"/>
                    <a:pt x="437" y="616"/>
                  </a:cubicBezTo>
                  <a:cubicBezTo>
                    <a:pt x="444" y="605"/>
                    <a:pt x="450" y="593"/>
                    <a:pt x="456" y="581"/>
                  </a:cubicBezTo>
                  <a:cubicBezTo>
                    <a:pt x="461" y="568"/>
                    <a:pt x="466" y="555"/>
                    <a:pt x="470" y="541"/>
                  </a:cubicBezTo>
                  <a:cubicBezTo>
                    <a:pt x="474" y="528"/>
                    <a:pt x="477" y="514"/>
                    <a:pt x="480" y="499"/>
                  </a:cubicBezTo>
                  <a:cubicBezTo>
                    <a:pt x="482" y="485"/>
                    <a:pt x="484" y="470"/>
                    <a:pt x="485" y="455"/>
                  </a:cubicBezTo>
                  <a:cubicBezTo>
                    <a:pt x="486" y="440"/>
                    <a:pt x="487" y="424"/>
                    <a:pt x="486" y="408"/>
                  </a:cubicBezTo>
                  <a:cubicBezTo>
                    <a:pt x="485" y="392"/>
                    <a:pt x="484" y="377"/>
                    <a:pt x="482" y="362"/>
                  </a:cubicBezTo>
                  <a:cubicBezTo>
                    <a:pt x="480" y="347"/>
                    <a:pt x="477" y="332"/>
                    <a:pt x="473" y="318"/>
                  </a:cubicBezTo>
                  <a:cubicBezTo>
                    <a:pt x="470" y="303"/>
                    <a:pt x="465" y="290"/>
                    <a:pt x="460" y="276"/>
                  </a:cubicBezTo>
                  <a:cubicBezTo>
                    <a:pt x="455" y="263"/>
                    <a:pt x="450" y="250"/>
                    <a:pt x="443" y="238"/>
                  </a:cubicBezTo>
                  <a:cubicBezTo>
                    <a:pt x="437" y="226"/>
                    <a:pt x="430" y="214"/>
                    <a:pt x="422" y="203"/>
                  </a:cubicBezTo>
                  <a:cubicBezTo>
                    <a:pt x="414" y="193"/>
                    <a:pt x="406" y="183"/>
                    <a:pt x="397" y="174"/>
                  </a:cubicBezTo>
                  <a:cubicBezTo>
                    <a:pt x="388" y="165"/>
                    <a:pt x="378" y="157"/>
                    <a:pt x="368" y="150"/>
                  </a:cubicBezTo>
                  <a:cubicBezTo>
                    <a:pt x="357" y="144"/>
                    <a:pt x="346" y="138"/>
                    <a:pt x="334" y="135"/>
                  </a:cubicBezTo>
                  <a:moveTo>
                    <a:pt x="356" y="756"/>
                  </a:moveTo>
                  <a:cubicBezTo>
                    <a:pt x="326" y="769"/>
                    <a:pt x="295" y="772"/>
                    <a:pt x="265" y="765"/>
                  </a:cubicBezTo>
                  <a:cubicBezTo>
                    <a:pt x="232" y="758"/>
                    <a:pt x="201" y="739"/>
                    <a:pt x="172" y="711"/>
                  </a:cubicBezTo>
                  <a:cubicBezTo>
                    <a:pt x="142" y="681"/>
                    <a:pt x="115" y="640"/>
                    <a:pt x="96" y="590"/>
                  </a:cubicBezTo>
                  <a:cubicBezTo>
                    <a:pt x="76" y="539"/>
                    <a:pt x="63" y="479"/>
                    <a:pt x="61" y="416"/>
                  </a:cubicBezTo>
                  <a:cubicBezTo>
                    <a:pt x="59" y="353"/>
                    <a:pt x="68" y="293"/>
                    <a:pt x="85" y="242"/>
                  </a:cubicBezTo>
                  <a:cubicBezTo>
                    <a:pt x="101" y="192"/>
                    <a:pt x="124" y="151"/>
                    <a:pt x="152" y="120"/>
                  </a:cubicBezTo>
                  <a:cubicBezTo>
                    <a:pt x="179" y="91"/>
                    <a:pt x="209" y="72"/>
                    <a:pt x="241" y="63"/>
                  </a:cubicBezTo>
                  <a:cubicBezTo>
                    <a:pt x="270" y="55"/>
                    <a:pt x="301" y="57"/>
                    <a:pt x="332" y="69"/>
                  </a:cubicBezTo>
                  <a:cubicBezTo>
                    <a:pt x="360" y="80"/>
                    <a:pt x="386" y="98"/>
                    <a:pt x="409" y="122"/>
                  </a:cubicBezTo>
                  <a:cubicBezTo>
                    <a:pt x="430" y="145"/>
                    <a:pt x="448" y="172"/>
                    <a:pt x="464" y="203"/>
                  </a:cubicBezTo>
                  <a:cubicBezTo>
                    <a:pt x="478" y="232"/>
                    <a:pt x="490" y="265"/>
                    <a:pt x="498" y="300"/>
                  </a:cubicBezTo>
                  <a:cubicBezTo>
                    <a:pt x="507" y="333"/>
                    <a:pt x="512" y="370"/>
                    <a:pt x="513" y="408"/>
                  </a:cubicBezTo>
                  <a:cubicBezTo>
                    <a:pt x="515" y="446"/>
                    <a:pt x="512" y="482"/>
                    <a:pt x="507" y="517"/>
                  </a:cubicBezTo>
                  <a:cubicBezTo>
                    <a:pt x="501" y="552"/>
                    <a:pt x="491" y="585"/>
                    <a:pt x="479" y="615"/>
                  </a:cubicBezTo>
                  <a:cubicBezTo>
                    <a:pt x="466" y="647"/>
                    <a:pt x="449" y="675"/>
                    <a:pt x="430" y="699"/>
                  </a:cubicBezTo>
                  <a:cubicBezTo>
                    <a:pt x="409" y="724"/>
                    <a:pt x="384" y="744"/>
                    <a:pt x="356" y="756"/>
                  </a:cubicBezTo>
                  <a:moveTo>
                    <a:pt x="330" y="17"/>
                  </a:moveTo>
                  <a:cubicBezTo>
                    <a:pt x="313" y="9"/>
                    <a:pt x="295" y="4"/>
                    <a:pt x="278" y="2"/>
                  </a:cubicBezTo>
                  <a:cubicBezTo>
                    <a:pt x="259" y="0"/>
                    <a:pt x="241" y="0"/>
                    <a:pt x="223" y="4"/>
                  </a:cubicBezTo>
                  <a:cubicBezTo>
                    <a:pt x="204" y="7"/>
                    <a:pt x="186" y="14"/>
                    <a:pt x="168" y="24"/>
                  </a:cubicBezTo>
                  <a:cubicBezTo>
                    <a:pt x="150" y="34"/>
                    <a:pt x="132" y="48"/>
                    <a:pt x="116" y="64"/>
                  </a:cubicBezTo>
                  <a:cubicBezTo>
                    <a:pt x="99" y="82"/>
                    <a:pt x="83" y="102"/>
                    <a:pt x="69" y="126"/>
                  </a:cubicBezTo>
                  <a:cubicBezTo>
                    <a:pt x="54" y="150"/>
                    <a:pt x="41" y="177"/>
                    <a:pt x="31" y="207"/>
                  </a:cubicBezTo>
                  <a:cubicBezTo>
                    <a:pt x="20" y="237"/>
                    <a:pt x="12" y="271"/>
                    <a:pt x="7" y="306"/>
                  </a:cubicBezTo>
                  <a:cubicBezTo>
                    <a:pt x="2" y="341"/>
                    <a:pt x="0" y="379"/>
                    <a:pt x="1" y="417"/>
                  </a:cubicBezTo>
                  <a:cubicBezTo>
                    <a:pt x="2" y="456"/>
                    <a:pt x="7" y="493"/>
                    <a:pt x="14" y="529"/>
                  </a:cubicBezTo>
                  <a:cubicBezTo>
                    <a:pt x="21" y="564"/>
                    <a:pt x="32" y="597"/>
                    <a:pt x="44" y="627"/>
                  </a:cubicBezTo>
                  <a:cubicBezTo>
                    <a:pt x="57" y="657"/>
                    <a:pt x="71" y="684"/>
                    <a:pt x="87" y="708"/>
                  </a:cubicBezTo>
                  <a:cubicBezTo>
                    <a:pt x="103" y="731"/>
                    <a:pt x="120" y="752"/>
                    <a:pt x="139" y="768"/>
                  </a:cubicBezTo>
                  <a:cubicBezTo>
                    <a:pt x="157" y="785"/>
                    <a:pt x="175" y="798"/>
                    <a:pt x="195" y="807"/>
                  </a:cubicBezTo>
                  <a:cubicBezTo>
                    <a:pt x="213" y="817"/>
                    <a:pt x="232" y="823"/>
                    <a:pt x="251" y="826"/>
                  </a:cubicBezTo>
                  <a:cubicBezTo>
                    <a:pt x="270" y="829"/>
                    <a:pt x="288" y="829"/>
                    <a:pt x="306" y="826"/>
                  </a:cubicBezTo>
                  <a:cubicBezTo>
                    <a:pt x="324" y="823"/>
                    <a:pt x="341" y="817"/>
                    <a:pt x="358" y="809"/>
                  </a:cubicBezTo>
                  <a:cubicBezTo>
                    <a:pt x="375" y="801"/>
                    <a:pt x="390" y="790"/>
                    <a:pt x="404" y="778"/>
                  </a:cubicBezTo>
                  <a:cubicBezTo>
                    <a:pt x="417" y="767"/>
                    <a:pt x="430" y="753"/>
                    <a:pt x="441" y="739"/>
                  </a:cubicBezTo>
                  <a:cubicBezTo>
                    <a:pt x="453" y="724"/>
                    <a:pt x="463" y="709"/>
                    <a:pt x="472" y="692"/>
                  </a:cubicBezTo>
                  <a:cubicBezTo>
                    <a:pt x="481" y="676"/>
                    <a:pt x="489" y="659"/>
                    <a:pt x="496" y="641"/>
                  </a:cubicBezTo>
                  <a:cubicBezTo>
                    <a:pt x="503" y="624"/>
                    <a:pt x="509" y="606"/>
                    <a:pt x="514" y="587"/>
                  </a:cubicBezTo>
                  <a:cubicBezTo>
                    <a:pt x="519" y="568"/>
                    <a:pt x="523" y="549"/>
                    <a:pt x="526" y="530"/>
                  </a:cubicBezTo>
                  <a:cubicBezTo>
                    <a:pt x="529" y="510"/>
                    <a:pt x="531" y="490"/>
                    <a:pt x="533" y="470"/>
                  </a:cubicBezTo>
                  <a:cubicBezTo>
                    <a:pt x="534" y="449"/>
                    <a:pt x="534" y="429"/>
                    <a:pt x="533" y="407"/>
                  </a:cubicBezTo>
                  <a:cubicBezTo>
                    <a:pt x="532" y="386"/>
                    <a:pt x="531" y="365"/>
                    <a:pt x="528" y="345"/>
                  </a:cubicBezTo>
                  <a:cubicBezTo>
                    <a:pt x="525" y="325"/>
                    <a:pt x="522" y="305"/>
                    <a:pt x="517" y="286"/>
                  </a:cubicBezTo>
                  <a:cubicBezTo>
                    <a:pt x="512" y="267"/>
                    <a:pt x="507" y="248"/>
                    <a:pt x="501" y="230"/>
                  </a:cubicBezTo>
                  <a:cubicBezTo>
                    <a:pt x="494" y="211"/>
                    <a:pt x="487" y="193"/>
                    <a:pt x="479" y="176"/>
                  </a:cubicBezTo>
                  <a:cubicBezTo>
                    <a:pt x="470" y="159"/>
                    <a:pt x="461" y="143"/>
                    <a:pt x="451" y="127"/>
                  </a:cubicBezTo>
                  <a:cubicBezTo>
                    <a:pt x="441" y="111"/>
                    <a:pt x="430" y="96"/>
                    <a:pt x="417" y="83"/>
                  </a:cubicBezTo>
                  <a:cubicBezTo>
                    <a:pt x="405" y="69"/>
                    <a:pt x="392" y="56"/>
                    <a:pt x="377" y="45"/>
                  </a:cubicBezTo>
                  <a:cubicBezTo>
                    <a:pt x="363" y="34"/>
                    <a:pt x="347" y="24"/>
                    <a:pt x="330" y="17"/>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33820" name="Freeform 6">
              <a:extLst>
                <a:ext uri="{FF2B5EF4-FFF2-40B4-BE49-F238E27FC236}">
                  <a16:creationId xmlns="" xmlns:a16="http://schemas.microsoft.com/office/drawing/2014/main" id="{9489803C-09C0-44C6-969C-741D0E2BE546}"/>
                </a:ext>
              </a:extLst>
            </p:cNvPr>
            <p:cNvSpPr>
              <a:spLocks noEditPoints="1"/>
            </p:cNvSpPr>
            <p:nvPr/>
          </p:nvSpPr>
          <p:spPr bwMode="auto">
            <a:xfrm>
              <a:off x="945" y="1492"/>
              <a:ext cx="1538" cy="2343"/>
            </a:xfrm>
            <a:custGeom>
              <a:avLst/>
              <a:gdLst>
                <a:gd name="T0" fmla="*/ 85115 w 648"/>
                <a:gd name="T1" fmla="*/ 52318 h 989"/>
                <a:gd name="T2" fmla="*/ 56647 w 648"/>
                <a:gd name="T3" fmla="*/ 55379 h 989"/>
                <a:gd name="T4" fmla="*/ 51290 w 648"/>
                <a:gd name="T5" fmla="*/ 105210 h 989"/>
                <a:gd name="T6" fmla="*/ 78860 w 648"/>
                <a:gd name="T7" fmla="*/ 126247 h 989"/>
                <a:gd name="T8" fmla="*/ 97620 w 648"/>
                <a:gd name="T9" fmla="*/ 99695 h 989"/>
                <a:gd name="T10" fmla="*/ 92793 w 648"/>
                <a:gd name="T11" fmla="*/ 91410 h 989"/>
                <a:gd name="T12" fmla="*/ 89394 w 648"/>
                <a:gd name="T13" fmla="*/ 104615 h 989"/>
                <a:gd name="T14" fmla="*/ 81723 w 648"/>
                <a:gd name="T15" fmla="*/ 113113 h 989"/>
                <a:gd name="T16" fmla="*/ 71346 w 648"/>
                <a:gd name="T17" fmla="*/ 113495 h 989"/>
                <a:gd name="T18" fmla="*/ 62196 w 648"/>
                <a:gd name="T19" fmla="*/ 104111 h 989"/>
                <a:gd name="T20" fmla="*/ 57922 w 648"/>
                <a:gd name="T21" fmla="*/ 86999 h 989"/>
                <a:gd name="T22" fmla="*/ 60929 w 648"/>
                <a:gd name="T23" fmla="*/ 69830 h 989"/>
                <a:gd name="T24" fmla="*/ 69362 w 648"/>
                <a:gd name="T25" fmla="*/ 59914 h 989"/>
                <a:gd name="T26" fmla="*/ 79902 w 648"/>
                <a:gd name="T27" fmla="*/ 59914 h 989"/>
                <a:gd name="T28" fmla="*/ 88122 w 648"/>
                <a:gd name="T29" fmla="*/ 68196 h 989"/>
                <a:gd name="T30" fmla="*/ 92415 w 648"/>
                <a:gd name="T31" fmla="*/ 81335 h 989"/>
                <a:gd name="T32" fmla="*/ 104921 w 648"/>
                <a:gd name="T33" fmla="*/ 67002 h 989"/>
                <a:gd name="T34" fmla="*/ 75234 w 648"/>
                <a:gd name="T35" fmla="*/ 26204 h 989"/>
                <a:gd name="T36" fmla="*/ 31102 w 648"/>
                <a:gd name="T37" fmla="*/ 56696 h 989"/>
                <a:gd name="T38" fmla="*/ 46622 w 648"/>
                <a:gd name="T39" fmla="*/ 139706 h 989"/>
                <a:gd name="T40" fmla="*/ 92793 w 648"/>
                <a:gd name="T41" fmla="*/ 137522 h 989"/>
                <a:gd name="T42" fmla="*/ 107646 w 648"/>
                <a:gd name="T43" fmla="*/ 86118 h 989"/>
                <a:gd name="T44" fmla="*/ 101681 w 648"/>
                <a:gd name="T45" fmla="*/ 102151 h 989"/>
                <a:gd name="T46" fmla="*/ 93991 w 648"/>
                <a:gd name="T47" fmla="*/ 122817 h 989"/>
                <a:gd name="T48" fmla="*/ 79181 w 648"/>
                <a:gd name="T49" fmla="*/ 135726 h 989"/>
                <a:gd name="T50" fmla="*/ 59723 w 648"/>
                <a:gd name="T51" fmla="*/ 132987 h 989"/>
                <a:gd name="T52" fmla="*/ 43603 w 648"/>
                <a:gd name="T53" fmla="*/ 110666 h 989"/>
                <a:gd name="T54" fmla="*/ 39698 w 648"/>
                <a:gd name="T55" fmla="*/ 74938 h 989"/>
                <a:gd name="T56" fmla="*/ 50778 w 648"/>
                <a:gd name="T57" fmla="*/ 46869 h 989"/>
                <a:gd name="T58" fmla="*/ 69217 w 648"/>
                <a:gd name="T59" fmla="*/ 36953 h 989"/>
                <a:gd name="T60" fmla="*/ 86921 w 648"/>
                <a:gd name="T61" fmla="*/ 44704 h 989"/>
                <a:gd name="T62" fmla="*/ 98154 w 648"/>
                <a:gd name="T63" fmla="*/ 62747 h 989"/>
                <a:gd name="T64" fmla="*/ 102818 w 648"/>
                <a:gd name="T65" fmla="*/ 86118 h 989"/>
                <a:gd name="T66" fmla="*/ 112312 w 648"/>
                <a:gd name="T67" fmla="*/ 61709 h 989"/>
                <a:gd name="T68" fmla="*/ 74579 w 648"/>
                <a:gd name="T69" fmla="*/ 5292 h 989"/>
                <a:gd name="T70" fmla="*/ 7835 w 648"/>
                <a:gd name="T71" fmla="*/ 41712 h 989"/>
                <a:gd name="T72" fmla="*/ 32533 w 648"/>
                <a:gd name="T73" fmla="*/ 163861 h 989"/>
                <a:gd name="T74" fmla="*/ 97457 w 648"/>
                <a:gd name="T75" fmla="*/ 153281 h 989"/>
                <a:gd name="T76" fmla="*/ 115483 w 648"/>
                <a:gd name="T77" fmla="*/ 85893 h 989"/>
                <a:gd name="T78" fmla="*/ 107764 w 648"/>
                <a:gd name="T79" fmla="*/ 117749 h 989"/>
                <a:gd name="T80" fmla="*/ 94758 w 648"/>
                <a:gd name="T81" fmla="*/ 144610 h 989"/>
                <a:gd name="T82" fmla="*/ 70636 w 648"/>
                <a:gd name="T83" fmla="*/ 159983 h 989"/>
                <a:gd name="T84" fmla="*/ 40752 w 648"/>
                <a:gd name="T85" fmla="*/ 149779 h 989"/>
                <a:gd name="T86" fmla="*/ 18371 w 648"/>
                <a:gd name="T87" fmla="*/ 107444 h 989"/>
                <a:gd name="T88" fmla="*/ 21447 w 648"/>
                <a:gd name="T89" fmla="*/ 50591 h 989"/>
                <a:gd name="T90" fmla="*/ 45957 w 648"/>
                <a:gd name="T91" fmla="*/ 18201 h 989"/>
                <a:gd name="T92" fmla="*/ 74861 w 648"/>
                <a:gd name="T93" fmla="*/ 16955 h 989"/>
                <a:gd name="T94" fmla="*/ 96559 w 648"/>
                <a:gd name="T95" fmla="*/ 36420 h 989"/>
                <a:gd name="T96" fmla="*/ 108310 w 648"/>
                <a:gd name="T97" fmla="*/ 64538 h 989"/>
                <a:gd name="T98" fmla="*/ 111161 w 648"/>
                <a:gd name="T99" fmla="*/ 97079 h 989"/>
                <a:gd name="T100" fmla="*/ 80826 w 648"/>
                <a:gd name="T101" fmla="*/ 71413 h 989"/>
                <a:gd name="T102" fmla="*/ 69217 w 648"/>
                <a:gd name="T103" fmla="*/ 74246 h 989"/>
                <a:gd name="T104" fmla="*/ 67401 w 648"/>
                <a:gd name="T105" fmla="*/ 93874 h 989"/>
                <a:gd name="T106" fmla="*/ 77975 w 648"/>
                <a:gd name="T107" fmla="*/ 103443 h 989"/>
                <a:gd name="T108" fmla="*/ 86691 w 648"/>
                <a:gd name="T109" fmla="*/ 92611 h 9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8"/>
                <a:gd name="T166" fmla="*/ 0 h 989"/>
                <a:gd name="T167" fmla="*/ 648 w 648"/>
                <a:gd name="T168" fmla="*/ 989 h 9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8" h="989">
                  <a:moveTo>
                    <a:pt x="541" y="412"/>
                  </a:moveTo>
                  <a:cubicBezTo>
                    <a:pt x="534" y="388"/>
                    <a:pt x="526" y="366"/>
                    <a:pt x="515" y="347"/>
                  </a:cubicBezTo>
                  <a:cubicBezTo>
                    <a:pt x="504" y="327"/>
                    <a:pt x="491" y="309"/>
                    <a:pt x="476" y="296"/>
                  </a:cubicBezTo>
                  <a:cubicBezTo>
                    <a:pt x="461" y="281"/>
                    <a:pt x="444" y="271"/>
                    <a:pt x="425" y="267"/>
                  </a:cubicBezTo>
                  <a:cubicBezTo>
                    <a:pt x="405" y="262"/>
                    <a:pt x="386" y="264"/>
                    <a:pt x="368" y="271"/>
                  </a:cubicBezTo>
                  <a:cubicBezTo>
                    <a:pt x="349" y="279"/>
                    <a:pt x="332" y="294"/>
                    <a:pt x="317" y="313"/>
                  </a:cubicBezTo>
                  <a:cubicBezTo>
                    <a:pt x="301" y="334"/>
                    <a:pt x="289" y="360"/>
                    <a:pt x="280" y="390"/>
                  </a:cubicBezTo>
                  <a:cubicBezTo>
                    <a:pt x="271" y="421"/>
                    <a:pt x="267" y="456"/>
                    <a:pt x="268" y="493"/>
                  </a:cubicBezTo>
                  <a:cubicBezTo>
                    <a:pt x="269" y="530"/>
                    <a:pt x="276" y="565"/>
                    <a:pt x="287" y="595"/>
                  </a:cubicBezTo>
                  <a:cubicBezTo>
                    <a:pt x="298" y="625"/>
                    <a:pt x="312" y="651"/>
                    <a:pt x="329" y="671"/>
                  </a:cubicBezTo>
                  <a:cubicBezTo>
                    <a:pt x="345" y="691"/>
                    <a:pt x="364" y="704"/>
                    <a:pt x="383" y="712"/>
                  </a:cubicBezTo>
                  <a:cubicBezTo>
                    <a:pt x="402" y="719"/>
                    <a:pt x="422" y="720"/>
                    <a:pt x="441" y="714"/>
                  </a:cubicBezTo>
                  <a:cubicBezTo>
                    <a:pt x="459" y="709"/>
                    <a:pt x="476" y="698"/>
                    <a:pt x="490" y="683"/>
                  </a:cubicBezTo>
                  <a:cubicBezTo>
                    <a:pt x="504" y="669"/>
                    <a:pt x="516" y="651"/>
                    <a:pt x="526" y="630"/>
                  </a:cubicBezTo>
                  <a:cubicBezTo>
                    <a:pt x="535" y="610"/>
                    <a:pt x="542" y="588"/>
                    <a:pt x="546" y="564"/>
                  </a:cubicBezTo>
                  <a:cubicBezTo>
                    <a:pt x="550" y="540"/>
                    <a:pt x="552" y="514"/>
                    <a:pt x="551" y="488"/>
                  </a:cubicBezTo>
                  <a:cubicBezTo>
                    <a:pt x="550" y="461"/>
                    <a:pt x="547" y="436"/>
                    <a:pt x="541" y="412"/>
                  </a:cubicBezTo>
                  <a:close/>
                  <a:moveTo>
                    <a:pt x="519" y="517"/>
                  </a:moveTo>
                  <a:cubicBezTo>
                    <a:pt x="519" y="526"/>
                    <a:pt x="517" y="535"/>
                    <a:pt x="516" y="544"/>
                  </a:cubicBezTo>
                  <a:cubicBezTo>
                    <a:pt x="514" y="552"/>
                    <a:pt x="512" y="561"/>
                    <a:pt x="509" y="569"/>
                  </a:cubicBezTo>
                  <a:cubicBezTo>
                    <a:pt x="507" y="577"/>
                    <a:pt x="503" y="584"/>
                    <a:pt x="500" y="592"/>
                  </a:cubicBezTo>
                  <a:cubicBezTo>
                    <a:pt x="496" y="599"/>
                    <a:pt x="493" y="605"/>
                    <a:pt x="488" y="612"/>
                  </a:cubicBezTo>
                  <a:cubicBezTo>
                    <a:pt x="484" y="618"/>
                    <a:pt x="479" y="623"/>
                    <a:pt x="474" y="628"/>
                  </a:cubicBezTo>
                  <a:cubicBezTo>
                    <a:pt x="469" y="633"/>
                    <a:pt x="463" y="637"/>
                    <a:pt x="457" y="640"/>
                  </a:cubicBezTo>
                  <a:cubicBezTo>
                    <a:pt x="451" y="644"/>
                    <a:pt x="445" y="646"/>
                    <a:pt x="439" y="647"/>
                  </a:cubicBezTo>
                  <a:cubicBezTo>
                    <a:pt x="432" y="649"/>
                    <a:pt x="425" y="649"/>
                    <a:pt x="419" y="648"/>
                  </a:cubicBezTo>
                  <a:cubicBezTo>
                    <a:pt x="412" y="647"/>
                    <a:pt x="405" y="645"/>
                    <a:pt x="399" y="642"/>
                  </a:cubicBezTo>
                  <a:cubicBezTo>
                    <a:pt x="392" y="639"/>
                    <a:pt x="386" y="635"/>
                    <a:pt x="380" y="630"/>
                  </a:cubicBezTo>
                  <a:cubicBezTo>
                    <a:pt x="374" y="625"/>
                    <a:pt x="368" y="619"/>
                    <a:pt x="363" y="612"/>
                  </a:cubicBezTo>
                  <a:cubicBezTo>
                    <a:pt x="357" y="605"/>
                    <a:pt x="352" y="597"/>
                    <a:pt x="348" y="589"/>
                  </a:cubicBezTo>
                  <a:cubicBezTo>
                    <a:pt x="343" y="580"/>
                    <a:pt x="339" y="570"/>
                    <a:pt x="336" y="560"/>
                  </a:cubicBezTo>
                  <a:cubicBezTo>
                    <a:pt x="332" y="550"/>
                    <a:pt x="329" y="539"/>
                    <a:pt x="327" y="528"/>
                  </a:cubicBezTo>
                  <a:cubicBezTo>
                    <a:pt x="325" y="516"/>
                    <a:pt x="324" y="504"/>
                    <a:pt x="324" y="492"/>
                  </a:cubicBezTo>
                  <a:cubicBezTo>
                    <a:pt x="323" y="480"/>
                    <a:pt x="324" y="468"/>
                    <a:pt x="325" y="456"/>
                  </a:cubicBezTo>
                  <a:cubicBezTo>
                    <a:pt x="326" y="445"/>
                    <a:pt x="328" y="434"/>
                    <a:pt x="331" y="423"/>
                  </a:cubicBezTo>
                  <a:cubicBezTo>
                    <a:pt x="334" y="413"/>
                    <a:pt x="337" y="403"/>
                    <a:pt x="341" y="395"/>
                  </a:cubicBezTo>
                  <a:cubicBezTo>
                    <a:pt x="345" y="386"/>
                    <a:pt x="349" y="378"/>
                    <a:pt x="354" y="371"/>
                  </a:cubicBezTo>
                  <a:cubicBezTo>
                    <a:pt x="359" y="363"/>
                    <a:pt x="365" y="357"/>
                    <a:pt x="370" y="352"/>
                  </a:cubicBezTo>
                  <a:cubicBezTo>
                    <a:pt x="376" y="347"/>
                    <a:pt x="382" y="343"/>
                    <a:pt x="388" y="339"/>
                  </a:cubicBezTo>
                  <a:cubicBezTo>
                    <a:pt x="394" y="336"/>
                    <a:pt x="401" y="334"/>
                    <a:pt x="407" y="333"/>
                  </a:cubicBezTo>
                  <a:cubicBezTo>
                    <a:pt x="414" y="332"/>
                    <a:pt x="421" y="332"/>
                    <a:pt x="427" y="333"/>
                  </a:cubicBezTo>
                  <a:cubicBezTo>
                    <a:pt x="434" y="334"/>
                    <a:pt x="441" y="336"/>
                    <a:pt x="447" y="339"/>
                  </a:cubicBezTo>
                  <a:cubicBezTo>
                    <a:pt x="453" y="342"/>
                    <a:pt x="459" y="346"/>
                    <a:pt x="464" y="351"/>
                  </a:cubicBezTo>
                  <a:cubicBezTo>
                    <a:pt x="469" y="355"/>
                    <a:pt x="475" y="361"/>
                    <a:pt x="479" y="367"/>
                  </a:cubicBezTo>
                  <a:cubicBezTo>
                    <a:pt x="484" y="373"/>
                    <a:pt x="489" y="379"/>
                    <a:pt x="493" y="386"/>
                  </a:cubicBezTo>
                  <a:cubicBezTo>
                    <a:pt x="497" y="393"/>
                    <a:pt x="500" y="401"/>
                    <a:pt x="503" y="408"/>
                  </a:cubicBezTo>
                  <a:cubicBezTo>
                    <a:pt x="507" y="416"/>
                    <a:pt x="509" y="425"/>
                    <a:pt x="512" y="433"/>
                  </a:cubicBezTo>
                  <a:cubicBezTo>
                    <a:pt x="514" y="442"/>
                    <a:pt x="516" y="451"/>
                    <a:pt x="517" y="460"/>
                  </a:cubicBezTo>
                  <a:cubicBezTo>
                    <a:pt x="519" y="469"/>
                    <a:pt x="519" y="479"/>
                    <a:pt x="520" y="488"/>
                  </a:cubicBezTo>
                  <a:cubicBezTo>
                    <a:pt x="520" y="498"/>
                    <a:pt x="520" y="508"/>
                    <a:pt x="519" y="517"/>
                  </a:cubicBezTo>
                  <a:close/>
                  <a:moveTo>
                    <a:pt x="587" y="379"/>
                  </a:moveTo>
                  <a:cubicBezTo>
                    <a:pt x="579" y="344"/>
                    <a:pt x="567" y="311"/>
                    <a:pt x="552" y="282"/>
                  </a:cubicBezTo>
                  <a:cubicBezTo>
                    <a:pt x="537" y="251"/>
                    <a:pt x="519" y="224"/>
                    <a:pt x="498" y="201"/>
                  </a:cubicBezTo>
                  <a:cubicBezTo>
                    <a:pt x="475" y="177"/>
                    <a:pt x="449" y="159"/>
                    <a:pt x="421" y="148"/>
                  </a:cubicBezTo>
                  <a:cubicBezTo>
                    <a:pt x="390" y="136"/>
                    <a:pt x="359" y="134"/>
                    <a:pt x="330" y="142"/>
                  </a:cubicBezTo>
                  <a:cubicBezTo>
                    <a:pt x="298" y="151"/>
                    <a:pt x="268" y="170"/>
                    <a:pt x="241" y="199"/>
                  </a:cubicBezTo>
                  <a:cubicBezTo>
                    <a:pt x="213" y="230"/>
                    <a:pt x="190" y="271"/>
                    <a:pt x="174" y="321"/>
                  </a:cubicBezTo>
                  <a:cubicBezTo>
                    <a:pt x="157" y="372"/>
                    <a:pt x="148" y="432"/>
                    <a:pt x="150" y="495"/>
                  </a:cubicBezTo>
                  <a:cubicBezTo>
                    <a:pt x="152" y="558"/>
                    <a:pt x="165" y="618"/>
                    <a:pt x="185" y="669"/>
                  </a:cubicBezTo>
                  <a:cubicBezTo>
                    <a:pt x="204" y="719"/>
                    <a:pt x="231" y="760"/>
                    <a:pt x="261" y="790"/>
                  </a:cubicBezTo>
                  <a:cubicBezTo>
                    <a:pt x="289" y="818"/>
                    <a:pt x="321" y="837"/>
                    <a:pt x="354" y="844"/>
                  </a:cubicBezTo>
                  <a:cubicBezTo>
                    <a:pt x="384" y="851"/>
                    <a:pt x="415" y="848"/>
                    <a:pt x="445" y="835"/>
                  </a:cubicBezTo>
                  <a:cubicBezTo>
                    <a:pt x="473" y="823"/>
                    <a:pt x="498" y="803"/>
                    <a:pt x="519" y="778"/>
                  </a:cubicBezTo>
                  <a:cubicBezTo>
                    <a:pt x="538" y="754"/>
                    <a:pt x="555" y="726"/>
                    <a:pt x="568" y="694"/>
                  </a:cubicBezTo>
                  <a:cubicBezTo>
                    <a:pt x="580" y="664"/>
                    <a:pt x="590" y="631"/>
                    <a:pt x="595" y="596"/>
                  </a:cubicBezTo>
                  <a:cubicBezTo>
                    <a:pt x="601" y="561"/>
                    <a:pt x="604" y="525"/>
                    <a:pt x="602" y="487"/>
                  </a:cubicBezTo>
                  <a:cubicBezTo>
                    <a:pt x="601" y="449"/>
                    <a:pt x="596" y="412"/>
                    <a:pt x="587" y="379"/>
                  </a:cubicBezTo>
                  <a:close/>
                  <a:moveTo>
                    <a:pt x="574" y="534"/>
                  </a:moveTo>
                  <a:cubicBezTo>
                    <a:pt x="573" y="549"/>
                    <a:pt x="571" y="564"/>
                    <a:pt x="569" y="578"/>
                  </a:cubicBezTo>
                  <a:cubicBezTo>
                    <a:pt x="566" y="593"/>
                    <a:pt x="563" y="607"/>
                    <a:pt x="559" y="620"/>
                  </a:cubicBezTo>
                  <a:cubicBezTo>
                    <a:pt x="555" y="634"/>
                    <a:pt x="550" y="647"/>
                    <a:pt x="545" y="660"/>
                  </a:cubicBezTo>
                  <a:cubicBezTo>
                    <a:pt x="539" y="672"/>
                    <a:pt x="533" y="684"/>
                    <a:pt x="526" y="695"/>
                  </a:cubicBezTo>
                  <a:cubicBezTo>
                    <a:pt x="519" y="706"/>
                    <a:pt x="511" y="717"/>
                    <a:pt x="503" y="726"/>
                  </a:cubicBezTo>
                  <a:cubicBezTo>
                    <a:pt x="495" y="736"/>
                    <a:pt x="485" y="744"/>
                    <a:pt x="475" y="751"/>
                  </a:cubicBezTo>
                  <a:cubicBezTo>
                    <a:pt x="465" y="758"/>
                    <a:pt x="454" y="764"/>
                    <a:pt x="443" y="768"/>
                  </a:cubicBezTo>
                  <a:cubicBezTo>
                    <a:pt x="431" y="772"/>
                    <a:pt x="419" y="774"/>
                    <a:pt x="407" y="774"/>
                  </a:cubicBezTo>
                  <a:cubicBezTo>
                    <a:pt x="395" y="775"/>
                    <a:pt x="382" y="773"/>
                    <a:pt x="370" y="769"/>
                  </a:cubicBezTo>
                  <a:cubicBezTo>
                    <a:pt x="358" y="765"/>
                    <a:pt x="346" y="759"/>
                    <a:pt x="334" y="752"/>
                  </a:cubicBezTo>
                  <a:cubicBezTo>
                    <a:pt x="322" y="744"/>
                    <a:pt x="311" y="734"/>
                    <a:pt x="300" y="722"/>
                  </a:cubicBezTo>
                  <a:cubicBezTo>
                    <a:pt x="289" y="709"/>
                    <a:pt x="278" y="695"/>
                    <a:pt x="269" y="679"/>
                  </a:cubicBezTo>
                  <a:cubicBezTo>
                    <a:pt x="260" y="663"/>
                    <a:pt x="251" y="645"/>
                    <a:pt x="244" y="626"/>
                  </a:cubicBezTo>
                  <a:cubicBezTo>
                    <a:pt x="237" y="607"/>
                    <a:pt x="231" y="586"/>
                    <a:pt x="227" y="563"/>
                  </a:cubicBezTo>
                  <a:cubicBezTo>
                    <a:pt x="222" y="541"/>
                    <a:pt x="220" y="518"/>
                    <a:pt x="219" y="494"/>
                  </a:cubicBezTo>
                  <a:cubicBezTo>
                    <a:pt x="218" y="470"/>
                    <a:pt x="219" y="446"/>
                    <a:pt x="222" y="424"/>
                  </a:cubicBezTo>
                  <a:cubicBezTo>
                    <a:pt x="225" y="402"/>
                    <a:pt x="229" y="381"/>
                    <a:pt x="235" y="361"/>
                  </a:cubicBezTo>
                  <a:cubicBezTo>
                    <a:pt x="241" y="342"/>
                    <a:pt x="248" y="324"/>
                    <a:pt x="257" y="307"/>
                  </a:cubicBezTo>
                  <a:cubicBezTo>
                    <a:pt x="265" y="291"/>
                    <a:pt x="274" y="277"/>
                    <a:pt x="284" y="265"/>
                  </a:cubicBezTo>
                  <a:cubicBezTo>
                    <a:pt x="294" y="252"/>
                    <a:pt x="305" y="242"/>
                    <a:pt x="317" y="234"/>
                  </a:cubicBezTo>
                  <a:cubicBezTo>
                    <a:pt x="328" y="226"/>
                    <a:pt x="339" y="219"/>
                    <a:pt x="351" y="215"/>
                  </a:cubicBezTo>
                  <a:cubicBezTo>
                    <a:pt x="363" y="211"/>
                    <a:pt x="375" y="209"/>
                    <a:pt x="387" y="209"/>
                  </a:cubicBezTo>
                  <a:cubicBezTo>
                    <a:pt x="399" y="208"/>
                    <a:pt x="411" y="210"/>
                    <a:pt x="423" y="214"/>
                  </a:cubicBezTo>
                  <a:cubicBezTo>
                    <a:pt x="435" y="217"/>
                    <a:pt x="446" y="223"/>
                    <a:pt x="457" y="229"/>
                  </a:cubicBezTo>
                  <a:cubicBezTo>
                    <a:pt x="467" y="236"/>
                    <a:pt x="477" y="244"/>
                    <a:pt x="486" y="253"/>
                  </a:cubicBezTo>
                  <a:cubicBezTo>
                    <a:pt x="495" y="262"/>
                    <a:pt x="503" y="272"/>
                    <a:pt x="511" y="282"/>
                  </a:cubicBezTo>
                  <a:cubicBezTo>
                    <a:pt x="519" y="293"/>
                    <a:pt x="526" y="305"/>
                    <a:pt x="532" y="317"/>
                  </a:cubicBezTo>
                  <a:cubicBezTo>
                    <a:pt x="539" y="329"/>
                    <a:pt x="544" y="342"/>
                    <a:pt x="549" y="355"/>
                  </a:cubicBezTo>
                  <a:cubicBezTo>
                    <a:pt x="554" y="369"/>
                    <a:pt x="559" y="382"/>
                    <a:pt x="562" y="397"/>
                  </a:cubicBezTo>
                  <a:cubicBezTo>
                    <a:pt x="566" y="411"/>
                    <a:pt x="569" y="426"/>
                    <a:pt x="571" y="441"/>
                  </a:cubicBezTo>
                  <a:cubicBezTo>
                    <a:pt x="573" y="456"/>
                    <a:pt x="574" y="471"/>
                    <a:pt x="575" y="487"/>
                  </a:cubicBezTo>
                  <a:cubicBezTo>
                    <a:pt x="575" y="503"/>
                    <a:pt x="575" y="519"/>
                    <a:pt x="574" y="534"/>
                  </a:cubicBezTo>
                  <a:close/>
                  <a:moveTo>
                    <a:pt x="646" y="486"/>
                  </a:moveTo>
                  <a:cubicBezTo>
                    <a:pt x="644" y="438"/>
                    <a:pt x="638" y="392"/>
                    <a:pt x="628" y="349"/>
                  </a:cubicBezTo>
                  <a:cubicBezTo>
                    <a:pt x="618" y="305"/>
                    <a:pt x="604" y="263"/>
                    <a:pt x="586" y="224"/>
                  </a:cubicBezTo>
                  <a:cubicBezTo>
                    <a:pt x="567" y="183"/>
                    <a:pt x="544" y="145"/>
                    <a:pt x="517" y="113"/>
                  </a:cubicBezTo>
                  <a:cubicBezTo>
                    <a:pt x="488" y="79"/>
                    <a:pt x="455" y="50"/>
                    <a:pt x="417" y="30"/>
                  </a:cubicBezTo>
                  <a:cubicBezTo>
                    <a:pt x="375" y="8"/>
                    <a:pt x="332" y="0"/>
                    <a:pt x="289" y="4"/>
                  </a:cubicBezTo>
                  <a:cubicBezTo>
                    <a:pt x="242" y="9"/>
                    <a:pt x="196" y="30"/>
                    <a:pt x="154" y="67"/>
                  </a:cubicBezTo>
                  <a:cubicBezTo>
                    <a:pt x="110" y="107"/>
                    <a:pt x="71" y="164"/>
                    <a:pt x="44" y="236"/>
                  </a:cubicBezTo>
                  <a:cubicBezTo>
                    <a:pt x="15" y="312"/>
                    <a:pt x="0" y="401"/>
                    <a:pt x="3" y="498"/>
                  </a:cubicBezTo>
                  <a:cubicBezTo>
                    <a:pt x="5" y="594"/>
                    <a:pt x="26" y="684"/>
                    <a:pt x="60" y="759"/>
                  </a:cubicBezTo>
                  <a:cubicBezTo>
                    <a:pt x="92" y="831"/>
                    <a:pt x="134" y="888"/>
                    <a:pt x="182" y="927"/>
                  </a:cubicBezTo>
                  <a:cubicBezTo>
                    <a:pt x="226" y="963"/>
                    <a:pt x="274" y="983"/>
                    <a:pt x="322" y="986"/>
                  </a:cubicBezTo>
                  <a:cubicBezTo>
                    <a:pt x="366" y="989"/>
                    <a:pt x="409" y="979"/>
                    <a:pt x="449" y="955"/>
                  </a:cubicBezTo>
                  <a:cubicBezTo>
                    <a:pt x="487" y="934"/>
                    <a:pt x="518" y="903"/>
                    <a:pt x="545" y="867"/>
                  </a:cubicBezTo>
                  <a:cubicBezTo>
                    <a:pt x="569" y="833"/>
                    <a:pt x="590" y="794"/>
                    <a:pt x="606" y="752"/>
                  </a:cubicBezTo>
                  <a:cubicBezTo>
                    <a:pt x="620" y="712"/>
                    <a:pt x="632" y="669"/>
                    <a:pt x="638" y="624"/>
                  </a:cubicBezTo>
                  <a:cubicBezTo>
                    <a:pt x="645" y="580"/>
                    <a:pt x="648" y="534"/>
                    <a:pt x="646" y="486"/>
                  </a:cubicBezTo>
                  <a:close/>
                  <a:moveTo>
                    <a:pt x="622" y="549"/>
                  </a:moveTo>
                  <a:cubicBezTo>
                    <a:pt x="620" y="569"/>
                    <a:pt x="618" y="589"/>
                    <a:pt x="615" y="609"/>
                  </a:cubicBezTo>
                  <a:cubicBezTo>
                    <a:pt x="612" y="628"/>
                    <a:pt x="608" y="647"/>
                    <a:pt x="603" y="666"/>
                  </a:cubicBezTo>
                  <a:cubicBezTo>
                    <a:pt x="598" y="685"/>
                    <a:pt x="592" y="703"/>
                    <a:pt x="585" y="720"/>
                  </a:cubicBezTo>
                  <a:cubicBezTo>
                    <a:pt x="578" y="738"/>
                    <a:pt x="570" y="755"/>
                    <a:pt x="561" y="771"/>
                  </a:cubicBezTo>
                  <a:cubicBezTo>
                    <a:pt x="552" y="788"/>
                    <a:pt x="541" y="803"/>
                    <a:pt x="530" y="818"/>
                  </a:cubicBezTo>
                  <a:cubicBezTo>
                    <a:pt x="519" y="832"/>
                    <a:pt x="506" y="846"/>
                    <a:pt x="493" y="857"/>
                  </a:cubicBezTo>
                  <a:cubicBezTo>
                    <a:pt x="479" y="869"/>
                    <a:pt x="463" y="880"/>
                    <a:pt x="447" y="888"/>
                  </a:cubicBezTo>
                  <a:cubicBezTo>
                    <a:pt x="430" y="896"/>
                    <a:pt x="413" y="902"/>
                    <a:pt x="395" y="905"/>
                  </a:cubicBezTo>
                  <a:cubicBezTo>
                    <a:pt x="377" y="908"/>
                    <a:pt x="358" y="908"/>
                    <a:pt x="340" y="905"/>
                  </a:cubicBezTo>
                  <a:cubicBezTo>
                    <a:pt x="321" y="902"/>
                    <a:pt x="302" y="896"/>
                    <a:pt x="283" y="886"/>
                  </a:cubicBezTo>
                  <a:cubicBezTo>
                    <a:pt x="264" y="877"/>
                    <a:pt x="245" y="864"/>
                    <a:pt x="228" y="847"/>
                  </a:cubicBezTo>
                  <a:cubicBezTo>
                    <a:pt x="209" y="831"/>
                    <a:pt x="192" y="810"/>
                    <a:pt x="176" y="787"/>
                  </a:cubicBezTo>
                  <a:cubicBezTo>
                    <a:pt x="160" y="763"/>
                    <a:pt x="146" y="736"/>
                    <a:pt x="133" y="706"/>
                  </a:cubicBezTo>
                  <a:cubicBezTo>
                    <a:pt x="121" y="676"/>
                    <a:pt x="110" y="643"/>
                    <a:pt x="103" y="608"/>
                  </a:cubicBezTo>
                  <a:cubicBezTo>
                    <a:pt x="95" y="572"/>
                    <a:pt x="91" y="535"/>
                    <a:pt x="90" y="496"/>
                  </a:cubicBezTo>
                  <a:cubicBezTo>
                    <a:pt x="89" y="458"/>
                    <a:pt x="91" y="420"/>
                    <a:pt x="96" y="385"/>
                  </a:cubicBezTo>
                  <a:cubicBezTo>
                    <a:pt x="101" y="350"/>
                    <a:pt x="109" y="316"/>
                    <a:pt x="120" y="286"/>
                  </a:cubicBezTo>
                  <a:cubicBezTo>
                    <a:pt x="130" y="256"/>
                    <a:pt x="143" y="229"/>
                    <a:pt x="158" y="205"/>
                  </a:cubicBezTo>
                  <a:cubicBezTo>
                    <a:pt x="172" y="181"/>
                    <a:pt x="188" y="161"/>
                    <a:pt x="205" y="143"/>
                  </a:cubicBezTo>
                  <a:cubicBezTo>
                    <a:pt x="221" y="127"/>
                    <a:pt x="239" y="113"/>
                    <a:pt x="257" y="103"/>
                  </a:cubicBezTo>
                  <a:cubicBezTo>
                    <a:pt x="275" y="93"/>
                    <a:pt x="293" y="86"/>
                    <a:pt x="312" y="83"/>
                  </a:cubicBezTo>
                  <a:cubicBezTo>
                    <a:pt x="330" y="79"/>
                    <a:pt x="348" y="79"/>
                    <a:pt x="366" y="81"/>
                  </a:cubicBezTo>
                  <a:cubicBezTo>
                    <a:pt x="384" y="83"/>
                    <a:pt x="402" y="88"/>
                    <a:pt x="419" y="96"/>
                  </a:cubicBezTo>
                  <a:cubicBezTo>
                    <a:pt x="436" y="103"/>
                    <a:pt x="452" y="113"/>
                    <a:pt x="466" y="124"/>
                  </a:cubicBezTo>
                  <a:cubicBezTo>
                    <a:pt x="481" y="135"/>
                    <a:pt x="494" y="148"/>
                    <a:pt x="506" y="162"/>
                  </a:cubicBezTo>
                  <a:cubicBezTo>
                    <a:pt x="518" y="175"/>
                    <a:pt x="530" y="190"/>
                    <a:pt x="540" y="206"/>
                  </a:cubicBezTo>
                  <a:cubicBezTo>
                    <a:pt x="550" y="222"/>
                    <a:pt x="559" y="238"/>
                    <a:pt x="568" y="255"/>
                  </a:cubicBezTo>
                  <a:cubicBezTo>
                    <a:pt x="576" y="272"/>
                    <a:pt x="583" y="290"/>
                    <a:pt x="589" y="309"/>
                  </a:cubicBezTo>
                  <a:cubicBezTo>
                    <a:pt x="596" y="327"/>
                    <a:pt x="601" y="346"/>
                    <a:pt x="606" y="365"/>
                  </a:cubicBezTo>
                  <a:cubicBezTo>
                    <a:pt x="610" y="384"/>
                    <a:pt x="614" y="404"/>
                    <a:pt x="617" y="424"/>
                  </a:cubicBezTo>
                  <a:cubicBezTo>
                    <a:pt x="620" y="444"/>
                    <a:pt x="621" y="465"/>
                    <a:pt x="622" y="486"/>
                  </a:cubicBezTo>
                  <a:cubicBezTo>
                    <a:pt x="623" y="508"/>
                    <a:pt x="623" y="528"/>
                    <a:pt x="622" y="549"/>
                  </a:cubicBezTo>
                  <a:close/>
                  <a:moveTo>
                    <a:pt x="482" y="454"/>
                  </a:moveTo>
                  <a:cubicBezTo>
                    <a:pt x="479" y="443"/>
                    <a:pt x="475" y="433"/>
                    <a:pt x="470" y="425"/>
                  </a:cubicBezTo>
                  <a:cubicBezTo>
                    <a:pt x="465" y="416"/>
                    <a:pt x="459" y="409"/>
                    <a:pt x="452" y="404"/>
                  </a:cubicBezTo>
                  <a:cubicBezTo>
                    <a:pt x="445" y="399"/>
                    <a:pt x="438" y="396"/>
                    <a:pt x="430" y="395"/>
                  </a:cubicBezTo>
                  <a:cubicBezTo>
                    <a:pt x="421" y="394"/>
                    <a:pt x="414" y="396"/>
                    <a:pt x="406" y="400"/>
                  </a:cubicBezTo>
                  <a:cubicBezTo>
                    <a:pt x="399" y="405"/>
                    <a:pt x="392" y="411"/>
                    <a:pt x="387" y="420"/>
                  </a:cubicBezTo>
                  <a:cubicBezTo>
                    <a:pt x="381" y="429"/>
                    <a:pt x="377" y="439"/>
                    <a:pt x="374" y="451"/>
                  </a:cubicBezTo>
                  <a:cubicBezTo>
                    <a:pt x="371" y="463"/>
                    <a:pt x="369" y="477"/>
                    <a:pt x="370" y="491"/>
                  </a:cubicBezTo>
                  <a:cubicBezTo>
                    <a:pt x="370" y="505"/>
                    <a:pt x="373" y="519"/>
                    <a:pt x="377" y="531"/>
                  </a:cubicBezTo>
                  <a:cubicBezTo>
                    <a:pt x="380" y="542"/>
                    <a:pt x="386" y="553"/>
                    <a:pt x="392" y="562"/>
                  </a:cubicBezTo>
                  <a:cubicBezTo>
                    <a:pt x="398" y="570"/>
                    <a:pt x="405" y="576"/>
                    <a:pt x="413" y="581"/>
                  </a:cubicBezTo>
                  <a:cubicBezTo>
                    <a:pt x="420" y="585"/>
                    <a:pt x="428" y="586"/>
                    <a:pt x="436" y="585"/>
                  </a:cubicBezTo>
                  <a:cubicBezTo>
                    <a:pt x="444" y="584"/>
                    <a:pt x="452" y="581"/>
                    <a:pt x="458" y="575"/>
                  </a:cubicBezTo>
                  <a:cubicBezTo>
                    <a:pt x="465" y="569"/>
                    <a:pt x="470" y="562"/>
                    <a:pt x="475" y="553"/>
                  </a:cubicBezTo>
                  <a:cubicBezTo>
                    <a:pt x="479" y="545"/>
                    <a:pt x="483" y="535"/>
                    <a:pt x="485" y="524"/>
                  </a:cubicBezTo>
                  <a:cubicBezTo>
                    <a:pt x="487" y="513"/>
                    <a:pt x="488" y="501"/>
                    <a:pt x="488" y="489"/>
                  </a:cubicBezTo>
                  <a:cubicBezTo>
                    <a:pt x="487" y="477"/>
                    <a:pt x="485" y="465"/>
                    <a:pt x="482" y="454"/>
                  </a:cubicBezTo>
                  <a:close/>
                </a:path>
              </a:pathLst>
            </a:custGeom>
            <a:solidFill>
              <a:srgbClr val="3B3B3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a:p>
          </p:txBody>
        </p:sp>
        <p:sp>
          <p:nvSpPr>
            <p:cNvPr id="45" name="Freeform 7">
              <a:extLst>
                <a:ext uri="{FF2B5EF4-FFF2-40B4-BE49-F238E27FC236}">
                  <a16:creationId xmlns="" xmlns:a16="http://schemas.microsoft.com/office/drawing/2014/main" id="{3178631F-CBEF-4090-A318-56952433DD2F}"/>
                </a:ext>
              </a:extLst>
            </p:cNvPr>
            <p:cNvSpPr>
              <a:spLocks noEditPoints="1"/>
            </p:cNvSpPr>
            <p:nvPr/>
          </p:nvSpPr>
          <p:spPr bwMode="auto">
            <a:xfrm>
              <a:off x="972" y="1492"/>
              <a:ext cx="1537" cy="2343"/>
            </a:xfrm>
            <a:custGeom>
              <a:avLst/>
              <a:gdLst>
                <a:gd name="T0" fmla="*/ 477 w 648"/>
                <a:gd name="T1" fmla="*/ 296 h 989"/>
                <a:gd name="T2" fmla="*/ 317 w 648"/>
                <a:gd name="T3" fmla="*/ 313 h 989"/>
                <a:gd name="T4" fmla="*/ 287 w 648"/>
                <a:gd name="T5" fmla="*/ 595 h 989"/>
                <a:gd name="T6" fmla="*/ 441 w 648"/>
                <a:gd name="T7" fmla="*/ 714 h 989"/>
                <a:gd name="T8" fmla="*/ 546 w 648"/>
                <a:gd name="T9" fmla="*/ 564 h 989"/>
                <a:gd name="T10" fmla="*/ 519 w 648"/>
                <a:gd name="T11" fmla="*/ 517 h 989"/>
                <a:gd name="T12" fmla="*/ 500 w 648"/>
                <a:gd name="T13" fmla="*/ 592 h 989"/>
                <a:gd name="T14" fmla="*/ 458 w 648"/>
                <a:gd name="T15" fmla="*/ 640 h 989"/>
                <a:gd name="T16" fmla="*/ 399 w 648"/>
                <a:gd name="T17" fmla="*/ 642 h 989"/>
                <a:gd name="T18" fmla="*/ 348 w 648"/>
                <a:gd name="T19" fmla="*/ 589 h 989"/>
                <a:gd name="T20" fmla="*/ 324 w 648"/>
                <a:gd name="T21" fmla="*/ 492 h 989"/>
                <a:gd name="T22" fmla="*/ 341 w 648"/>
                <a:gd name="T23" fmla="*/ 395 h 989"/>
                <a:gd name="T24" fmla="*/ 388 w 648"/>
                <a:gd name="T25" fmla="*/ 339 h 989"/>
                <a:gd name="T26" fmla="*/ 447 w 648"/>
                <a:gd name="T27" fmla="*/ 339 h 989"/>
                <a:gd name="T28" fmla="*/ 493 w 648"/>
                <a:gd name="T29" fmla="*/ 386 h 989"/>
                <a:gd name="T30" fmla="*/ 517 w 648"/>
                <a:gd name="T31" fmla="*/ 460 h 989"/>
                <a:gd name="T32" fmla="*/ 587 w 648"/>
                <a:gd name="T33" fmla="*/ 379 h 989"/>
                <a:gd name="T34" fmla="*/ 421 w 648"/>
                <a:gd name="T35" fmla="*/ 148 h 989"/>
                <a:gd name="T36" fmla="*/ 174 w 648"/>
                <a:gd name="T37" fmla="*/ 321 h 989"/>
                <a:gd name="T38" fmla="*/ 261 w 648"/>
                <a:gd name="T39" fmla="*/ 790 h 989"/>
                <a:gd name="T40" fmla="*/ 519 w 648"/>
                <a:gd name="T41" fmla="*/ 778 h 989"/>
                <a:gd name="T42" fmla="*/ 602 w 648"/>
                <a:gd name="T43" fmla="*/ 487 h 989"/>
                <a:gd name="T44" fmla="*/ 569 w 648"/>
                <a:gd name="T45" fmla="*/ 578 h 989"/>
                <a:gd name="T46" fmla="*/ 526 w 648"/>
                <a:gd name="T47" fmla="*/ 695 h 989"/>
                <a:gd name="T48" fmla="*/ 443 w 648"/>
                <a:gd name="T49" fmla="*/ 768 h 989"/>
                <a:gd name="T50" fmla="*/ 334 w 648"/>
                <a:gd name="T51" fmla="*/ 752 h 989"/>
                <a:gd name="T52" fmla="*/ 244 w 648"/>
                <a:gd name="T53" fmla="*/ 626 h 989"/>
                <a:gd name="T54" fmla="*/ 222 w 648"/>
                <a:gd name="T55" fmla="*/ 424 h 989"/>
                <a:gd name="T56" fmla="*/ 285 w 648"/>
                <a:gd name="T57" fmla="*/ 265 h 989"/>
                <a:gd name="T58" fmla="*/ 387 w 648"/>
                <a:gd name="T59" fmla="*/ 209 h 989"/>
                <a:gd name="T60" fmla="*/ 486 w 648"/>
                <a:gd name="T61" fmla="*/ 253 h 989"/>
                <a:gd name="T62" fmla="*/ 549 w 648"/>
                <a:gd name="T63" fmla="*/ 355 h 989"/>
                <a:gd name="T64" fmla="*/ 575 w 648"/>
                <a:gd name="T65" fmla="*/ 487 h 989"/>
                <a:gd name="T66" fmla="*/ 628 w 648"/>
                <a:gd name="T67" fmla="*/ 349 h 989"/>
                <a:gd name="T68" fmla="*/ 417 w 648"/>
                <a:gd name="T69" fmla="*/ 30 h 989"/>
                <a:gd name="T70" fmla="*/ 44 w 648"/>
                <a:gd name="T71" fmla="*/ 236 h 989"/>
                <a:gd name="T72" fmla="*/ 182 w 648"/>
                <a:gd name="T73" fmla="*/ 927 h 989"/>
                <a:gd name="T74" fmla="*/ 545 w 648"/>
                <a:gd name="T75" fmla="*/ 867 h 989"/>
                <a:gd name="T76" fmla="*/ 646 w 648"/>
                <a:gd name="T77" fmla="*/ 486 h 989"/>
                <a:gd name="T78" fmla="*/ 603 w 648"/>
                <a:gd name="T79" fmla="*/ 666 h 989"/>
                <a:gd name="T80" fmla="*/ 530 w 648"/>
                <a:gd name="T81" fmla="*/ 818 h 989"/>
                <a:gd name="T82" fmla="*/ 395 w 648"/>
                <a:gd name="T83" fmla="*/ 905 h 989"/>
                <a:gd name="T84" fmla="*/ 228 w 648"/>
                <a:gd name="T85" fmla="*/ 847 h 989"/>
                <a:gd name="T86" fmla="*/ 103 w 648"/>
                <a:gd name="T87" fmla="*/ 608 h 989"/>
                <a:gd name="T88" fmla="*/ 120 w 648"/>
                <a:gd name="T89" fmla="*/ 286 h 989"/>
                <a:gd name="T90" fmla="*/ 257 w 648"/>
                <a:gd name="T91" fmla="*/ 103 h 989"/>
                <a:gd name="T92" fmla="*/ 419 w 648"/>
                <a:gd name="T93" fmla="*/ 96 h 989"/>
                <a:gd name="T94" fmla="*/ 540 w 648"/>
                <a:gd name="T95" fmla="*/ 206 h 989"/>
                <a:gd name="T96" fmla="*/ 606 w 648"/>
                <a:gd name="T97" fmla="*/ 365 h 989"/>
                <a:gd name="T98" fmla="*/ 622 w 648"/>
                <a:gd name="T99" fmla="*/ 549 h 989"/>
                <a:gd name="T100" fmla="*/ 452 w 648"/>
                <a:gd name="T101" fmla="*/ 404 h 989"/>
                <a:gd name="T102" fmla="*/ 387 w 648"/>
                <a:gd name="T103" fmla="*/ 420 h 989"/>
                <a:gd name="T104" fmla="*/ 377 w 648"/>
                <a:gd name="T105" fmla="*/ 531 h 989"/>
                <a:gd name="T106" fmla="*/ 436 w 648"/>
                <a:gd name="T107" fmla="*/ 585 h 989"/>
                <a:gd name="T108" fmla="*/ 485 w 648"/>
                <a:gd name="T109" fmla="*/ 524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8" h="989">
                  <a:moveTo>
                    <a:pt x="541" y="412"/>
                  </a:moveTo>
                  <a:cubicBezTo>
                    <a:pt x="534" y="388"/>
                    <a:pt x="526" y="366"/>
                    <a:pt x="515" y="347"/>
                  </a:cubicBezTo>
                  <a:cubicBezTo>
                    <a:pt x="504" y="327"/>
                    <a:pt x="491" y="309"/>
                    <a:pt x="477" y="296"/>
                  </a:cubicBezTo>
                  <a:cubicBezTo>
                    <a:pt x="461" y="281"/>
                    <a:pt x="444" y="271"/>
                    <a:pt x="425" y="267"/>
                  </a:cubicBezTo>
                  <a:cubicBezTo>
                    <a:pt x="406" y="262"/>
                    <a:pt x="386" y="264"/>
                    <a:pt x="368" y="271"/>
                  </a:cubicBezTo>
                  <a:cubicBezTo>
                    <a:pt x="349" y="279"/>
                    <a:pt x="332" y="294"/>
                    <a:pt x="317" y="313"/>
                  </a:cubicBezTo>
                  <a:cubicBezTo>
                    <a:pt x="301" y="334"/>
                    <a:pt x="289" y="360"/>
                    <a:pt x="280" y="390"/>
                  </a:cubicBezTo>
                  <a:cubicBezTo>
                    <a:pt x="271" y="421"/>
                    <a:pt x="267" y="456"/>
                    <a:pt x="268" y="493"/>
                  </a:cubicBezTo>
                  <a:cubicBezTo>
                    <a:pt x="270" y="530"/>
                    <a:pt x="276" y="565"/>
                    <a:pt x="287" y="595"/>
                  </a:cubicBezTo>
                  <a:cubicBezTo>
                    <a:pt x="298" y="625"/>
                    <a:pt x="312" y="651"/>
                    <a:pt x="329" y="671"/>
                  </a:cubicBezTo>
                  <a:cubicBezTo>
                    <a:pt x="345" y="691"/>
                    <a:pt x="364" y="704"/>
                    <a:pt x="383" y="712"/>
                  </a:cubicBezTo>
                  <a:cubicBezTo>
                    <a:pt x="402" y="719"/>
                    <a:pt x="422" y="720"/>
                    <a:pt x="441" y="714"/>
                  </a:cubicBezTo>
                  <a:cubicBezTo>
                    <a:pt x="460" y="709"/>
                    <a:pt x="476" y="698"/>
                    <a:pt x="491" y="683"/>
                  </a:cubicBezTo>
                  <a:cubicBezTo>
                    <a:pt x="504" y="669"/>
                    <a:pt x="516" y="651"/>
                    <a:pt x="526" y="630"/>
                  </a:cubicBezTo>
                  <a:cubicBezTo>
                    <a:pt x="535" y="610"/>
                    <a:pt x="542" y="588"/>
                    <a:pt x="546" y="564"/>
                  </a:cubicBezTo>
                  <a:cubicBezTo>
                    <a:pt x="551" y="540"/>
                    <a:pt x="553" y="514"/>
                    <a:pt x="552" y="488"/>
                  </a:cubicBezTo>
                  <a:cubicBezTo>
                    <a:pt x="551" y="461"/>
                    <a:pt x="547" y="436"/>
                    <a:pt x="541" y="412"/>
                  </a:cubicBezTo>
                  <a:close/>
                  <a:moveTo>
                    <a:pt x="519" y="517"/>
                  </a:moveTo>
                  <a:cubicBezTo>
                    <a:pt x="519" y="526"/>
                    <a:pt x="517" y="535"/>
                    <a:pt x="516" y="544"/>
                  </a:cubicBezTo>
                  <a:cubicBezTo>
                    <a:pt x="514" y="552"/>
                    <a:pt x="512" y="561"/>
                    <a:pt x="509" y="569"/>
                  </a:cubicBezTo>
                  <a:cubicBezTo>
                    <a:pt x="507" y="577"/>
                    <a:pt x="504" y="584"/>
                    <a:pt x="500" y="592"/>
                  </a:cubicBezTo>
                  <a:cubicBezTo>
                    <a:pt x="497" y="599"/>
                    <a:pt x="493" y="605"/>
                    <a:pt x="488" y="612"/>
                  </a:cubicBezTo>
                  <a:cubicBezTo>
                    <a:pt x="484" y="618"/>
                    <a:pt x="479" y="623"/>
                    <a:pt x="474" y="628"/>
                  </a:cubicBezTo>
                  <a:cubicBezTo>
                    <a:pt x="469" y="633"/>
                    <a:pt x="463" y="637"/>
                    <a:pt x="458" y="640"/>
                  </a:cubicBezTo>
                  <a:cubicBezTo>
                    <a:pt x="452" y="644"/>
                    <a:pt x="445" y="646"/>
                    <a:pt x="439" y="647"/>
                  </a:cubicBezTo>
                  <a:cubicBezTo>
                    <a:pt x="432" y="649"/>
                    <a:pt x="425" y="649"/>
                    <a:pt x="419" y="648"/>
                  </a:cubicBezTo>
                  <a:cubicBezTo>
                    <a:pt x="412" y="647"/>
                    <a:pt x="405" y="645"/>
                    <a:pt x="399" y="642"/>
                  </a:cubicBezTo>
                  <a:cubicBezTo>
                    <a:pt x="392" y="639"/>
                    <a:pt x="386" y="635"/>
                    <a:pt x="380" y="630"/>
                  </a:cubicBezTo>
                  <a:cubicBezTo>
                    <a:pt x="374" y="625"/>
                    <a:pt x="368" y="619"/>
                    <a:pt x="363" y="612"/>
                  </a:cubicBezTo>
                  <a:cubicBezTo>
                    <a:pt x="357" y="605"/>
                    <a:pt x="352" y="597"/>
                    <a:pt x="348" y="589"/>
                  </a:cubicBezTo>
                  <a:cubicBezTo>
                    <a:pt x="343" y="580"/>
                    <a:pt x="339" y="570"/>
                    <a:pt x="336" y="560"/>
                  </a:cubicBezTo>
                  <a:cubicBezTo>
                    <a:pt x="332" y="550"/>
                    <a:pt x="329" y="539"/>
                    <a:pt x="327" y="528"/>
                  </a:cubicBezTo>
                  <a:cubicBezTo>
                    <a:pt x="325" y="516"/>
                    <a:pt x="324" y="504"/>
                    <a:pt x="324" y="492"/>
                  </a:cubicBezTo>
                  <a:cubicBezTo>
                    <a:pt x="323" y="480"/>
                    <a:pt x="324" y="468"/>
                    <a:pt x="325" y="456"/>
                  </a:cubicBezTo>
                  <a:cubicBezTo>
                    <a:pt x="326" y="445"/>
                    <a:pt x="328" y="434"/>
                    <a:pt x="331" y="423"/>
                  </a:cubicBezTo>
                  <a:cubicBezTo>
                    <a:pt x="334" y="413"/>
                    <a:pt x="337" y="403"/>
                    <a:pt x="341" y="395"/>
                  </a:cubicBezTo>
                  <a:cubicBezTo>
                    <a:pt x="345" y="386"/>
                    <a:pt x="349" y="378"/>
                    <a:pt x="354" y="371"/>
                  </a:cubicBezTo>
                  <a:cubicBezTo>
                    <a:pt x="359" y="363"/>
                    <a:pt x="365" y="357"/>
                    <a:pt x="370" y="352"/>
                  </a:cubicBezTo>
                  <a:cubicBezTo>
                    <a:pt x="376" y="347"/>
                    <a:pt x="382" y="343"/>
                    <a:pt x="388" y="339"/>
                  </a:cubicBezTo>
                  <a:cubicBezTo>
                    <a:pt x="395" y="336"/>
                    <a:pt x="401" y="334"/>
                    <a:pt x="408" y="333"/>
                  </a:cubicBezTo>
                  <a:cubicBezTo>
                    <a:pt x="414" y="332"/>
                    <a:pt x="421" y="332"/>
                    <a:pt x="428" y="333"/>
                  </a:cubicBezTo>
                  <a:cubicBezTo>
                    <a:pt x="434" y="334"/>
                    <a:pt x="441" y="336"/>
                    <a:pt x="447" y="339"/>
                  </a:cubicBezTo>
                  <a:cubicBezTo>
                    <a:pt x="453" y="342"/>
                    <a:pt x="459" y="346"/>
                    <a:pt x="464" y="351"/>
                  </a:cubicBezTo>
                  <a:cubicBezTo>
                    <a:pt x="470" y="355"/>
                    <a:pt x="475" y="361"/>
                    <a:pt x="479" y="367"/>
                  </a:cubicBezTo>
                  <a:cubicBezTo>
                    <a:pt x="484" y="373"/>
                    <a:pt x="489" y="379"/>
                    <a:pt x="493" y="386"/>
                  </a:cubicBezTo>
                  <a:cubicBezTo>
                    <a:pt x="497" y="393"/>
                    <a:pt x="500" y="401"/>
                    <a:pt x="503" y="408"/>
                  </a:cubicBezTo>
                  <a:cubicBezTo>
                    <a:pt x="507" y="416"/>
                    <a:pt x="509" y="425"/>
                    <a:pt x="512" y="433"/>
                  </a:cubicBezTo>
                  <a:cubicBezTo>
                    <a:pt x="514" y="442"/>
                    <a:pt x="516" y="451"/>
                    <a:pt x="517" y="460"/>
                  </a:cubicBezTo>
                  <a:cubicBezTo>
                    <a:pt x="519" y="469"/>
                    <a:pt x="520" y="479"/>
                    <a:pt x="520" y="488"/>
                  </a:cubicBezTo>
                  <a:cubicBezTo>
                    <a:pt x="520" y="498"/>
                    <a:pt x="520" y="508"/>
                    <a:pt x="519" y="517"/>
                  </a:cubicBezTo>
                  <a:close/>
                  <a:moveTo>
                    <a:pt x="587" y="379"/>
                  </a:moveTo>
                  <a:cubicBezTo>
                    <a:pt x="579" y="344"/>
                    <a:pt x="567" y="311"/>
                    <a:pt x="553" y="282"/>
                  </a:cubicBezTo>
                  <a:cubicBezTo>
                    <a:pt x="537" y="251"/>
                    <a:pt x="519" y="224"/>
                    <a:pt x="498" y="201"/>
                  </a:cubicBezTo>
                  <a:cubicBezTo>
                    <a:pt x="475" y="177"/>
                    <a:pt x="449" y="159"/>
                    <a:pt x="421" y="148"/>
                  </a:cubicBezTo>
                  <a:cubicBezTo>
                    <a:pt x="390" y="136"/>
                    <a:pt x="359" y="134"/>
                    <a:pt x="330" y="142"/>
                  </a:cubicBezTo>
                  <a:cubicBezTo>
                    <a:pt x="298" y="151"/>
                    <a:pt x="268" y="170"/>
                    <a:pt x="241" y="199"/>
                  </a:cubicBezTo>
                  <a:cubicBezTo>
                    <a:pt x="213" y="230"/>
                    <a:pt x="190" y="271"/>
                    <a:pt x="174" y="321"/>
                  </a:cubicBezTo>
                  <a:cubicBezTo>
                    <a:pt x="157" y="372"/>
                    <a:pt x="148" y="432"/>
                    <a:pt x="150" y="495"/>
                  </a:cubicBezTo>
                  <a:cubicBezTo>
                    <a:pt x="152" y="558"/>
                    <a:pt x="165" y="618"/>
                    <a:pt x="185" y="669"/>
                  </a:cubicBezTo>
                  <a:cubicBezTo>
                    <a:pt x="204" y="719"/>
                    <a:pt x="231" y="760"/>
                    <a:pt x="261" y="790"/>
                  </a:cubicBezTo>
                  <a:cubicBezTo>
                    <a:pt x="290" y="818"/>
                    <a:pt x="321" y="837"/>
                    <a:pt x="354" y="844"/>
                  </a:cubicBezTo>
                  <a:cubicBezTo>
                    <a:pt x="384" y="851"/>
                    <a:pt x="415" y="848"/>
                    <a:pt x="445" y="835"/>
                  </a:cubicBezTo>
                  <a:cubicBezTo>
                    <a:pt x="473" y="823"/>
                    <a:pt x="498" y="803"/>
                    <a:pt x="519" y="778"/>
                  </a:cubicBezTo>
                  <a:cubicBezTo>
                    <a:pt x="538" y="754"/>
                    <a:pt x="555" y="726"/>
                    <a:pt x="568" y="694"/>
                  </a:cubicBezTo>
                  <a:cubicBezTo>
                    <a:pt x="580" y="664"/>
                    <a:pt x="590" y="631"/>
                    <a:pt x="596" y="596"/>
                  </a:cubicBezTo>
                  <a:cubicBezTo>
                    <a:pt x="601" y="561"/>
                    <a:pt x="604" y="525"/>
                    <a:pt x="602" y="487"/>
                  </a:cubicBezTo>
                  <a:cubicBezTo>
                    <a:pt x="601" y="449"/>
                    <a:pt x="596" y="412"/>
                    <a:pt x="587" y="379"/>
                  </a:cubicBezTo>
                  <a:close/>
                  <a:moveTo>
                    <a:pt x="574" y="534"/>
                  </a:moveTo>
                  <a:cubicBezTo>
                    <a:pt x="573" y="549"/>
                    <a:pt x="571" y="564"/>
                    <a:pt x="569" y="578"/>
                  </a:cubicBezTo>
                  <a:cubicBezTo>
                    <a:pt x="566" y="593"/>
                    <a:pt x="563" y="607"/>
                    <a:pt x="559" y="620"/>
                  </a:cubicBezTo>
                  <a:cubicBezTo>
                    <a:pt x="555" y="634"/>
                    <a:pt x="550" y="647"/>
                    <a:pt x="545" y="660"/>
                  </a:cubicBezTo>
                  <a:cubicBezTo>
                    <a:pt x="539" y="672"/>
                    <a:pt x="533" y="684"/>
                    <a:pt x="526" y="695"/>
                  </a:cubicBezTo>
                  <a:cubicBezTo>
                    <a:pt x="519" y="706"/>
                    <a:pt x="512" y="717"/>
                    <a:pt x="503" y="726"/>
                  </a:cubicBezTo>
                  <a:cubicBezTo>
                    <a:pt x="495" y="736"/>
                    <a:pt x="485" y="744"/>
                    <a:pt x="476" y="751"/>
                  </a:cubicBezTo>
                  <a:cubicBezTo>
                    <a:pt x="465" y="758"/>
                    <a:pt x="454" y="764"/>
                    <a:pt x="443" y="768"/>
                  </a:cubicBezTo>
                  <a:cubicBezTo>
                    <a:pt x="431" y="772"/>
                    <a:pt x="419" y="774"/>
                    <a:pt x="407" y="774"/>
                  </a:cubicBezTo>
                  <a:cubicBezTo>
                    <a:pt x="395" y="775"/>
                    <a:pt x="383" y="773"/>
                    <a:pt x="371" y="769"/>
                  </a:cubicBezTo>
                  <a:cubicBezTo>
                    <a:pt x="358" y="765"/>
                    <a:pt x="346" y="759"/>
                    <a:pt x="334" y="752"/>
                  </a:cubicBezTo>
                  <a:cubicBezTo>
                    <a:pt x="322" y="744"/>
                    <a:pt x="311" y="734"/>
                    <a:pt x="300" y="722"/>
                  </a:cubicBezTo>
                  <a:cubicBezTo>
                    <a:pt x="289" y="709"/>
                    <a:pt x="279" y="695"/>
                    <a:pt x="269" y="679"/>
                  </a:cubicBezTo>
                  <a:cubicBezTo>
                    <a:pt x="260" y="663"/>
                    <a:pt x="251" y="645"/>
                    <a:pt x="244" y="626"/>
                  </a:cubicBezTo>
                  <a:cubicBezTo>
                    <a:pt x="237" y="607"/>
                    <a:pt x="231" y="586"/>
                    <a:pt x="227" y="563"/>
                  </a:cubicBezTo>
                  <a:cubicBezTo>
                    <a:pt x="223" y="541"/>
                    <a:pt x="220" y="518"/>
                    <a:pt x="219" y="494"/>
                  </a:cubicBezTo>
                  <a:cubicBezTo>
                    <a:pt x="218" y="470"/>
                    <a:pt x="219" y="446"/>
                    <a:pt x="222" y="424"/>
                  </a:cubicBezTo>
                  <a:cubicBezTo>
                    <a:pt x="225" y="402"/>
                    <a:pt x="230" y="381"/>
                    <a:pt x="235" y="361"/>
                  </a:cubicBezTo>
                  <a:cubicBezTo>
                    <a:pt x="241" y="342"/>
                    <a:pt x="248" y="324"/>
                    <a:pt x="257" y="307"/>
                  </a:cubicBezTo>
                  <a:cubicBezTo>
                    <a:pt x="265" y="291"/>
                    <a:pt x="274" y="277"/>
                    <a:pt x="285" y="265"/>
                  </a:cubicBezTo>
                  <a:cubicBezTo>
                    <a:pt x="295" y="252"/>
                    <a:pt x="305" y="242"/>
                    <a:pt x="317" y="234"/>
                  </a:cubicBezTo>
                  <a:cubicBezTo>
                    <a:pt x="328" y="226"/>
                    <a:pt x="339" y="219"/>
                    <a:pt x="351" y="215"/>
                  </a:cubicBezTo>
                  <a:cubicBezTo>
                    <a:pt x="363" y="211"/>
                    <a:pt x="375" y="209"/>
                    <a:pt x="387" y="209"/>
                  </a:cubicBezTo>
                  <a:cubicBezTo>
                    <a:pt x="399" y="208"/>
                    <a:pt x="411" y="210"/>
                    <a:pt x="423" y="214"/>
                  </a:cubicBezTo>
                  <a:cubicBezTo>
                    <a:pt x="435" y="217"/>
                    <a:pt x="446" y="223"/>
                    <a:pt x="457" y="229"/>
                  </a:cubicBezTo>
                  <a:cubicBezTo>
                    <a:pt x="467" y="236"/>
                    <a:pt x="477" y="244"/>
                    <a:pt x="486" y="253"/>
                  </a:cubicBezTo>
                  <a:cubicBezTo>
                    <a:pt x="495" y="262"/>
                    <a:pt x="503" y="272"/>
                    <a:pt x="511" y="282"/>
                  </a:cubicBezTo>
                  <a:cubicBezTo>
                    <a:pt x="519" y="293"/>
                    <a:pt x="526" y="305"/>
                    <a:pt x="532" y="317"/>
                  </a:cubicBezTo>
                  <a:cubicBezTo>
                    <a:pt x="539" y="329"/>
                    <a:pt x="544" y="342"/>
                    <a:pt x="549" y="355"/>
                  </a:cubicBezTo>
                  <a:cubicBezTo>
                    <a:pt x="554" y="369"/>
                    <a:pt x="559" y="382"/>
                    <a:pt x="562" y="397"/>
                  </a:cubicBezTo>
                  <a:cubicBezTo>
                    <a:pt x="566" y="411"/>
                    <a:pt x="569" y="426"/>
                    <a:pt x="571" y="441"/>
                  </a:cubicBezTo>
                  <a:cubicBezTo>
                    <a:pt x="573" y="456"/>
                    <a:pt x="574" y="471"/>
                    <a:pt x="575" y="487"/>
                  </a:cubicBezTo>
                  <a:cubicBezTo>
                    <a:pt x="576" y="503"/>
                    <a:pt x="575" y="519"/>
                    <a:pt x="574" y="534"/>
                  </a:cubicBezTo>
                  <a:close/>
                  <a:moveTo>
                    <a:pt x="646" y="486"/>
                  </a:moveTo>
                  <a:cubicBezTo>
                    <a:pt x="644" y="438"/>
                    <a:pt x="638" y="392"/>
                    <a:pt x="628" y="349"/>
                  </a:cubicBezTo>
                  <a:cubicBezTo>
                    <a:pt x="618" y="305"/>
                    <a:pt x="604" y="263"/>
                    <a:pt x="586" y="224"/>
                  </a:cubicBezTo>
                  <a:cubicBezTo>
                    <a:pt x="567" y="183"/>
                    <a:pt x="544" y="145"/>
                    <a:pt x="517" y="113"/>
                  </a:cubicBezTo>
                  <a:cubicBezTo>
                    <a:pt x="489" y="79"/>
                    <a:pt x="455" y="50"/>
                    <a:pt x="417" y="30"/>
                  </a:cubicBezTo>
                  <a:cubicBezTo>
                    <a:pt x="375" y="8"/>
                    <a:pt x="332" y="0"/>
                    <a:pt x="289" y="4"/>
                  </a:cubicBezTo>
                  <a:cubicBezTo>
                    <a:pt x="242" y="9"/>
                    <a:pt x="196" y="30"/>
                    <a:pt x="155" y="67"/>
                  </a:cubicBezTo>
                  <a:cubicBezTo>
                    <a:pt x="110" y="107"/>
                    <a:pt x="71" y="164"/>
                    <a:pt x="44" y="236"/>
                  </a:cubicBezTo>
                  <a:cubicBezTo>
                    <a:pt x="15" y="312"/>
                    <a:pt x="0" y="401"/>
                    <a:pt x="3" y="498"/>
                  </a:cubicBezTo>
                  <a:cubicBezTo>
                    <a:pt x="6" y="594"/>
                    <a:pt x="26" y="684"/>
                    <a:pt x="60" y="759"/>
                  </a:cubicBezTo>
                  <a:cubicBezTo>
                    <a:pt x="92" y="831"/>
                    <a:pt x="134" y="888"/>
                    <a:pt x="182" y="927"/>
                  </a:cubicBezTo>
                  <a:cubicBezTo>
                    <a:pt x="226" y="963"/>
                    <a:pt x="274" y="983"/>
                    <a:pt x="322" y="986"/>
                  </a:cubicBezTo>
                  <a:cubicBezTo>
                    <a:pt x="366" y="989"/>
                    <a:pt x="409" y="979"/>
                    <a:pt x="450" y="955"/>
                  </a:cubicBezTo>
                  <a:cubicBezTo>
                    <a:pt x="487" y="934"/>
                    <a:pt x="519" y="903"/>
                    <a:pt x="545" y="867"/>
                  </a:cubicBezTo>
                  <a:cubicBezTo>
                    <a:pt x="570" y="833"/>
                    <a:pt x="590" y="794"/>
                    <a:pt x="606" y="752"/>
                  </a:cubicBezTo>
                  <a:cubicBezTo>
                    <a:pt x="621" y="712"/>
                    <a:pt x="632" y="669"/>
                    <a:pt x="639" y="624"/>
                  </a:cubicBezTo>
                  <a:cubicBezTo>
                    <a:pt x="645" y="580"/>
                    <a:pt x="648" y="534"/>
                    <a:pt x="646" y="486"/>
                  </a:cubicBezTo>
                  <a:close/>
                  <a:moveTo>
                    <a:pt x="622" y="549"/>
                  </a:moveTo>
                  <a:cubicBezTo>
                    <a:pt x="620" y="569"/>
                    <a:pt x="618" y="589"/>
                    <a:pt x="615" y="609"/>
                  </a:cubicBezTo>
                  <a:cubicBezTo>
                    <a:pt x="612" y="628"/>
                    <a:pt x="608" y="647"/>
                    <a:pt x="603" y="666"/>
                  </a:cubicBezTo>
                  <a:cubicBezTo>
                    <a:pt x="598" y="685"/>
                    <a:pt x="592" y="703"/>
                    <a:pt x="585" y="720"/>
                  </a:cubicBezTo>
                  <a:cubicBezTo>
                    <a:pt x="578" y="738"/>
                    <a:pt x="570" y="755"/>
                    <a:pt x="561" y="771"/>
                  </a:cubicBezTo>
                  <a:cubicBezTo>
                    <a:pt x="552" y="788"/>
                    <a:pt x="542" y="803"/>
                    <a:pt x="530" y="818"/>
                  </a:cubicBezTo>
                  <a:cubicBezTo>
                    <a:pt x="519" y="832"/>
                    <a:pt x="506" y="846"/>
                    <a:pt x="493" y="857"/>
                  </a:cubicBezTo>
                  <a:cubicBezTo>
                    <a:pt x="479" y="869"/>
                    <a:pt x="464" y="880"/>
                    <a:pt x="447" y="888"/>
                  </a:cubicBezTo>
                  <a:cubicBezTo>
                    <a:pt x="430" y="896"/>
                    <a:pt x="413" y="902"/>
                    <a:pt x="395" y="905"/>
                  </a:cubicBezTo>
                  <a:cubicBezTo>
                    <a:pt x="377" y="908"/>
                    <a:pt x="359" y="908"/>
                    <a:pt x="340" y="905"/>
                  </a:cubicBezTo>
                  <a:cubicBezTo>
                    <a:pt x="321" y="902"/>
                    <a:pt x="302" y="896"/>
                    <a:pt x="284" y="886"/>
                  </a:cubicBezTo>
                  <a:cubicBezTo>
                    <a:pt x="264" y="877"/>
                    <a:pt x="246" y="864"/>
                    <a:pt x="228" y="847"/>
                  </a:cubicBezTo>
                  <a:cubicBezTo>
                    <a:pt x="209" y="831"/>
                    <a:pt x="192" y="810"/>
                    <a:pt x="176" y="787"/>
                  </a:cubicBezTo>
                  <a:cubicBezTo>
                    <a:pt x="160" y="763"/>
                    <a:pt x="146" y="736"/>
                    <a:pt x="133" y="706"/>
                  </a:cubicBezTo>
                  <a:cubicBezTo>
                    <a:pt x="121" y="676"/>
                    <a:pt x="110" y="643"/>
                    <a:pt x="103" y="608"/>
                  </a:cubicBezTo>
                  <a:cubicBezTo>
                    <a:pt x="96" y="572"/>
                    <a:pt x="91" y="535"/>
                    <a:pt x="90" y="496"/>
                  </a:cubicBezTo>
                  <a:cubicBezTo>
                    <a:pt x="89" y="458"/>
                    <a:pt x="91" y="420"/>
                    <a:pt x="96" y="385"/>
                  </a:cubicBezTo>
                  <a:cubicBezTo>
                    <a:pt x="101" y="350"/>
                    <a:pt x="109" y="316"/>
                    <a:pt x="120" y="286"/>
                  </a:cubicBezTo>
                  <a:cubicBezTo>
                    <a:pt x="130" y="256"/>
                    <a:pt x="143" y="229"/>
                    <a:pt x="158" y="205"/>
                  </a:cubicBezTo>
                  <a:cubicBezTo>
                    <a:pt x="172" y="181"/>
                    <a:pt x="188" y="161"/>
                    <a:pt x="205" y="143"/>
                  </a:cubicBezTo>
                  <a:cubicBezTo>
                    <a:pt x="221" y="127"/>
                    <a:pt x="239" y="113"/>
                    <a:pt x="257" y="103"/>
                  </a:cubicBezTo>
                  <a:cubicBezTo>
                    <a:pt x="275" y="93"/>
                    <a:pt x="293" y="86"/>
                    <a:pt x="312" y="83"/>
                  </a:cubicBezTo>
                  <a:cubicBezTo>
                    <a:pt x="330" y="79"/>
                    <a:pt x="348" y="79"/>
                    <a:pt x="367" y="81"/>
                  </a:cubicBezTo>
                  <a:cubicBezTo>
                    <a:pt x="384" y="83"/>
                    <a:pt x="402" y="88"/>
                    <a:pt x="419" y="96"/>
                  </a:cubicBezTo>
                  <a:cubicBezTo>
                    <a:pt x="436" y="103"/>
                    <a:pt x="452" y="113"/>
                    <a:pt x="466" y="124"/>
                  </a:cubicBezTo>
                  <a:cubicBezTo>
                    <a:pt x="481" y="135"/>
                    <a:pt x="494" y="148"/>
                    <a:pt x="506" y="162"/>
                  </a:cubicBezTo>
                  <a:cubicBezTo>
                    <a:pt x="519" y="175"/>
                    <a:pt x="530" y="190"/>
                    <a:pt x="540" y="206"/>
                  </a:cubicBezTo>
                  <a:cubicBezTo>
                    <a:pt x="550" y="222"/>
                    <a:pt x="559" y="238"/>
                    <a:pt x="568" y="255"/>
                  </a:cubicBezTo>
                  <a:cubicBezTo>
                    <a:pt x="576" y="272"/>
                    <a:pt x="583" y="290"/>
                    <a:pt x="590" y="309"/>
                  </a:cubicBezTo>
                  <a:cubicBezTo>
                    <a:pt x="596" y="327"/>
                    <a:pt x="601" y="346"/>
                    <a:pt x="606" y="365"/>
                  </a:cubicBezTo>
                  <a:cubicBezTo>
                    <a:pt x="611" y="384"/>
                    <a:pt x="614" y="404"/>
                    <a:pt x="617" y="424"/>
                  </a:cubicBezTo>
                  <a:cubicBezTo>
                    <a:pt x="620" y="444"/>
                    <a:pt x="621" y="465"/>
                    <a:pt x="622" y="486"/>
                  </a:cubicBezTo>
                  <a:cubicBezTo>
                    <a:pt x="623" y="508"/>
                    <a:pt x="623" y="528"/>
                    <a:pt x="622" y="549"/>
                  </a:cubicBezTo>
                  <a:close/>
                  <a:moveTo>
                    <a:pt x="483" y="454"/>
                  </a:moveTo>
                  <a:cubicBezTo>
                    <a:pt x="480" y="443"/>
                    <a:pt x="475" y="433"/>
                    <a:pt x="470" y="425"/>
                  </a:cubicBezTo>
                  <a:cubicBezTo>
                    <a:pt x="465" y="416"/>
                    <a:pt x="459" y="409"/>
                    <a:pt x="452" y="404"/>
                  </a:cubicBezTo>
                  <a:cubicBezTo>
                    <a:pt x="445" y="399"/>
                    <a:pt x="438" y="396"/>
                    <a:pt x="430" y="395"/>
                  </a:cubicBezTo>
                  <a:cubicBezTo>
                    <a:pt x="422" y="394"/>
                    <a:pt x="414" y="396"/>
                    <a:pt x="406" y="400"/>
                  </a:cubicBezTo>
                  <a:cubicBezTo>
                    <a:pt x="399" y="405"/>
                    <a:pt x="393" y="411"/>
                    <a:pt x="387" y="420"/>
                  </a:cubicBezTo>
                  <a:cubicBezTo>
                    <a:pt x="381" y="429"/>
                    <a:pt x="377" y="439"/>
                    <a:pt x="374" y="451"/>
                  </a:cubicBezTo>
                  <a:cubicBezTo>
                    <a:pt x="371" y="463"/>
                    <a:pt x="370" y="477"/>
                    <a:pt x="370" y="491"/>
                  </a:cubicBezTo>
                  <a:cubicBezTo>
                    <a:pt x="371" y="505"/>
                    <a:pt x="373" y="519"/>
                    <a:pt x="377" y="531"/>
                  </a:cubicBezTo>
                  <a:cubicBezTo>
                    <a:pt x="380" y="542"/>
                    <a:pt x="386" y="553"/>
                    <a:pt x="392" y="562"/>
                  </a:cubicBezTo>
                  <a:cubicBezTo>
                    <a:pt x="398" y="570"/>
                    <a:pt x="405" y="576"/>
                    <a:pt x="413" y="581"/>
                  </a:cubicBezTo>
                  <a:cubicBezTo>
                    <a:pt x="420" y="585"/>
                    <a:pt x="428" y="586"/>
                    <a:pt x="436" y="585"/>
                  </a:cubicBezTo>
                  <a:cubicBezTo>
                    <a:pt x="444" y="584"/>
                    <a:pt x="452" y="581"/>
                    <a:pt x="458" y="575"/>
                  </a:cubicBezTo>
                  <a:cubicBezTo>
                    <a:pt x="465" y="569"/>
                    <a:pt x="470" y="562"/>
                    <a:pt x="475" y="553"/>
                  </a:cubicBezTo>
                  <a:cubicBezTo>
                    <a:pt x="479" y="545"/>
                    <a:pt x="483" y="535"/>
                    <a:pt x="485" y="524"/>
                  </a:cubicBezTo>
                  <a:cubicBezTo>
                    <a:pt x="487" y="513"/>
                    <a:pt x="488" y="501"/>
                    <a:pt x="488" y="489"/>
                  </a:cubicBezTo>
                  <a:cubicBezTo>
                    <a:pt x="487" y="477"/>
                    <a:pt x="486" y="465"/>
                    <a:pt x="483" y="454"/>
                  </a:cubicBezTo>
                  <a:close/>
                </a:path>
              </a:pathLst>
            </a:custGeom>
            <a:solidFill>
              <a:schemeClr val="tx1">
                <a:lumMod val="50000"/>
                <a:lumOff val="50000"/>
              </a:schemeClr>
            </a:solidFill>
            <a:ln>
              <a:noFill/>
            </a:ln>
            <a:extLst/>
          </p:spPr>
          <p:txBody>
            <a:bodyPr/>
            <a:lstStyle/>
            <a:p>
              <a:pPr>
                <a:defRPr/>
              </a:pPr>
              <a:endParaRPr lang="zh-CN" altLang="en-US">
                <a:latin typeface="微软雅黑" pitchFamily="34" charset="-122"/>
                <a:ea typeface="微软雅黑" pitchFamily="34" charset="-122"/>
              </a:endParaRPr>
            </a:p>
          </p:txBody>
        </p:sp>
      </p:grpSp>
      <p:sp>
        <p:nvSpPr>
          <p:cNvPr id="34" name="任意多边形 13">
            <a:extLst>
              <a:ext uri="{FF2B5EF4-FFF2-40B4-BE49-F238E27FC236}">
                <a16:creationId xmlns="" xmlns:a16="http://schemas.microsoft.com/office/drawing/2014/main" id="{08A019E1-9BA0-4550-B90F-A5DB567C7D07}"/>
              </a:ext>
            </a:extLst>
          </p:cNvPr>
          <p:cNvSpPr/>
          <p:nvPr/>
        </p:nvSpPr>
        <p:spPr>
          <a:xfrm rot="5400000">
            <a:off x="7639843" y="1828007"/>
            <a:ext cx="906463" cy="1123950"/>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33" name="任意多边形 13">
            <a:extLst>
              <a:ext uri="{FF2B5EF4-FFF2-40B4-BE49-F238E27FC236}">
                <a16:creationId xmlns="" xmlns:a16="http://schemas.microsoft.com/office/drawing/2014/main" id="{0B7CA15B-7E77-4D58-B22B-4DAC5B9FB29A}"/>
              </a:ext>
            </a:extLst>
          </p:cNvPr>
          <p:cNvSpPr/>
          <p:nvPr/>
        </p:nvSpPr>
        <p:spPr>
          <a:xfrm rot="5400000">
            <a:off x="6604793" y="1828007"/>
            <a:ext cx="906463" cy="1123950"/>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32" name="任意多边形 13">
            <a:extLst>
              <a:ext uri="{FF2B5EF4-FFF2-40B4-BE49-F238E27FC236}">
                <a16:creationId xmlns="" xmlns:a16="http://schemas.microsoft.com/office/drawing/2014/main" id="{2592B24D-40EC-4857-B4DB-9A1930D0FA08}"/>
              </a:ext>
            </a:extLst>
          </p:cNvPr>
          <p:cNvSpPr/>
          <p:nvPr/>
        </p:nvSpPr>
        <p:spPr>
          <a:xfrm rot="5400000">
            <a:off x="5566569" y="1828007"/>
            <a:ext cx="908050" cy="1122362"/>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2" name="矩形: 圆角 1">
            <a:extLst>
              <a:ext uri="{FF2B5EF4-FFF2-40B4-BE49-F238E27FC236}">
                <a16:creationId xmlns="" xmlns:a16="http://schemas.microsoft.com/office/drawing/2014/main" id="{73677BA6-B4F7-4B68-9A2C-2F93368A1BCD}"/>
              </a:ext>
            </a:extLst>
          </p:cNvPr>
          <p:cNvSpPr/>
          <p:nvPr/>
        </p:nvSpPr>
        <p:spPr>
          <a:xfrm>
            <a:off x="1116013" y="3767138"/>
            <a:ext cx="8181975" cy="2565400"/>
          </a:xfrm>
          <a:prstGeom prst="roundRect">
            <a:avLst>
              <a:gd name="adj" fmla="val 6108"/>
            </a:avLst>
          </a:prstGeom>
          <a:noFill/>
          <a:ln>
            <a:solidFill>
              <a:srgbClr val="A0A0A0"/>
            </a:solidFill>
          </a:ln>
        </p:spPr>
        <p:txBody>
          <a:bodyPr>
            <a:spAutoFit/>
          </a:bodyPr>
          <a:lstStyle/>
          <a:p>
            <a:pPr>
              <a:lnSpc>
                <a:spcPct val="150000"/>
              </a:lnSpc>
              <a:defRPr/>
            </a:pPr>
            <a:r>
              <a:rPr lang="zh-CN" altLang="zh-CN" sz="2400" b="1" dirty="0">
                <a:solidFill>
                  <a:schemeClr val="tx1">
                    <a:lumMod val="85000"/>
                    <a:lumOff val="15000"/>
                  </a:schemeClr>
                </a:solidFill>
                <a:latin typeface="微软雅黑" pitchFamily="34" charset="-122"/>
                <a:ea typeface="微软雅黑" pitchFamily="34" charset="-122"/>
              </a:rPr>
              <a:t>分级分类开展全员培训教育</a:t>
            </a:r>
            <a:r>
              <a:rPr lang="zh-CN" altLang="en-US" sz="2400" b="1" dirty="0">
                <a:solidFill>
                  <a:schemeClr val="tx1">
                    <a:lumMod val="85000"/>
                    <a:lumOff val="15000"/>
                  </a:schemeClr>
                </a:solidFill>
                <a:latin typeface="微软雅黑" pitchFamily="34" charset="-122"/>
                <a:ea typeface="微软雅黑" pitchFamily="34" charset="-122"/>
              </a:rPr>
              <a:t>：</a:t>
            </a:r>
            <a:endParaRPr lang="en-US" altLang="zh-CN" sz="2400" b="1" dirty="0">
              <a:solidFill>
                <a:schemeClr val="tx1">
                  <a:lumMod val="85000"/>
                  <a:lumOff val="15000"/>
                </a:schemeClr>
              </a:solidFill>
              <a:latin typeface="微软雅黑" pitchFamily="34" charset="-122"/>
              <a:ea typeface="微软雅黑" pitchFamily="34" charset="-122"/>
            </a:endParaRPr>
          </a:p>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1.</a:t>
            </a:r>
            <a:r>
              <a:rPr lang="zh-CN" altLang="zh-CN" sz="2000" dirty="0">
                <a:solidFill>
                  <a:schemeClr val="tx1">
                    <a:lumMod val="85000"/>
                    <a:lumOff val="15000"/>
                  </a:schemeClr>
                </a:solidFill>
                <a:latin typeface="微软雅黑" pitchFamily="34" charset="-122"/>
                <a:ea typeface="微软雅黑" pitchFamily="34" charset="-122"/>
              </a:rPr>
              <a:t>企业的</a:t>
            </a:r>
            <a:r>
              <a:rPr lang="zh-CN" altLang="zh-CN" sz="2000" b="1" dirty="0">
                <a:solidFill>
                  <a:schemeClr val="tx1">
                    <a:lumMod val="85000"/>
                    <a:lumOff val="15000"/>
                  </a:schemeClr>
                </a:solidFill>
                <a:latin typeface="微软雅黑" pitchFamily="34" charset="-122"/>
                <a:ea typeface="微软雅黑" pitchFamily="34" charset="-122"/>
              </a:rPr>
              <a:t>主要负责人</a:t>
            </a:r>
            <a:r>
              <a:rPr lang="zh-CN" altLang="zh-CN" sz="2000" dirty="0">
                <a:solidFill>
                  <a:schemeClr val="tx1">
                    <a:lumMod val="85000"/>
                    <a:lumOff val="15000"/>
                  </a:schemeClr>
                </a:solidFill>
                <a:latin typeface="微软雅黑" pitchFamily="34" charset="-122"/>
                <a:ea typeface="微软雅黑" pitchFamily="34" charset="-122"/>
              </a:rPr>
              <a:t>由</a:t>
            </a:r>
            <a:r>
              <a:rPr lang="zh-CN" altLang="zh-CN" sz="2000" b="1" dirty="0">
                <a:solidFill>
                  <a:schemeClr val="tx1">
                    <a:lumMod val="85000"/>
                    <a:lumOff val="15000"/>
                  </a:schemeClr>
                </a:solidFill>
                <a:latin typeface="微软雅黑" pitchFamily="34" charset="-122"/>
                <a:ea typeface="微软雅黑" pitchFamily="34" charset="-122"/>
              </a:rPr>
              <a:t>市安委会办公室</a:t>
            </a:r>
            <a:r>
              <a:rPr lang="zh-CN" altLang="zh-CN" sz="2000" dirty="0">
                <a:solidFill>
                  <a:schemeClr val="tx1">
                    <a:lumMod val="85000"/>
                    <a:lumOff val="15000"/>
                  </a:schemeClr>
                </a:solidFill>
                <a:latin typeface="微软雅黑" pitchFamily="34" charset="-122"/>
                <a:ea typeface="微软雅黑" pitchFamily="34" charset="-122"/>
              </a:rPr>
              <a:t>组织各行业管理部门统一组织实施、统一培训教案、统一考试、统一签订安全生产责任确认书。</a:t>
            </a:r>
            <a:endParaRPr lang="en-US" altLang="zh-CN" sz="2000" dirty="0">
              <a:solidFill>
                <a:schemeClr val="tx1">
                  <a:lumMod val="85000"/>
                  <a:lumOff val="15000"/>
                </a:schemeClr>
              </a:solidFill>
              <a:latin typeface="微软雅黑" pitchFamily="34" charset="-122"/>
              <a:ea typeface="微软雅黑" pitchFamily="34" charset="-122"/>
            </a:endParaRPr>
          </a:p>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2</a:t>
            </a:r>
            <a:r>
              <a:rPr lang="en-US" altLang="zh-CN" sz="2000" b="1" dirty="0">
                <a:solidFill>
                  <a:schemeClr val="tx1">
                    <a:lumMod val="85000"/>
                    <a:lumOff val="15000"/>
                  </a:schemeClr>
                </a:solidFill>
                <a:latin typeface="微软雅黑" pitchFamily="34" charset="-122"/>
                <a:ea typeface="微软雅黑" pitchFamily="34" charset="-122"/>
              </a:rPr>
              <a:t>.</a:t>
            </a:r>
            <a:r>
              <a:rPr lang="zh-CN" altLang="zh-CN" sz="2000" b="1" dirty="0">
                <a:solidFill>
                  <a:schemeClr val="tx1">
                    <a:lumMod val="85000"/>
                    <a:lumOff val="15000"/>
                  </a:schemeClr>
                </a:solidFill>
                <a:latin typeface="微软雅黑" pitchFamily="34" charset="-122"/>
                <a:ea typeface="微软雅黑" pitchFamily="34" charset="-122"/>
              </a:rPr>
              <a:t>安全管理人员和其他从业人员</a:t>
            </a:r>
            <a:r>
              <a:rPr lang="zh-CN" altLang="zh-CN" sz="2000" dirty="0">
                <a:solidFill>
                  <a:schemeClr val="tx1">
                    <a:lumMod val="85000"/>
                    <a:lumOff val="15000"/>
                  </a:schemeClr>
                </a:solidFill>
                <a:latin typeface="微软雅黑" pitchFamily="34" charset="-122"/>
                <a:ea typeface="微软雅黑" pitchFamily="34" charset="-122"/>
              </a:rPr>
              <a:t>由企业</a:t>
            </a:r>
            <a:r>
              <a:rPr lang="zh-CN" altLang="zh-CN" sz="2000" b="1" dirty="0">
                <a:solidFill>
                  <a:schemeClr val="tx1">
                    <a:lumMod val="85000"/>
                    <a:lumOff val="15000"/>
                  </a:schemeClr>
                </a:solidFill>
                <a:latin typeface="微软雅黑" pitchFamily="34" charset="-122"/>
                <a:ea typeface="微软雅黑" pitchFamily="34" charset="-122"/>
              </a:rPr>
              <a:t>自行组织或委托培训机构</a:t>
            </a:r>
            <a:r>
              <a:rPr lang="zh-CN" altLang="zh-CN" sz="2000" dirty="0">
                <a:solidFill>
                  <a:schemeClr val="tx1">
                    <a:lumMod val="85000"/>
                    <a:lumOff val="15000"/>
                  </a:schemeClr>
                </a:solidFill>
                <a:latin typeface="微软雅黑" pitchFamily="34" charset="-122"/>
                <a:ea typeface="微软雅黑" pitchFamily="34" charset="-122"/>
              </a:rPr>
              <a:t>开展，也可预约所在地</a:t>
            </a:r>
            <a:r>
              <a:rPr lang="zh-CN" altLang="zh-CN" sz="2000" b="1" dirty="0">
                <a:solidFill>
                  <a:schemeClr val="tx1">
                    <a:lumMod val="85000"/>
                    <a:lumOff val="15000"/>
                  </a:schemeClr>
                </a:solidFill>
                <a:latin typeface="微软雅黑" pitchFamily="34" charset="-122"/>
                <a:ea typeface="微软雅黑" pitchFamily="34" charset="-122"/>
              </a:rPr>
              <a:t>网格安全员</a:t>
            </a:r>
            <a:r>
              <a:rPr lang="zh-CN" altLang="zh-CN" sz="2000" dirty="0">
                <a:solidFill>
                  <a:schemeClr val="tx1">
                    <a:lumMod val="85000"/>
                    <a:lumOff val="15000"/>
                  </a:schemeClr>
                </a:solidFill>
                <a:latin typeface="微软雅黑" pitchFamily="34" charset="-122"/>
                <a:ea typeface="微软雅黑" pitchFamily="34" charset="-122"/>
              </a:rPr>
              <a:t>免费授课。</a:t>
            </a:r>
            <a:endParaRPr lang="en-US" altLang="zh-CN" sz="2000" dirty="0">
              <a:solidFill>
                <a:schemeClr val="tx1">
                  <a:lumMod val="85000"/>
                  <a:lumOff val="15000"/>
                </a:schemeClr>
              </a:solidFill>
              <a:latin typeface="微软雅黑" pitchFamily="34" charset="-122"/>
              <a:ea typeface="微软雅黑" pitchFamily="34" charset="-122"/>
            </a:endParaRPr>
          </a:p>
        </p:txBody>
      </p:sp>
      <p:sp>
        <p:nvSpPr>
          <p:cNvPr id="9" name="任意多边形 17">
            <a:extLst>
              <a:ext uri="{FF2B5EF4-FFF2-40B4-BE49-F238E27FC236}">
                <a16:creationId xmlns="" xmlns:a16="http://schemas.microsoft.com/office/drawing/2014/main" id="{397206A3-7E85-47D6-B6E8-747B7C8ABBB1}"/>
              </a:ext>
            </a:extLst>
          </p:cNvPr>
          <p:cNvSpPr/>
          <p:nvPr/>
        </p:nvSpPr>
        <p:spPr>
          <a:xfrm rot="10800000">
            <a:off x="8566150" y="1628775"/>
            <a:ext cx="1054100" cy="1511300"/>
          </a:xfrm>
          <a:custGeom>
            <a:avLst/>
            <a:gdLst>
              <a:gd name="connsiteX0" fmla="*/ 653834 w 1312976"/>
              <a:gd name="connsiteY0" fmla="*/ 1701363 h 1701363"/>
              <a:gd name="connsiteX1" fmla="*/ 0 w 1312976"/>
              <a:gd name="connsiteY1" fmla="*/ 1701363 h 1701363"/>
              <a:gd name="connsiteX2" fmla="*/ 261230 w 1312976"/>
              <a:gd name="connsiteY2" fmla="*/ 1361485 h 1701363"/>
              <a:gd name="connsiteX3" fmla="*/ 209105 w 1312976"/>
              <a:gd name="connsiteY3" fmla="*/ 1361485 h 1701363"/>
              <a:gd name="connsiteX4" fmla="*/ 209105 w 1312976"/>
              <a:gd name="connsiteY4" fmla="*/ 339879 h 1701363"/>
              <a:gd name="connsiteX5" fmla="*/ 261231 w 1312976"/>
              <a:gd name="connsiteY5" fmla="*/ 339879 h 1701363"/>
              <a:gd name="connsiteX6" fmla="*/ 0 w 1312976"/>
              <a:gd name="connsiteY6" fmla="*/ 0 h 1701363"/>
              <a:gd name="connsiteX7" fmla="*/ 653834 w 1312976"/>
              <a:gd name="connsiteY7" fmla="*/ 0 h 1701363"/>
              <a:gd name="connsiteX8" fmla="*/ 915065 w 1312976"/>
              <a:gd name="connsiteY8" fmla="*/ 339879 h 1701363"/>
              <a:gd name="connsiteX9" fmla="*/ 1312976 w 1312976"/>
              <a:gd name="connsiteY9" fmla="*/ 339879 h 1701363"/>
              <a:gd name="connsiteX10" fmla="*/ 1312976 w 1312976"/>
              <a:gd name="connsiteY10" fmla="*/ 1361485 h 1701363"/>
              <a:gd name="connsiteX11" fmla="*/ 915064 w 1312976"/>
              <a:gd name="connsiteY11" fmla="*/ 1361485 h 170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2976" h="1701363">
                <a:moveTo>
                  <a:pt x="653834" y="1701363"/>
                </a:moveTo>
                <a:lnTo>
                  <a:pt x="0" y="1701363"/>
                </a:lnTo>
                <a:lnTo>
                  <a:pt x="261230" y="1361485"/>
                </a:lnTo>
                <a:lnTo>
                  <a:pt x="209105" y="1361485"/>
                </a:lnTo>
                <a:lnTo>
                  <a:pt x="209105" y="339879"/>
                </a:lnTo>
                <a:lnTo>
                  <a:pt x="261231" y="339879"/>
                </a:lnTo>
                <a:lnTo>
                  <a:pt x="0" y="0"/>
                </a:lnTo>
                <a:lnTo>
                  <a:pt x="653834" y="0"/>
                </a:lnTo>
                <a:lnTo>
                  <a:pt x="915065" y="339879"/>
                </a:lnTo>
                <a:lnTo>
                  <a:pt x="1312976" y="339879"/>
                </a:lnTo>
                <a:lnTo>
                  <a:pt x="1312976" y="1361485"/>
                </a:lnTo>
                <a:lnTo>
                  <a:pt x="915064" y="1361485"/>
                </a:lnTo>
                <a:close/>
              </a:path>
            </a:pathLst>
          </a:cu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微软雅黑" pitchFamily="34" charset="-122"/>
              <a:ea typeface="微软雅黑" pitchFamily="34" charset="-122"/>
            </a:endParaRPr>
          </a:p>
        </p:txBody>
      </p:sp>
      <p:sp>
        <p:nvSpPr>
          <p:cNvPr id="12" name="任意多边形 13">
            <a:extLst>
              <a:ext uri="{FF2B5EF4-FFF2-40B4-BE49-F238E27FC236}">
                <a16:creationId xmlns="" xmlns:a16="http://schemas.microsoft.com/office/drawing/2014/main" id="{EE5FF5BE-39B0-4A62-AF80-6D784E8D97A9}"/>
              </a:ext>
            </a:extLst>
          </p:cNvPr>
          <p:cNvSpPr/>
          <p:nvPr/>
        </p:nvSpPr>
        <p:spPr>
          <a:xfrm rot="5400000">
            <a:off x="4541044" y="1828007"/>
            <a:ext cx="908050" cy="1122362"/>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31" name="文本框 30">
            <a:extLst>
              <a:ext uri="{FF2B5EF4-FFF2-40B4-BE49-F238E27FC236}">
                <a16:creationId xmlns="" xmlns:a16="http://schemas.microsoft.com/office/drawing/2014/main" id="{969D6EAD-6297-49DC-B556-177ABC992DCE}"/>
              </a:ext>
            </a:extLst>
          </p:cNvPr>
          <p:cNvSpPr txBox="1"/>
          <p:nvPr/>
        </p:nvSpPr>
        <p:spPr>
          <a:xfrm>
            <a:off x="2495550" y="1692275"/>
            <a:ext cx="395288" cy="1323975"/>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defRPr/>
            </a:pPr>
            <a:r>
              <a:rPr lang="zh-CN" altLang="en-US" sz="1600" dirty="0">
                <a:solidFill>
                  <a:schemeClr val="tx1">
                    <a:lumMod val="85000"/>
                    <a:lumOff val="15000"/>
                  </a:schemeClr>
                </a:solidFill>
                <a:latin typeface="微软雅黑" pitchFamily="34" charset="-122"/>
                <a:ea typeface="微软雅黑" pitchFamily="34" charset="-122"/>
              </a:rPr>
              <a:t>习惯性违章</a:t>
            </a:r>
          </a:p>
        </p:txBody>
      </p:sp>
      <p:sp>
        <p:nvSpPr>
          <p:cNvPr id="13" name="任意多边形 10">
            <a:extLst>
              <a:ext uri="{FF2B5EF4-FFF2-40B4-BE49-F238E27FC236}">
                <a16:creationId xmlns="" xmlns:a16="http://schemas.microsoft.com/office/drawing/2014/main" id="{9A52F10F-9D1A-466E-A3B4-DCADB65CECB7}"/>
              </a:ext>
            </a:extLst>
          </p:cNvPr>
          <p:cNvSpPr/>
          <p:nvPr/>
        </p:nvSpPr>
        <p:spPr>
          <a:xfrm rot="16200000">
            <a:off x="3561557" y="1932781"/>
            <a:ext cx="901700" cy="906463"/>
          </a:xfrm>
          <a:custGeom>
            <a:avLst/>
            <a:gdLst>
              <a:gd name="connsiteX0" fmla="*/ 1904845 w 1904999"/>
              <a:gd name="connsiteY0" fmla="*/ 1752153 h 1914523"/>
              <a:gd name="connsiteX1" fmla="*/ 1877202 w 1904999"/>
              <a:gd name="connsiteY1" fmla="*/ 1803749 h 1914523"/>
              <a:gd name="connsiteX2" fmla="*/ 1875316 w 1904999"/>
              <a:gd name="connsiteY2" fmla="*/ 1806080 h 1914523"/>
              <a:gd name="connsiteX3" fmla="*/ 1694971 w 1904999"/>
              <a:gd name="connsiteY3" fmla="*/ 1808463 h 1914523"/>
              <a:gd name="connsiteX4" fmla="*/ 1070569 w 1904999"/>
              <a:gd name="connsiteY4" fmla="*/ 1808462 h 1914523"/>
              <a:gd name="connsiteX5" fmla="*/ 952500 w 1904999"/>
              <a:gd name="connsiteY5" fmla="*/ 1914523 h 1914523"/>
              <a:gd name="connsiteX6" fmla="*/ 834430 w 1904999"/>
              <a:gd name="connsiteY6" fmla="*/ 1808461 h 1914523"/>
              <a:gd name="connsiteX7" fmla="*/ 196759 w 1904999"/>
              <a:gd name="connsiteY7" fmla="*/ 1808459 h 1914523"/>
              <a:gd name="connsiteX8" fmla="*/ 29203 w 1904999"/>
              <a:gd name="connsiteY8" fmla="*/ 1806079 h 1914523"/>
              <a:gd name="connsiteX9" fmla="*/ 27317 w 1904999"/>
              <a:gd name="connsiteY9" fmla="*/ 1803748 h 1914523"/>
              <a:gd name="connsiteX10" fmla="*/ 2898 w 1904999"/>
              <a:gd name="connsiteY10" fmla="*/ 1724324 h 1914523"/>
              <a:gd name="connsiteX11" fmla="*/ 815756 w 1904999"/>
              <a:gd name="connsiteY11" fmla="*/ 123258 h 1914523"/>
              <a:gd name="connsiteX12" fmla="*/ 833024 w 1904999"/>
              <a:gd name="connsiteY12" fmla="*/ 91381 h 1914523"/>
              <a:gd name="connsiteX13" fmla="*/ 955923 w 1904999"/>
              <a:gd name="connsiteY13" fmla="*/ 601 h 1914523"/>
              <a:gd name="connsiteX14" fmla="*/ 959324 w 1904999"/>
              <a:gd name="connsiteY14" fmla="*/ 0 h 1914523"/>
              <a:gd name="connsiteX15" fmla="*/ 1078826 w 1904999"/>
              <a:gd name="connsiteY15" fmla="*/ 91381 h 1914523"/>
              <a:gd name="connsiteX16" fmla="*/ 1148780 w 1904999"/>
              <a:gd name="connsiteY16" fmla="*/ 220519 h 1914523"/>
              <a:gd name="connsiteX17" fmla="*/ 1623257 w 1904999"/>
              <a:gd name="connsiteY17" fmla="*/ 1155085 h 1914523"/>
              <a:gd name="connsiteX18" fmla="*/ 1620212 w 1904999"/>
              <a:gd name="connsiteY18" fmla="*/ 1153362 h 1914523"/>
              <a:gd name="connsiteX19" fmla="*/ 1883174 w 1904999"/>
              <a:gd name="connsiteY19" fmla="*/ 1670667 h 1914523"/>
              <a:gd name="connsiteX20" fmla="*/ 1904845 w 1904999"/>
              <a:gd name="connsiteY20" fmla="*/ 1752153 h 191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4999" h="1914523">
                <a:moveTo>
                  <a:pt x="1904845" y="1752153"/>
                </a:moveTo>
                <a:cubicBezTo>
                  <a:pt x="1903540" y="1774608"/>
                  <a:pt x="1894016" y="1792082"/>
                  <a:pt x="1877202" y="1803749"/>
                </a:cubicBezTo>
                <a:cubicBezTo>
                  <a:pt x="1876917" y="1804790"/>
                  <a:pt x="1905689" y="1805294"/>
                  <a:pt x="1875316" y="1806080"/>
                </a:cubicBezTo>
                <a:cubicBezTo>
                  <a:pt x="1844945" y="1806866"/>
                  <a:pt x="1832201" y="1809506"/>
                  <a:pt x="1694971" y="1808463"/>
                </a:cubicBezTo>
                <a:lnTo>
                  <a:pt x="1070569" y="1808462"/>
                </a:lnTo>
                <a:lnTo>
                  <a:pt x="952500" y="1914523"/>
                </a:lnTo>
                <a:lnTo>
                  <a:pt x="834430" y="1808461"/>
                </a:lnTo>
                <a:lnTo>
                  <a:pt x="196759" y="1808459"/>
                </a:lnTo>
                <a:cubicBezTo>
                  <a:pt x="94828" y="1809500"/>
                  <a:pt x="60068" y="1830323"/>
                  <a:pt x="29203" y="1806079"/>
                </a:cubicBezTo>
                <a:cubicBezTo>
                  <a:pt x="28391" y="1805443"/>
                  <a:pt x="28332" y="1804453"/>
                  <a:pt x="27317" y="1803748"/>
                </a:cubicBezTo>
                <a:cubicBezTo>
                  <a:pt x="4061" y="1787610"/>
                  <a:pt x="-5249" y="1760366"/>
                  <a:pt x="2898" y="1724324"/>
                </a:cubicBezTo>
                <a:lnTo>
                  <a:pt x="815756" y="123258"/>
                </a:lnTo>
                <a:lnTo>
                  <a:pt x="833024" y="91381"/>
                </a:lnTo>
                <a:cubicBezTo>
                  <a:pt x="866887" y="28860"/>
                  <a:pt x="911551" y="-1578"/>
                  <a:pt x="955923" y="601"/>
                </a:cubicBezTo>
                <a:cubicBezTo>
                  <a:pt x="957052" y="24"/>
                  <a:pt x="958190" y="0"/>
                  <a:pt x="959324" y="0"/>
                </a:cubicBezTo>
                <a:cubicBezTo>
                  <a:pt x="1002574" y="0"/>
                  <a:pt x="1045826" y="30460"/>
                  <a:pt x="1078826" y="91381"/>
                </a:cubicBezTo>
                <a:lnTo>
                  <a:pt x="1148780" y="220519"/>
                </a:lnTo>
                <a:lnTo>
                  <a:pt x="1623257" y="1155085"/>
                </a:lnTo>
                <a:lnTo>
                  <a:pt x="1620212" y="1153362"/>
                </a:lnTo>
                <a:lnTo>
                  <a:pt x="1883174" y="1670667"/>
                </a:lnTo>
                <a:cubicBezTo>
                  <a:pt x="1899236" y="1702261"/>
                  <a:pt x="1906150" y="1729698"/>
                  <a:pt x="1904845" y="1752153"/>
                </a:cubicBezTo>
                <a:close/>
              </a:path>
            </a:pathLst>
          </a:custGeom>
          <a:solidFill>
            <a:schemeClr val="bg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itchFamily="34" charset="-122"/>
              <a:ea typeface="微软雅黑" pitchFamily="34" charset="-122"/>
            </a:endParaRPr>
          </a:p>
        </p:txBody>
      </p:sp>
      <p:sp>
        <p:nvSpPr>
          <p:cNvPr id="33804" name="文本框 45">
            <a:extLst>
              <a:ext uri="{FF2B5EF4-FFF2-40B4-BE49-F238E27FC236}">
                <a16:creationId xmlns="" xmlns:a16="http://schemas.microsoft.com/office/drawing/2014/main" id="{7B143A66-56E4-48C0-BD2B-A68F744EEE40}"/>
              </a:ext>
            </a:extLst>
          </p:cNvPr>
          <p:cNvSpPr txBox="1">
            <a:spLocks noChangeArrowheads="1"/>
          </p:cNvSpPr>
          <p:nvPr/>
        </p:nvSpPr>
        <p:spPr bwMode="auto">
          <a:xfrm>
            <a:off x="4195763" y="2089150"/>
            <a:ext cx="4597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3200">
                <a:solidFill>
                  <a:srgbClr val="C00000"/>
                </a:solidFill>
                <a:latin typeface="微软雅黑" panose="020B0503020204020204" pitchFamily="34" charset="-122"/>
                <a:ea typeface="微软雅黑" panose="020B0503020204020204" pitchFamily="34" charset="-122"/>
                <a:cs typeface="思源宋体 CN Heavy"/>
              </a:rPr>
              <a:t>全员安全生产培训教育</a:t>
            </a:r>
          </a:p>
        </p:txBody>
      </p:sp>
      <p:sp>
        <p:nvSpPr>
          <p:cNvPr id="47" name="文本框 46">
            <a:extLst>
              <a:ext uri="{FF2B5EF4-FFF2-40B4-BE49-F238E27FC236}">
                <a16:creationId xmlns="" xmlns:a16="http://schemas.microsoft.com/office/drawing/2014/main" id="{990540E5-7416-4FD9-93EE-4A613BAFB17F}"/>
              </a:ext>
            </a:extLst>
          </p:cNvPr>
          <p:cNvSpPr txBox="1"/>
          <p:nvPr/>
        </p:nvSpPr>
        <p:spPr>
          <a:xfrm>
            <a:off x="5953125" y="2760663"/>
            <a:ext cx="1069975" cy="368300"/>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zh-CN" sz="1800" dirty="0">
                <a:solidFill>
                  <a:schemeClr val="tx1">
                    <a:lumMod val="85000"/>
                    <a:lumOff val="15000"/>
                  </a:schemeClr>
                </a:solidFill>
                <a:latin typeface="微软雅黑" pitchFamily="34" charset="-122"/>
                <a:ea typeface="微软雅黑" pitchFamily="34" charset="-122"/>
              </a:rPr>
              <a:t>4</a:t>
            </a:r>
            <a:r>
              <a:rPr lang="zh-CN" altLang="en-US" sz="1800" dirty="0">
                <a:solidFill>
                  <a:schemeClr val="tx1">
                    <a:lumMod val="85000"/>
                    <a:lumOff val="15000"/>
                  </a:schemeClr>
                </a:solidFill>
                <a:latin typeface="微软雅黑" pitchFamily="34" charset="-122"/>
                <a:ea typeface="微软雅黑" pitchFamily="34" charset="-122"/>
              </a:rPr>
              <a:t>个月</a:t>
            </a:r>
          </a:p>
        </p:txBody>
      </p:sp>
      <p:cxnSp>
        <p:nvCxnSpPr>
          <p:cNvPr id="48" name="直接连接符 47">
            <a:extLst>
              <a:ext uri="{FF2B5EF4-FFF2-40B4-BE49-F238E27FC236}">
                <a16:creationId xmlns="" xmlns:a16="http://schemas.microsoft.com/office/drawing/2014/main" id="{FDFED953-9C4B-488F-95E8-66AB5C6AE9EA}"/>
              </a:ext>
            </a:extLst>
          </p:cNvPr>
          <p:cNvCxnSpPr>
            <a:cxnSpLocks/>
          </p:cNvCxnSpPr>
          <p:nvPr/>
        </p:nvCxnSpPr>
        <p:spPr>
          <a:xfrm rot="180000">
            <a:off x="4414838" y="2762250"/>
            <a:ext cx="20637" cy="36036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 xmlns:a16="http://schemas.microsoft.com/office/drawing/2014/main" id="{813596BE-913B-4348-8754-B0E2B3539A25}"/>
              </a:ext>
            </a:extLst>
          </p:cNvPr>
          <p:cNvCxnSpPr>
            <a:cxnSpLocks/>
          </p:cNvCxnSpPr>
          <p:nvPr/>
        </p:nvCxnSpPr>
        <p:spPr>
          <a:xfrm rot="180000">
            <a:off x="8539163" y="2786063"/>
            <a:ext cx="20637" cy="3603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 xmlns:a16="http://schemas.microsoft.com/office/drawing/2014/main" id="{F3F08F46-A252-48F8-AB53-CE6620AFACEE}"/>
              </a:ext>
            </a:extLst>
          </p:cNvPr>
          <p:cNvCxnSpPr>
            <a:cxnSpLocks/>
          </p:cNvCxnSpPr>
          <p:nvPr/>
        </p:nvCxnSpPr>
        <p:spPr>
          <a:xfrm>
            <a:off x="7097713" y="2946400"/>
            <a:ext cx="1452562"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 xmlns:a16="http://schemas.microsoft.com/office/drawing/2014/main" id="{8E272EDA-D09F-48E7-A63B-A957654F2F0E}"/>
              </a:ext>
            </a:extLst>
          </p:cNvPr>
          <p:cNvCxnSpPr>
            <a:cxnSpLocks/>
          </p:cNvCxnSpPr>
          <p:nvPr/>
        </p:nvCxnSpPr>
        <p:spPr>
          <a:xfrm flipH="1">
            <a:off x="4424363" y="2946400"/>
            <a:ext cx="145415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 xmlns:a16="http://schemas.microsoft.com/office/drawing/2014/main" id="{18CD6027-9921-4A36-BA76-FFFEAC0A5F3F}"/>
              </a:ext>
            </a:extLst>
          </p:cNvPr>
          <p:cNvCxnSpPr>
            <a:cxnSpLocks/>
          </p:cNvCxnSpPr>
          <p:nvPr/>
        </p:nvCxnSpPr>
        <p:spPr>
          <a:xfrm flipH="1">
            <a:off x="1238250" y="3128963"/>
            <a:ext cx="3186113" cy="606425"/>
          </a:xfrm>
          <a:prstGeom prst="line">
            <a:avLst/>
          </a:prstGeom>
          <a:ln>
            <a:solidFill>
              <a:srgbClr val="A0A0A0"/>
            </a:solidFill>
          </a:ln>
        </p:spPr>
        <p:style>
          <a:lnRef idx="1">
            <a:schemeClr val="dk1"/>
          </a:lnRef>
          <a:fillRef idx="0">
            <a:schemeClr val="dk1"/>
          </a:fillRef>
          <a:effectRef idx="0">
            <a:schemeClr val="dk1"/>
          </a:effectRef>
          <a:fontRef idx="minor">
            <a:schemeClr val="tx1"/>
          </a:fontRef>
        </p:style>
      </p:cxnSp>
      <p:cxnSp>
        <p:nvCxnSpPr>
          <p:cNvPr id="57" name="直接连接符 56">
            <a:extLst>
              <a:ext uri="{FF2B5EF4-FFF2-40B4-BE49-F238E27FC236}">
                <a16:creationId xmlns="" xmlns:a16="http://schemas.microsoft.com/office/drawing/2014/main" id="{A1521A53-5843-48A7-9313-08DF5D48EAB5}"/>
              </a:ext>
            </a:extLst>
          </p:cNvPr>
          <p:cNvCxnSpPr/>
          <p:nvPr/>
        </p:nvCxnSpPr>
        <p:spPr>
          <a:xfrm>
            <a:off x="8548688" y="3146425"/>
            <a:ext cx="693737" cy="647700"/>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 xmlns:a16="http://schemas.microsoft.com/office/drawing/2014/main" id="{48CEB68E-D09E-464D-B0E2-5CA884F71C1D}"/>
              </a:ext>
            </a:extLst>
          </p:cNvPr>
          <p:cNvSpPr/>
          <p:nvPr/>
        </p:nvSpPr>
        <p:spPr>
          <a:xfrm>
            <a:off x="550863" y="1514475"/>
            <a:ext cx="11090275" cy="5227638"/>
          </a:xfrm>
          <a:prstGeom prst="rect">
            <a:avLst/>
          </a:prstGeom>
          <a:solidFill>
            <a:schemeClr val="tx1">
              <a:lumMod val="95000"/>
              <a:lumOff val="5000"/>
              <a:alpha val="70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59" name="矩形 58">
            <a:extLst>
              <a:ext uri="{FF2B5EF4-FFF2-40B4-BE49-F238E27FC236}">
                <a16:creationId xmlns="" xmlns:a16="http://schemas.microsoft.com/office/drawing/2014/main" id="{A05377A1-4634-44E4-AC91-DA850B56D4A6}"/>
              </a:ext>
            </a:extLst>
          </p:cNvPr>
          <p:cNvSpPr>
            <a:spLocks noChangeArrowheads="1"/>
          </p:cNvSpPr>
          <p:nvPr/>
        </p:nvSpPr>
        <p:spPr bwMode="auto">
          <a:xfrm>
            <a:off x="3006725" y="1876425"/>
            <a:ext cx="6207125"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150000"/>
              </a:lnSpc>
            </a:pPr>
            <a:r>
              <a:rPr lang="zh-CN" altLang="en-US" sz="2800" b="1">
                <a:solidFill>
                  <a:schemeClr val="bg1"/>
                </a:solidFill>
                <a:latin typeface="微软雅黑" panose="020B0503020204020204" pitchFamily="34" charset="-122"/>
                <a:ea typeface="微软雅黑" panose="020B0503020204020204" pitchFamily="34" charset="-122"/>
                <a:cs typeface="思源宋体 CN Heavy"/>
              </a:rPr>
              <a:t>期间，市安委会将组织开展：</a:t>
            </a:r>
          </a:p>
        </p:txBody>
      </p:sp>
      <p:grpSp>
        <p:nvGrpSpPr>
          <p:cNvPr id="5" name="组合 63">
            <a:extLst>
              <a:ext uri="{FF2B5EF4-FFF2-40B4-BE49-F238E27FC236}">
                <a16:creationId xmlns="" xmlns:a16="http://schemas.microsoft.com/office/drawing/2014/main" id="{0F5E7ECF-902E-4F4F-9837-8A15802751A1}"/>
              </a:ext>
            </a:extLst>
          </p:cNvPr>
          <p:cNvGrpSpPr>
            <a:grpSpLocks/>
          </p:cNvGrpSpPr>
          <p:nvPr/>
        </p:nvGrpSpPr>
        <p:grpSpPr bwMode="auto">
          <a:xfrm>
            <a:off x="839788" y="2492375"/>
            <a:ext cx="10491787" cy="2698750"/>
            <a:chOff x="839416" y="2492896"/>
            <a:chExt cx="10492024" cy="2697476"/>
          </a:xfrm>
        </p:grpSpPr>
        <p:sp>
          <p:nvSpPr>
            <p:cNvPr id="33816" name="矩形 59">
              <a:extLst>
                <a:ext uri="{FF2B5EF4-FFF2-40B4-BE49-F238E27FC236}">
                  <a16:creationId xmlns="" xmlns:a16="http://schemas.microsoft.com/office/drawing/2014/main" id="{A93CADCC-DCB8-4D4B-88F6-FE633E1980A9}"/>
                </a:ext>
              </a:extLst>
            </p:cNvPr>
            <p:cNvSpPr>
              <a:spLocks noChangeArrowheads="1"/>
            </p:cNvSpPr>
            <p:nvPr/>
          </p:nvSpPr>
          <p:spPr bwMode="auto">
            <a:xfrm>
              <a:off x="839416" y="2543302"/>
              <a:ext cx="6096000" cy="2553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岗位安全责任“一口清”编写大赛</a:t>
              </a:r>
            </a:p>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全员安全培训考试</a:t>
              </a:r>
            </a:p>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观看安全警示教育片</a:t>
              </a:r>
            </a:p>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组织</a:t>
              </a:r>
              <a:r>
                <a:rPr lang="en-US" altLang="zh-CN" sz="2000">
                  <a:solidFill>
                    <a:schemeClr val="bg1"/>
                  </a:solidFill>
                  <a:latin typeface="微软雅黑" panose="020B0503020204020204" pitchFamily="34" charset="-122"/>
                  <a:ea typeface="微软雅黑" panose="020B0503020204020204" pitchFamily="34" charset="-122"/>
                  <a:cs typeface="思源宋体 CN Heavy"/>
                </a:rPr>
                <a:t>VR</a:t>
              </a:r>
              <a:r>
                <a:rPr lang="zh-CN" altLang="en-US" sz="2000">
                  <a:solidFill>
                    <a:schemeClr val="bg1"/>
                  </a:solidFill>
                  <a:latin typeface="微软雅黑" panose="020B0503020204020204" pitchFamily="34" charset="-122"/>
                  <a:ea typeface="微软雅黑" panose="020B0503020204020204" pitchFamily="34" charset="-122"/>
                  <a:cs typeface="思源宋体 CN Heavy"/>
                </a:rPr>
                <a:t>安全体验</a:t>
              </a:r>
            </a:p>
          </p:txBody>
        </p:sp>
        <p:sp>
          <p:nvSpPr>
            <p:cNvPr id="33817" name="矩形 60">
              <a:extLst>
                <a:ext uri="{FF2B5EF4-FFF2-40B4-BE49-F238E27FC236}">
                  <a16:creationId xmlns="" xmlns:a16="http://schemas.microsoft.com/office/drawing/2014/main" id="{D9EACF86-93BA-4CAF-BECD-BDD0398F82AA}"/>
                </a:ext>
              </a:extLst>
            </p:cNvPr>
            <p:cNvSpPr>
              <a:spLocks noChangeArrowheads="1"/>
            </p:cNvSpPr>
            <p:nvPr/>
          </p:nvSpPr>
          <p:spPr bwMode="auto">
            <a:xfrm>
              <a:off x="5235440" y="2564904"/>
              <a:ext cx="6096000" cy="2553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隐患排查大比武练兵活动</a:t>
              </a:r>
            </a:p>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签订安全生产承诺书</a:t>
              </a:r>
            </a:p>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开展警示教育大讨论</a:t>
              </a:r>
            </a:p>
            <a:p>
              <a:pPr algn="ctr">
                <a:lnSpc>
                  <a:spcPct val="200000"/>
                </a:lnSpc>
              </a:pPr>
              <a:r>
                <a:rPr lang="zh-CN" altLang="en-US" sz="2000">
                  <a:solidFill>
                    <a:schemeClr val="bg1"/>
                  </a:solidFill>
                  <a:latin typeface="微软雅黑" panose="020B0503020204020204" pitchFamily="34" charset="-122"/>
                  <a:ea typeface="微软雅黑" panose="020B0503020204020204" pitchFamily="34" charset="-122"/>
                  <a:cs typeface="思源宋体 CN Heavy"/>
                </a:rPr>
                <a:t>应急演练活动</a:t>
              </a:r>
            </a:p>
          </p:txBody>
        </p:sp>
        <p:sp>
          <p:nvSpPr>
            <p:cNvPr id="62" name="矩形: 圆角 61">
              <a:extLst>
                <a:ext uri="{FF2B5EF4-FFF2-40B4-BE49-F238E27FC236}">
                  <a16:creationId xmlns="" xmlns:a16="http://schemas.microsoft.com/office/drawing/2014/main" id="{E4BC15AA-641C-476D-8E5C-AB0550BF4AE1}"/>
                </a:ext>
              </a:extLst>
            </p:cNvPr>
            <p:cNvSpPr/>
            <p:nvPr/>
          </p:nvSpPr>
          <p:spPr>
            <a:xfrm>
              <a:off x="1733198" y="2492896"/>
              <a:ext cx="8713985" cy="2697476"/>
            </a:xfrm>
            <a:prstGeom prst="roundRect">
              <a:avLst>
                <a:gd name="adj" fmla="val 9998"/>
              </a:avLst>
            </a:prstGeom>
            <a:noFill/>
            <a:ln w="3175">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grpSp>
      <p:sp>
        <p:nvSpPr>
          <p:cNvPr id="63" name="矩形 62">
            <a:extLst>
              <a:ext uri="{FF2B5EF4-FFF2-40B4-BE49-F238E27FC236}">
                <a16:creationId xmlns="" xmlns:a16="http://schemas.microsoft.com/office/drawing/2014/main" id="{EB9C512A-C882-43B3-92D3-4399B7C50B3D}"/>
              </a:ext>
            </a:extLst>
          </p:cNvPr>
          <p:cNvSpPr>
            <a:spLocks noChangeArrowheads="1"/>
          </p:cNvSpPr>
          <p:nvPr/>
        </p:nvSpPr>
        <p:spPr bwMode="auto">
          <a:xfrm>
            <a:off x="1666875" y="5445125"/>
            <a:ext cx="8977313" cy="1154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nSpc>
                <a:spcPct val="150000"/>
              </a:lnSpc>
            </a:pPr>
            <a:r>
              <a:rPr lang="zh-CN" altLang="zh-CN" sz="2400" b="1">
                <a:solidFill>
                  <a:schemeClr val="bg1"/>
                </a:solidFill>
                <a:latin typeface="微软雅黑" panose="020B0503020204020204" pitchFamily="34" charset="-122"/>
                <a:ea typeface="微软雅黑" panose="020B0503020204020204" pitchFamily="34" charset="-122"/>
                <a:cs typeface="思源宋体 CN Heavy"/>
              </a:rPr>
              <a:t>最终目的</a:t>
            </a:r>
            <a:r>
              <a:rPr lang="zh-CN" altLang="en-US" sz="2400" b="1">
                <a:solidFill>
                  <a:schemeClr val="bg1"/>
                </a:solidFill>
                <a:latin typeface="微软雅黑" panose="020B0503020204020204" pitchFamily="34" charset="-122"/>
                <a:ea typeface="微软雅黑" panose="020B0503020204020204" pitchFamily="34" charset="-122"/>
                <a:cs typeface="思源宋体 CN Heavy"/>
              </a:rPr>
              <a:t>：</a:t>
            </a:r>
            <a:r>
              <a:rPr lang="zh-CN" altLang="zh-CN" sz="2400" b="1">
                <a:solidFill>
                  <a:schemeClr val="bg1"/>
                </a:solidFill>
                <a:latin typeface="微软雅黑" panose="020B0503020204020204" pitchFamily="34" charset="-122"/>
                <a:ea typeface="微软雅黑" panose="020B0503020204020204" pitchFamily="34" charset="-122"/>
                <a:cs typeface="思源宋体 CN Heavy"/>
              </a:rPr>
              <a:t>提升从业人员安全意识和岗位安全技能、应急逃生能力，压实一线岗位事故防控责任。</a:t>
            </a:r>
          </a:p>
        </p:txBody>
      </p:sp>
      <p:sp>
        <p:nvSpPr>
          <p:cNvPr id="30" name="矩形 29">
            <a:extLst>
              <a:ext uri="{FF2B5EF4-FFF2-40B4-BE49-F238E27FC236}">
                <a16:creationId xmlns="" xmlns:a16="http://schemas.microsoft.com/office/drawing/2014/main" id="{663C6622-4EC2-4001-BE81-52EED6A50545}"/>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三</a:t>
            </a:r>
            <a:r>
              <a:rPr lang="en-US" altLang="zh-CN" sz="2800" b="1" dirty="0">
                <a:solidFill>
                  <a:srgbClr val="C00000"/>
                </a:solidFill>
                <a:latin typeface="+mj-ea"/>
                <a:ea typeface="+mj-ea"/>
              </a:rPr>
              <a:t>) </a:t>
            </a:r>
            <a:r>
              <a:rPr lang="zh-CN" altLang="en-US" sz="2800" b="1" dirty="0">
                <a:solidFill>
                  <a:srgbClr val="C00000"/>
                </a:solidFill>
                <a:latin typeface="+mj-ea"/>
                <a:ea typeface="+mj-ea"/>
              </a:rPr>
              <a:t>组织制定并实施本单位安全生产教育和培训计划</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1000"/>
                                        <p:tgtEl>
                                          <p:spTgt spid="5"/>
                                        </p:tgtEl>
                                      </p:cBhvr>
                                    </p:animEffect>
                                  </p:childTnLst>
                                </p:cTn>
                              </p:par>
                            </p:childTnLst>
                          </p:cTn>
                        </p:par>
                        <p:par>
                          <p:cTn id="16" fill="hold" nodeType="afterGroup">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wipe(up)">
                                      <p:cBhvr>
                                        <p:cTn id="19"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a:extLst>
              <a:ext uri="{FF2B5EF4-FFF2-40B4-BE49-F238E27FC236}">
                <a16:creationId xmlns="" xmlns:a16="http://schemas.microsoft.com/office/drawing/2014/main" id="{FD71D8F4-E1ED-4EFD-B3CD-1E4B49FEEA14}"/>
              </a:ext>
            </a:extLst>
          </p:cNvPr>
          <p:cNvSpPr/>
          <p:nvPr/>
        </p:nvSpPr>
        <p:spPr>
          <a:xfrm>
            <a:off x="413296" y="1628800"/>
            <a:ext cx="9715153" cy="4697412"/>
          </a:xfrm>
          <a:custGeom>
            <a:avLst/>
            <a:gdLst>
              <a:gd name="connsiteX0" fmla="*/ 0 w 10779367"/>
              <a:gd name="connsiteY0" fmla="*/ 0 h 4745738"/>
              <a:gd name="connsiteX1" fmla="*/ 3010618 w 10779367"/>
              <a:gd name="connsiteY1" fmla="*/ 0 h 4745738"/>
              <a:gd name="connsiteX2" fmla="*/ 3298785 w 10779367"/>
              <a:gd name="connsiteY2" fmla="*/ 0 h 4745738"/>
              <a:gd name="connsiteX3" fmla="*/ 10779367 w 10779367"/>
              <a:gd name="connsiteY3" fmla="*/ 0 h 4745738"/>
              <a:gd name="connsiteX4" fmla="*/ 10779367 w 10779367"/>
              <a:gd name="connsiteY4" fmla="*/ 4740070 h 4745738"/>
              <a:gd name="connsiteX5" fmla="*/ 3298785 w 10779367"/>
              <a:gd name="connsiteY5" fmla="*/ 4740070 h 4745738"/>
              <a:gd name="connsiteX6" fmla="*/ 3298785 w 10779367"/>
              <a:gd name="connsiteY6" fmla="*/ 4745738 h 4745738"/>
              <a:gd name="connsiteX7" fmla="*/ 0 w 10779367"/>
              <a:gd name="connsiteY7" fmla="*/ 4745738 h 474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79367" h="4745738">
                <a:moveTo>
                  <a:pt x="0" y="0"/>
                </a:moveTo>
                <a:lnTo>
                  <a:pt x="3010618" y="0"/>
                </a:lnTo>
                <a:lnTo>
                  <a:pt x="3298785" y="0"/>
                </a:lnTo>
                <a:lnTo>
                  <a:pt x="10779367" y="0"/>
                </a:lnTo>
                <a:lnTo>
                  <a:pt x="10779367" y="4740070"/>
                </a:lnTo>
                <a:lnTo>
                  <a:pt x="3298785" y="4740070"/>
                </a:lnTo>
                <a:lnTo>
                  <a:pt x="3298785" y="4745738"/>
                </a:lnTo>
                <a:lnTo>
                  <a:pt x="0" y="4745738"/>
                </a:lnTo>
                <a:close/>
              </a:path>
            </a:pathLst>
          </a:custGeom>
          <a:solidFill>
            <a:srgbClr val="CA0000"/>
          </a:solidFill>
          <a:ln>
            <a:noFill/>
          </a:ln>
          <a:effectLst>
            <a:outerShdw blurRad="177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微软雅黑" pitchFamily="34" charset="-122"/>
              <a:ea typeface="微软雅黑" pitchFamily="34" charset="-122"/>
            </a:endParaRPr>
          </a:p>
        </p:txBody>
      </p:sp>
      <p:sp>
        <p:nvSpPr>
          <p:cNvPr id="8" name="矩形 7">
            <a:extLst>
              <a:ext uri="{FF2B5EF4-FFF2-40B4-BE49-F238E27FC236}">
                <a16:creationId xmlns="" xmlns:a16="http://schemas.microsoft.com/office/drawing/2014/main" id="{6B0CA498-7710-4255-9900-7BB15F7808FD}"/>
              </a:ext>
            </a:extLst>
          </p:cNvPr>
          <p:cNvSpPr/>
          <p:nvPr/>
        </p:nvSpPr>
        <p:spPr>
          <a:xfrm>
            <a:off x="1889671" y="3865587"/>
            <a:ext cx="1479550" cy="396875"/>
          </a:xfrm>
          <a:prstGeom prst="rect">
            <a:avLst/>
          </a:prstGeom>
          <a:solidFill>
            <a:srgbClr val="FA8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latin typeface="微软雅黑" pitchFamily="34" charset="-122"/>
              <a:ea typeface="微软雅黑" pitchFamily="34" charset="-122"/>
            </a:endParaRPr>
          </a:p>
        </p:txBody>
      </p:sp>
      <p:sp>
        <p:nvSpPr>
          <p:cNvPr id="34821" name="文本框 8">
            <a:extLst>
              <a:ext uri="{FF2B5EF4-FFF2-40B4-BE49-F238E27FC236}">
                <a16:creationId xmlns="" xmlns:a16="http://schemas.microsoft.com/office/drawing/2014/main" id="{9086205C-C1E4-4495-AE88-65680AFD3170}"/>
              </a:ext>
            </a:extLst>
          </p:cNvPr>
          <p:cNvSpPr txBox="1">
            <a:spLocks noChangeArrowheads="1"/>
          </p:cNvSpPr>
          <p:nvPr/>
        </p:nvSpPr>
        <p:spPr bwMode="auto">
          <a:xfrm>
            <a:off x="1994446" y="3905275"/>
            <a:ext cx="12731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r>
              <a:rPr lang="en-US" altLang="zh-CN">
                <a:solidFill>
                  <a:schemeClr val="bg1"/>
                </a:solidFill>
                <a:latin typeface="微软雅黑" panose="020B0503020204020204" pitchFamily="34" charset="-122"/>
                <a:ea typeface="微软雅黑" panose="020B0503020204020204" pitchFamily="34" charset="-122"/>
                <a:cs typeface="Source Han Sans Normal"/>
              </a:rPr>
              <a:t>7</a:t>
            </a:r>
            <a:r>
              <a:rPr lang="zh-CN" altLang="en-US">
                <a:solidFill>
                  <a:schemeClr val="bg1"/>
                </a:solidFill>
                <a:latin typeface="微软雅黑" panose="020B0503020204020204" pitchFamily="34" charset="-122"/>
                <a:ea typeface="微软雅黑" panose="020B0503020204020204" pitchFamily="34" charset="-122"/>
                <a:cs typeface="Source Han Sans Normal"/>
              </a:rPr>
              <a:t>月</a:t>
            </a:r>
            <a:r>
              <a:rPr lang="en-US" altLang="zh-CN">
                <a:solidFill>
                  <a:schemeClr val="bg1"/>
                </a:solidFill>
                <a:latin typeface="微软雅黑" panose="020B0503020204020204" pitchFamily="34" charset="-122"/>
                <a:ea typeface="微软雅黑" panose="020B0503020204020204" pitchFamily="34" charset="-122"/>
                <a:cs typeface="Source Han Sans Normal"/>
              </a:rPr>
              <a:t>27</a:t>
            </a:r>
            <a:r>
              <a:rPr lang="zh-CN" altLang="en-US">
                <a:solidFill>
                  <a:schemeClr val="bg1"/>
                </a:solidFill>
                <a:latin typeface="微软雅黑" panose="020B0503020204020204" pitchFamily="34" charset="-122"/>
                <a:ea typeface="微软雅黑" panose="020B0503020204020204" pitchFamily="34" charset="-122"/>
                <a:cs typeface="Source Han Sans Normal"/>
              </a:rPr>
              <a:t>日</a:t>
            </a:r>
          </a:p>
        </p:txBody>
      </p:sp>
      <p:cxnSp>
        <p:nvCxnSpPr>
          <p:cNvPr id="11" name="直接连接符 10">
            <a:extLst>
              <a:ext uri="{FF2B5EF4-FFF2-40B4-BE49-F238E27FC236}">
                <a16:creationId xmlns="" xmlns:a16="http://schemas.microsoft.com/office/drawing/2014/main" id="{84FBFDAD-8461-49C4-BEAA-79F5A04E68D5}"/>
              </a:ext>
            </a:extLst>
          </p:cNvPr>
          <p:cNvCxnSpPr>
            <a:cxnSpLocks/>
          </p:cNvCxnSpPr>
          <p:nvPr/>
        </p:nvCxnSpPr>
        <p:spPr>
          <a:xfrm>
            <a:off x="565696" y="1908200"/>
            <a:ext cx="2789237" cy="0"/>
          </a:xfrm>
          <a:prstGeom prst="line">
            <a:avLst/>
          </a:prstGeom>
          <a:ln w="57150">
            <a:solidFill>
              <a:srgbClr val="D7080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 xmlns:a16="http://schemas.microsoft.com/office/drawing/2014/main" id="{779ECEDC-AC60-4E61-8504-FC14E0B9EF29}"/>
              </a:ext>
            </a:extLst>
          </p:cNvPr>
          <p:cNvCxnSpPr>
            <a:cxnSpLocks/>
          </p:cNvCxnSpPr>
          <p:nvPr/>
        </p:nvCxnSpPr>
        <p:spPr>
          <a:xfrm>
            <a:off x="595858" y="1908200"/>
            <a:ext cx="0" cy="4418012"/>
          </a:xfrm>
          <a:prstGeom prst="line">
            <a:avLst/>
          </a:prstGeom>
          <a:ln w="57150">
            <a:solidFill>
              <a:srgbClr val="D70800"/>
            </a:solidFill>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 xmlns:a16="http://schemas.microsoft.com/office/drawing/2014/main" id="{2228CBB0-8FA7-4B77-A32E-5792662ED51E}"/>
              </a:ext>
            </a:extLst>
          </p:cNvPr>
          <p:cNvSpPr/>
          <p:nvPr/>
        </p:nvSpPr>
        <p:spPr>
          <a:xfrm>
            <a:off x="394246" y="2087587"/>
            <a:ext cx="2960687" cy="1571625"/>
          </a:xfrm>
          <a:prstGeom prst="rect">
            <a:avLst/>
          </a:prstGeom>
          <a:solidFill>
            <a:srgbClr val="FEC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微软雅黑" pitchFamily="34" charset="-122"/>
              <a:ea typeface="微软雅黑" pitchFamily="34" charset="-122"/>
            </a:endParaRPr>
          </a:p>
        </p:txBody>
      </p:sp>
      <p:sp>
        <p:nvSpPr>
          <p:cNvPr id="34825" name="文本框 14">
            <a:extLst>
              <a:ext uri="{FF2B5EF4-FFF2-40B4-BE49-F238E27FC236}">
                <a16:creationId xmlns="" xmlns:a16="http://schemas.microsoft.com/office/drawing/2014/main" id="{33B29F83-9A58-4F64-8888-06F93F1C8C9A}"/>
              </a:ext>
            </a:extLst>
          </p:cNvPr>
          <p:cNvSpPr txBox="1">
            <a:spLocks noChangeArrowheads="1"/>
          </p:cNvSpPr>
          <p:nvPr/>
        </p:nvSpPr>
        <p:spPr bwMode="auto">
          <a:xfrm>
            <a:off x="595858" y="4389462"/>
            <a:ext cx="20145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r>
              <a:rPr lang="zh-CN" altLang="en-US" sz="2400">
                <a:solidFill>
                  <a:schemeClr val="bg1"/>
                </a:solidFill>
                <a:latin typeface="微软雅黑" panose="020B0503020204020204" pitchFamily="34" charset="-122"/>
                <a:ea typeface="微软雅黑" panose="020B0503020204020204" pitchFamily="34" charset="-122"/>
                <a:cs typeface="思源宋体 CN Heavy"/>
              </a:rPr>
              <a:t>国务院副总理</a:t>
            </a:r>
            <a:endParaRPr lang="en-US" altLang="zh-CN" sz="2400">
              <a:solidFill>
                <a:schemeClr val="bg1"/>
              </a:solidFill>
              <a:latin typeface="微软雅黑" panose="020B0503020204020204" pitchFamily="34" charset="-122"/>
              <a:ea typeface="微软雅黑" panose="020B0503020204020204" pitchFamily="34" charset="-122"/>
              <a:cs typeface="思源宋体 CN Heavy"/>
            </a:endParaRPr>
          </a:p>
        </p:txBody>
      </p:sp>
      <p:sp>
        <p:nvSpPr>
          <p:cNvPr id="34826" name="文本框 15">
            <a:extLst>
              <a:ext uri="{FF2B5EF4-FFF2-40B4-BE49-F238E27FC236}">
                <a16:creationId xmlns="" xmlns:a16="http://schemas.microsoft.com/office/drawing/2014/main" id="{53BC2D65-076F-49D5-964C-BBE38BB096D9}"/>
              </a:ext>
            </a:extLst>
          </p:cNvPr>
          <p:cNvSpPr txBox="1">
            <a:spLocks noChangeArrowheads="1"/>
          </p:cNvSpPr>
          <p:nvPr/>
        </p:nvSpPr>
        <p:spPr bwMode="auto">
          <a:xfrm>
            <a:off x="467271" y="2343175"/>
            <a:ext cx="2822575"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3200" dirty="0">
                <a:solidFill>
                  <a:srgbClr val="CA0000"/>
                </a:solidFill>
                <a:latin typeface="微软雅黑" panose="020B0503020204020204" pitchFamily="34" charset="-122"/>
                <a:ea typeface="微软雅黑" panose="020B0503020204020204" pitchFamily="34" charset="-122"/>
                <a:cs typeface="思源宋体 CN Heavy"/>
              </a:rPr>
              <a:t>全国安全生产电视电话会议</a:t>
            </a:r>
          </a:p>
        </p:txBody>
      </p:sp>
      <p:cxnSp>
        <p:nvCxnSpPr>
          <p:cNvPr id="17" name="直接连接符 16">
            <a:extLst>
              <a:ext uri="{FF2B5EF4-FFF2-40B4-BE49-F238E27FC236}">
                <a16:creationId xmlns="" xmlns:a16="http://schemas.microsoft.com/office/drawing/2014/main" id="{C7E2DF82-51C4-43DE-AB4D-E325C5EEA16C}"/>
              </a:ext>
            </a:extLst>
          </p:cNvPr>
          <p:cNvCxnSpPr>
            <a:cxnSpLocks/>
          </p:cNvCxnSpPr>
          <p:nvPr/>
        </p:nvCxnSpPr>
        <p:spPr>
          <a:xfrm>
            <a:off x="705396" y="4067200"/>
            <a:ext cx="1152525" cy="0"/>
          </a:xfrm>
          <a:prstGeom prst="line">
            <a:avLst/>
          </a:prstGeom>
          <a:ln w="12700">
            <a:solidFill>
              <a:srgbClr val="EF7000"/>
            </a:solidFill>
          </a:ln>
        </p:spPr>
        <p:style>
          <a:lnRef idx="1">
            <a:schemeClr val="accent1"/>
          </a:lnRef>
          <a:fillRef idx="0">
            <a:schemeClr val="accent1"/>
          </a:fillRef>
          <a:effectRef idx="0">
            <a:schemeClr val="accent1"/>
          </a:effectRef>
          <a:fontRef idx="minor">
            <a:schemeClr val="tx1"/>
          </a:fontRef>
        </p:style>
      </p:cxnSp>
      <p:sp>
        <p:nvSpPr>
          <p:cNvPr id="34828" name="文本框 17">
            <a:extLst>
              <a:ext uri="{FF2B5EF4-FFF2-40B4-BE49-F238E27FC236}">
                <a16:creationId xmlns="" xmlns:a16="http://schemas.microsoft.com/office/drawing/2014/main" id="{434EACCC-6A29-4EFD-AB0E-05FDC50FF338}"/>
              </a:ext>
            </a:extLst>
          </p:cNvPr>
          <p:cNvSpPr txBox="1">
            <a:spLocks noChangeArrowheads="1"/>
          </p:cNvSpPr>
          <p:nvPr/>
        </p:nvSpPr>
        <p:spPr bwMode="auto">
          <a:xfrm>
            <a:off x="578396" y="4811737"/>
            <a:ext cx="2496666"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4800" b="1" dirty="0">
                <a:solidFill>
                  <a:srgbClr val="FECB01"/>
                </a:solidFill>
                <a:latin typeface="微软雅黑" panose="020B0503020204020204" pitchFamily="34" charset="-122"/>
                <a:ea typeface="微软雅黑" panose="020B0503020204020204" pitchFamily="34" charset="-122"/>
                <a:cs typeface="思源宋体 CN Heavy"/>
              </a:rPr>
              <a:t>刘　鹤</a:t>
            </a:r>
            <a:endParaRPr lang="en-US" altLang="zh-CN" sz="4800" b="1" dirty="0">
              <a:solidFill>
                <a:srgbClr val="FECB01"/>
              </a:solidFill>
              <a:latin typeface="微软雅黑" panose="020B0503020204020204" pitchFamily="34" charset="-122"/>
              <a:ea typeface="微软雅黑" panose="020B0503020204020204" pitchFamily="34" charset="-122"/>
              <a:cs typeface="思源宋体 CN Heavy"/>
            </a:endParaRPr>
          </a:p>
        </p:txBody>
      </p:sp>
      <p:pic>
        <p:nvPicPr>
          <p:cNvPr id="34829" name="Picture 2" descr="http://5b0988e595225.cdn.sohucs.com/images/20180726/5f693dc702d9437dac7b810e1399f299.jpeg">
            <a:extLst>
              <a:ext uri="{FF2B5EF4-FFF2-40B4-BE49-F238E27FC236}">
                <a16:creationId xmlns="" xmlns:a16="http://schemas.microsoft.com/office/drawing/2014/main" id="{3E56B00D-1C45-413A-AA1C-172040C9CA45}"/>
              </a:ext>
            </a:extLst>
          </p:cNvPr>
          <p:cNvPicPr>
            <a:picLocks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359697" y="1628800"/>
            <a:ext cx="6768752" cy="469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30" name="文本框 23">
            <a:extLst>
              <a:ext uri="{FF2B5EF4-FFF2-40B4-BE49-F238E27FC236}">
                <a16:creationId xmlns="" xmlns:a16="http://schemas.microsoft.com/office/drawing/2014/main" id="{D16CFBE6-74F6-40E4-96EF-B118BFE29A9A}"/>
              </a:ext>
            </a:extLst>
          </p:cNvPr>
          <p:cNvSpPr txBox="1">
            <a:spLocks noChangeArrowheads="1"/>
          </p:cNvSpPr>
          <p:nvPr/>
        </p:nvSpPr>
        <p:spPr bwMode="auto">
          <a:xfrm>
            <a:off x="554583" y="5715025"/>
            <a:ext cx="271938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a:solidFill>
                  <a:schemeClr val="bg1"/>
                </a:solidFill>
                <a:latin typeface="微软雅黑" panose="020B0503020204020204" pitchFamily="34" charset="-122"/>
                <a:ea typeface="微软雅黑" panose="020B0503020204020204" pitchFamily="34" charset="-122"/>
                <a:cs typeface="思源宋体 CN Heavy"/>
              </a:rPr>
              <a:t>加大安全投入，</a:t>
            </a:r>
            <a:endParaRPr lang="en-US" altLang="zh-CN">
              <a:solidFill>
                <a:schemeClr val="bg1"/>
              </a:solidFill>
              <a:latin typeface="微软雅黑" panose="020B0503020204020204" pitchFamily="34" charset="-122"/>
              <a:ea typeface="微软雅黑" panose="020B0503020204020204" pitchFamily="34" charset="-122"/>
              <a:cs typeface="思源宋体 CN Heavy"/>
            </a:endParaRPr>
          </a:p>
          <a:p>
            <a:pPr algn="ctr"/>
            <a:r>
              <a:rPr lang="zh-CN" altLang="en-US">
                <a:solidFill>
                  <a:schemeClr val="bg1"/>
                </a:solidFill>
                <a:latin typeface="微软雅黑" panose="020B0503020204020204" pitchFamily="34" charset="-122"/>
                <a:ea typeface="微软雅黑" panose="020B0503020204020204" pitchFamily="34" charset="-122"/>
                <a:cs typeface="思源宋体 CN Heavy"/>
              </a:rPr>
              <a:t>夯实安全生产基础。</a:t>
            </a:r>
          </a:p>
        </p:txBody>
      </p:sp>
      <p:sp>
        <p:nvSpPr>
          <p:cNvPr id="15" name="矩形 14">
            <a:extLst>
              <a:ext uri="{FF2B5EF4-FFF2-40B4-BE49-F238E27FC236}">
                <a16:creationId xmlns="" xmlns:a16="http://schemas.microsoft.com/office/drawing/2014/main" id="{321000DB-4330-4B14-AF4C-489067810D6E}"/>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四</a:t>
            </a:r>
            <a:r>
              <a:rPr lang="en-US" altLang="zh-CN" sz="2800" b="1" dirty="0">
                <a:solidFill>
                  <a:srgbClr val="C00000"/>
                </a:solidFill>
                <a:latin typeface="+mj-ea"/>
                <a:ea typeface="+mj-ea"/>
              </a:rPr>
              <a:t>) </a:t>
            </a:r>
            <a:r>
              <a:rPr lang="zh-CN" altLang="en-US" sz="2800" b="1" dirty="0">
                <a:solidFill>
                  <a:srgbClr val="C00000"/>
                </a:solidFill>
                <a:latin typeface="+mj-ea"/>
                <a:ea typeface="+mj-ea"/>
              </a:rPr>
              <a:t>保证本单位的安全生产投入有效实施</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5">
            <a:extLst>
              <a:ext uri="{FF2B5EF4-FFF2-40B4-BE49-F238E27FC236}">
                <a16:creationId xmlns="" xmlns:a16="http://schemas.microsoft.com/office/drawing/2014/main" id="{6D3A834F-7C28-40A5-B937-A3942AC6B667}"/>
              </a:ext>
            </a:extLst>
          </p:cNvPr>
          <p:cNvSpPr>
            <a:spLocks/>
          </p:cNvSpPr>
          <p:nvPr/>
        </p:nvSpPr>
        <p:spPr bwMode="auto">
          <a:xfrm>
            <a:off x="564804" y="1662264"/>
            <a:ext cx="2855851" cy="3202129"/>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noFill/>
          <a:ln w="12700">
            <a:solidFill>
              <a:srgbClr val="BE0000"/>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endParaRPr>
          </a:p>
        </p:txBody>
      </p:sp>
      <p:sp>
        <p:nvSpPr>
          <p:cNvPr id="33" name="Freeform 5">
            <a:extLst>
              <a:ext uri="{FF2B5EF4-FFF2-40B4-BE49-F238E27FC236}">
                <a16:creationId xmlns="" xmlns:a16="http://schemas.microsoft.com/office/drawing/2014/main" id="{3B9A2BC0-2B7A-47DD-BF78-FA38179CB573}"/>
              </a:ext>
            </a:extLst>
          </p:cNvPr>
          <p:cNvSpPr>
            <a:spLocks/>
          </p:cNvSpPr>
          <p:nvPr/>
        </p:nvSpPr>
        <p:spPr bwMode="auto">
          <a:xfrm>
            <a:off x="794837" y="1866079"/>
            <a:ext cx="2395783" cy="2686277"/>
          </a:xfrm>
          <a:custGeom>
            <a:avLst/>
            <a:gdLst>
              <a:gd name="T0" fmla="*/ 1837 w 3175"/>
              <a:gd name="T1" fmla="*/ 92 h 3561"/>
              <a:gd name="T2" fmla="*/ 2381 w 3175"/>
              <a:gd name="T3" fmla="*/ 406 h 3561"/>
              <a:gd name="T4" fmla="*/ 2925 w 3175"/>
              <a:gd name="T5" fmla="*/ 720 h 3561"/>
              <a:gd name="T6" fmla="*/ 3175 w 3175"/>
              <a:gd name="T7" fmla="*/ 1153 h 3561"/>
              <a:gd name="T8" fmla="*/ 3175 w 3175"/>
              <a:gd name="T9" fmla="*/ 1781 h 3561"/>
              <a:gd name="T10" fmla="*/ 3175 w 3175"/>
              <a:gd name="T11" fmla="*/ 2408 h 3561"/>
              <a:gd name="T12" fmla="*/ 2925 w 3175"/>
              <a:gd name="T13" fmla="*/ 2841 h 3561"/>
              <a:gd name="T14" fmla="*/ 2381 w 3175"/>
              <a:gd name="T15" fmla="*/ 3155 h 3561"/>
              <a:gd name="T16" fmla="*/ 1837 w 3175"/>
              <a:gd name="T17" fmla="*/ 3469 h 3561"/>
              <a:gd name="T18" fmla="*/ 1338 w 3175"/>
              <a:gd name="T19" fmla="*/ 3469 h 3561"/>
              <a:gd name="T20" fmla="*/ 794 w 3175"/>
              <a:gd name="T21" fmla="*/ 3155 h 3561"/>
              <a:gd name="T22" fmla="*/ 250 w 3175"/>
              <a:gd name="T23" fmla="*/ 2841 h 3561"/>
              <a:gd name="T24" fmla="*/ 0 w 3175"/>
              <a:gd name="T25" fmla="*/ 2408 h 3561"/>
              <a:gd name="T26" fmla="*/ 0 w 3175"/>
              <a:gd name="T27" fmla="*/ 1781 h 3561"/>
              <a:gd name="T28" fmla="*/ 0 w 3175"/>
              <a:gd name="T29" fmla="*/ 1153 h 3561"/>
              <a:gd name="T30" fmla="*/ 250 w 3175"/>
              <a:gd name="T31" fmla="*/ 720 h 3561"/>
              <a:gd name="T32" fmla="*/ 794 w 3175"/>
              <a:gd name="T33" fmla="*/ 406 h 3561"/>
              <a:gd name="T34" fmla="*/ 1338 w 3175"/>
              <a:gd name="T35" fmla="*/ 92 h 3561"/>
              <a:gd name="T36" fmla="*/ 1837 w 3175"/>
              <a:gd name="T37" fmla="*/ 92 h 3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5" h="3561">
                <a:moveTo>
                  <a:pt x="1837" y="92"/>
                </a:moveTo>
                <a:lnTo>
                  <a:pt x="2381" y="406"/>
                </a:lnTo>
                <a:lnTo>
                  <a:pt x="2925" y="720"/>
                </a:lnTo>
                <a:cubicBezTo>
                  <a:pt x="3084" y="812"/>
                  <a:pt x="3175" y="969"/>
                  <a:pt x="3175" y="1153"/>
                </a:cubicBezTo>
                <a:lnTo>
                  <a:pt x="3175" y="1781"/>
                </a:lnTo>
                <a:lnTo>
                  <a:pt x="3175" y="2408"/>
                </a:lnTo>
                <a:cubicBezTo>
                  <a:pt x="3175" y="2592"/>
                  <a:pt x="3084" y="2750"/>
                  <a:pt x="2925" y="2841"/>
                </a:cubicBezTo>
                <a:lnTo>
                  <a:pt x="2381" y="3155"/>
                </a:lnTo>
                <a:lnTo>
                  <a:pt x="1837" y="3469"/>
                </a:lnTo>
                <a:cubicBezTo>
                  <a:pt x="1678" y="3561"/>
                  <a:pt x="1496" y="3561"/>
                  <a:pt x="1338" y="3469"/>
                </a:cubicBezTo>
                <a:lnTo>
                  <a:pt x="794" y="3155"/>
                </a:lnTo>
                <a:lnTo>
                  <a:pt x="250" y="2841"/>
                </a:lnTo>
                <a:cubicBezTo>
                  <a:pt x="91" y="2750"/>
                  <a:pt x="0" y="2592"/>
                  <a:pt x="0" y="2408"/>
                </a:cubicBezTo>
                <a:lnTo>
                  <a:pt x="0" y="1781"/>
                </a:lnTo>
                <a:lnTo>
                  <a:pt x="0" y="1153"/>
                </a:lnTo>
                <a:cubicBezTo>
                  <a:pt x="0" y="969"/>
                  <a:pt x="91" y="812"/>
                  <a:pt x="250" y="720"/>
                </a:cubicBezTo>
                <a:lnTo>
                  <a:pt x="794" y="406"/>
                </a:lnTo>
                <a:lnTo>
                  <a:pt x="1338" y="92"/>
                </a:lnTo>
                <a:cubicBezTo>
                  <a:pt x="1496" y="0"/>
                  <a:pt x="1678" y="0"/>
                  <a:pt x="1837" y="92"/>
                </a:cubicBezTo>
                <a:close/>
              </a:path>
            </a:pathLst>
          </a:custGeom>
          <a:solidFill>
            <a:srgbClr val="D20000"/>
          </a:solidFill>
          <a:ln w="28575" cap="flat" cmpd="sng" algn="ctr">
            <a:gradFill>
              <a:gsLst>
                <a:gs pos="50000">
                  <a:srgbClr val="FFFF00"/>
                </a:gs>
                <a:gs pos="0">
                  <a:srgbClr val="FFA000"/>
                </a:gs>
                <a:gs pos="100000">
                  <a:srgbClr val="FFA000"/>
                </a:gs>
              </a:gsLst>
              <a:lin ang="1800000" scaled="0"/>
            </a:gradFill>
            <a:prstDash val="solid"/>
            <a:miter lim="800000"/>
          </a:ln>
          <a:effectLst>
            <a:outerShdw blurRad="203200" dist="1016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34" name="矩形 33">
            <a:extLst>
              <a:ext uri="{FF2B5EF4-FFF2-40B4-BE49-F238E27FC236}">
                <a16:creationId xmlns="" xmlns:a16="http://schemas.microsoft.com/office/drawing/2014/main" id="{A91E5E17-2CD5-416E-95D4-EF86839C62AA}"/>
              </a:ext>
            </a:extLst>
          </p:cNvPr>
          <p:cNvSpPr/>
          <p:nvPr/>
        </p:nvSpPr>
        <p:spPr>
          <a:xfrm>
            <a:off x="794837" y="2927137"/>
            <a:ext cx="2377804" cy="923330"/>
          </a:xfrm>
          <a:prstGeom prst="rect">
            <a:avLst/>
          </a:prstGeom>
          <a:noFill/>
          <a:effectLst/>
        </p:spPr>
        <p:txBody>
          <a:bodyPr wrap="square" rtlCol="0">
            <a:spAutoFit/>
          </a:bodyPr>
          <a:lstStyle/>
          <a:p>
            <a:pPr algn="ctr" eaLnBrk="1" fontAlgn="auto" hangingPunct="1">
              <a:spcBef>
                <a:spcPts val="0"/>
              </a:spcBef>
              <a:spcAft>
                <a:spcPts val="0"/>
              </a:spcAft>
            </a:pPr>
            <a:r>
              <a:rPr lang="zh-CN" altLang="en-US" sz="5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十九大</a:t>
            </a:r>
          </a:p>
        </p:txBody>
      </p:sp>
      <p:pic>
        <p:nvPicPr>
          <p:cNvPr id="35" name="图片 34">
            <a:extLst>
              <a:ext uri="{FF2B5EF4-FFF2-40B4-BE49-F238E27FC236}">
                <a16:creationId xmlns="" xmlns:a16="http://schemas.microsoft.com/office/drawing/2014/main" id="{3173C83B-816B-4907-AA00-0450FB8F9A52}"/>
              </a:ext>
            </a:extLst>
          </p:cNvPr>
          <p:cNvPicPr>
            <a:picLocks noChangeAspect="1"/>
          </p:cNvPicPr>
          <p:nvPr/>
        </p:nvPicPr>
        <p:blipFill>
          <a:blip r:embed="rId2" cstate="print">
            <a:extLst>
              <a:ext uri="{BEBA8EAE-BF5A-486C-A8C5-ECC9F3942E4B}">
                <a14:imgProps xmlns="" xmlns:a14="http://schemas.microsoft.com/office/drawing/2010/main">
                  <a14:imgLayer r:embed="rId3">
                    <a14:imgEffect>
                      <a14:brightnessContrast bright="20000"/>
                    </a14:imgEffect>
                  </a14:imgLayer>
                </a14:imgProps>
              </a:ext>
              <a:ext uri="{28A0092B-C50C-407E-A947-70E740481C1C}">
                <a14:useLocalDpi xmlns="" xmlns:a14="http://schemas.microsoft.com/office/drawing/2010/main" val="0"/>
              </a:ext>
            </a:extLst>
          </a:blip>
          <a:stretch>
            <a:fillRect/>
          </a:stretch>
        </p:blipFill>
        <p:spPr>
          <a:xfrm>
            <a:off x="1599941" y="2193576"/>
            <a:ext cx="785577" cy="668160"/>
          </a:xfrm>
          <a:prstGeom prst="rect">
            <a:avLst/>
          </a:prstGeom>
        </p:spPr>
      </p:pic>
      <p:grpSp>
        <p:nvGrpSpPr>
          <p:cNvPr id="36" name="组合 35">
            <a:extLst>
              <a:ext uri="{FF2B5EF4-FFF2-40B4-BE49-F238E27FC236}">
                <a16:creationId xmlns="" xmlns:a16="http://schemas.microsoft.com/office/drawing/2014/main" id="{7EE5FDB8-57F7-4534-B66E-3160577A80BC}"/>
              </a:ext>
            </a:extLst>
          </p:cNvPr>
          <p:cNvGrpSpPr/>
          <p:nvPr/>
        </p:nvGrpSpPr>
        <p:grpSpPr>
          <a:xfrm>
            <a:off x="3938219" y="1340768"/>
            <a:ext cx="5470149" cy="523220"/>
            <a:chOff x="5544649" y="861109"/>
            <a:chExt cx="4752902" cy="523220"/>
          </a:xfrm>
        </p:grpSpPr>
        <p:sp>
          <p:nvSpPr>
            <p:cNvPr id="37" name="圆角矩形 12">
              <a:extLst>
                <a:ext uri="{FF2B5EF4-FFF2-40B4-BE49-F238E27FC236}">
                  <a16:creationId xmlns="" xmlns:a16="http://schemas.microsoft.com/office/drawing/2014/main" id="{26EB8D3D-923A-403E-BD7D-7AAF86758928}"/>
                </a:ext>
              </a:extLst>
            </p:cNvPr>
            <p:cNvSpPr/>
            <p:nvPr/>
          </p:nvSpPr>
          <p:spPr>
            <a:xfrm>
              <a:off x="5544649" y="861109"/>
              <a:ext cx="4752902" cy="523220"/>
            </a:xfrm>
            <a:prstGeom prst="roundRect">
              <a:avLst/>
            </a:prstGeom>
            <a:solidFill>
              <a:srgbClr val="BE0000"/>
            </a:solidFill>
            <a:ln w="12700" cap="flat" cmpd="sng" algn="ctr">
              <a:noFill/>
              <a:prstDash val="solid"/>
              <a:miter lim="800000"/>
            </a:ln>
            <a:effectLst>
              <a:outerShdw blurRad="127000" dist="508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38" name="矩形 37">
              <a:extLst>
                <a:ext uri="{FF2B5EF4-FFF2-40B4-BE49-F238E27FC236}">
                  <a16:creationId xmlns="" xmlns:a16="http://schemas.microsoft.com/office/drawing/2014/main" id="{47412712-C408-4930-8142-9A8B0C1A1C71}"/>
                </a:ext>
              </a:extLst>
            </p:cNvPr>
            <p:cNvSpPr/>
            <p:nvPr/>
          </p:nvSpPr>
          <p:spPr>
            <a:xfrm>
              <a:off x="6088185" y="891887"/>
              <a:ext cx="4209366"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树立安全发展理念</a:t>
              </a:r>
            </a:p>
          </p:txBody>
        </p:sp>
        <p:sp>
          <p:nvSpPr>
            <p:cNvPr id="39" name="圆角矩形 18">
              <a:extLst>
                <a:ext uri="{FF2B5EF4-FFF2-40B4-BE49-F238E27FC236}">
                  <a16:creationId xmlns="" xmlns:a16="http://schemas.microsoft.com/office/drawing/2014/main" id="{078C717E-C3F0-42C9-A878-63A66B9E9E07}"/>
                </a:ext>
              </a:extLst>
            </p:cNvPr>
            <p:cNvSpPr>
              <a:spLocks noChangeAspect="1"/>
            </p:cNvSpPr>
            <p:nvPr/>
          </p:nvSpPr>
          <p:spPr>
            <a:xfrm>
              <a:off x="5600920" y="906719"/>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1</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40" name="组合 39">
            <a:extLst>
              <a:ext uri="{FF2B5EF4-FFF2-40B4-BE49-F238E27FC236}">
                <a16:creationId xmlns="" xmlns:a16="http://schemas.microsoft.com/office/drawing/2014/main" id="{E8A68F4F-AEE3-48E1-9019-8744C00BA73C}"/>
              </a:ext>
            </a:extLst>
          </p:cNvPr>
          <p:cNvGrpSpPr/>
          <p:nvPr/>
        </p:nvGrpSpPr>
        <p:grpSpPr>
          <a:xfrm>
            <a:off x="3938219" y="2055827"/>
            <a:ext cx="5470149" cy="523220"/>
            <a:chOff x="5544649" y="1533136"/>
            <a:chExt cx="4752902" cy="523220"/>
          </a:xfrm>
        </p:grpSpPr>
        <p:sp>
          <p:nvSpPr>
            <p:cNvPr id="41" name="圆角矩形 13">
              <a:extLst>
                <a:ext uri="{FF2B5EF4-FFF2-40B4-BE49-F238E27FC236}">
                  <a16:creationId xmlns="" xmlns:a16="http://schemas.microsoft.com/office/drawing/2014/main" id="{D04464D0-AED1-41BB-9F94-DDC1CE63EE2A}"/>
                </a:ext>
              </a:extLst>
            </p:cNvPr>
            <p:cNvSpPr/>
            <p:nvPr/>
          </p:nvSpPr>
          <p:spPr>
            <a:xfrm>
              <a:off x="5544649" y="1533136"/>
              <a:ext cx="4752902" cy="523220"/>
            </a:xfrm>
            <a:prstGeom prst="roundRect">
              <a:avLst/>
            </a:prstGeom>
            <a:solidFill>
              <a:srgbClr val="BE0000"/>
            </a:solidFill>
            <a:ln w="12700" cap="flat" cmpd="sng" algn="ctr">
              <a:noFill/>
              <a:prstDash val="solid"/>
              <a:miter lim="800000"/>
            </a:ln>
            <a:effectLst>
              <a:outerShdw blurRad="127000" dist="508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42" name="矩形 41">
              <a:extLst>
                <a:ext uri="{FF2B5EF4-FFF2-40B4-BE49-F238E27FC236}">
                  <a16:creationId xmlns="" xmlns:a16="http://schemas.microsoft.com/office/drawing/2014/main" id="{705BE55F-483F-4012-9A4A-D1381912B5B0}"/>
                </a:ext>
              </a:extLst>
            </p:cNvPr>
            <p:cNvSpPr/>
            <p:nvPr/>
          </p:nvSpPr>
          <p:spPr>
            <a:xfrm>
              <a:off x="6088185" y="1563914"/>
              <a:ext cx="4209366"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弘扬生命至上、安全第一的思想</a:t>
              </a:r>
            </a:p>
          </p:txBody>
        </p:sp>
        <p:sp>
          <p:nvSpPr>
            <p:cNvPr id="43" name="圆角矩形 19">
              <a:extLst>
                <a:ext uri="{FF2B5EF4-FFF2-40B4-BE49-F238E27FC236}">
                  <a16:creationId xmlns="" xmlns:a16="http://schemas.microsoft.com/office/drawing/2014/main" id="{E9623F1C-B508-48C2-9FB3-250F747C7787}"/>
                </a:ext>
              </a:extLst>
            </p:cNvPr>
            <p:cNvSpPr>
              <a:spLocks noChangeAspect="1"/>
            </p:cNvSpPr>
            <p:nvPr/>
          </p:nvSpPr>
          <p:spPr>
            <a:xfrm>
              <a:off x="5600920" y="1578746"/>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2</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44" name="组合 43">
            <a:extLst>
              <a:ext uri="{FF2B5EF4-FFF2-40B4-BE49-F238E27FC236}">
                <a16:creationId xmlns="" xmlns:a16="http://schemas.microsoft.com/office/drawing/2014/main" id="{61C3074D-DF7E-41B9-8323-873BAE1CB991}"/>
              </a:ext>
            </a:extLst>
          </p:cNvPr>
          <p:cNvGrpSpPr/>
          <p:nvPr/>
        </p:nvGrpSpPr>
        <p:grpSpPr>
          <a:xfrm>
            <a:off x="3938219" y="2770886"/>
            <a:ext cx="5470149" cy="523220"/>
            <a:chOff x="5544649" y="2205163"/>
            <a:chExt cx="4752902" cy="523220"/>
          </a:xfrm>
        </p:grpSpPr>
        <p:sp>
          <p:nvSpPr>
            <p:cNvPr id="45" name="圆角矩形 14">
              <a:extLst>
                <a:ext uri="{FF2B5EF4-FFF2-40B4-BE49-F238E27FC236}">
                  <a16:creationId xmlns="" xmlns:a16="http://schemas.microsoft.com/office/drawing/2014/main" id="{E425DD6F-88CD-463D-8A73-37863F174DC1}"/>
                </a:ext>
              </a:extLst>
            </p:cNvPr>
            <p:cNvSpPr/>
            <p:nvPr/>
          </p:nvSpPr>
          <p:spPr>
            <a:xfrm>
              <a:off x="5544649" y="2205163"/>
              <a:ext cx="4752902" cy="523220"/>
            </a:xfrm>
            <a:prstGeom prst="roundRect">
              <a:avLst/>
            </a:prstGeom>
            <a:solidFill>
              <a:srgbClr val="BE0000"/>
            </a:solidFill>
            <a:ln w="12700" cap="flat" cmpd="sng" algn="ctr">
              <a:noFill/>
              <a:prstDash val="solid"/>
              <a:miter lim="800000"/>
            </a:ln>
            <a:effectLst>
              <a:outerShdw blurRad="127000" dist="508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46" name="矩形 45">
              <a:extLst>
                <a:ext uri="{FF2B5EF4-FFF2-40B4-BE49-F238E27FC236}">
                  <a16:creationId xmlns="" xmlns:a16="http://schemas.microsoft.com/office/drawing/2014/main" id="{C9C8F193-1ADA-4B0A-80A9-7AAA0E498604}"/>
                </a:ext>
              </a:extLst>
            </p:cNvPr>
            <p:cNvSpPr/>
            <p:nvPr/>
          </p:nvSpPr>
          <p:spPr>
            <a:xfrm>
              <a:off x="6088185" y="2235941"/>
              <a:ext cx="4209366"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健全公共安全体系</a:t>
              </a:r>
            </a:p>
          </p:txBody>
        </p:sp>
        <p:sp>
          <p:nvSpPr>
            <p:cNvPr id="47" name="圆角矩形 20">
              <a:extLst>
                <a:ext uri="{FF2B5EF4-FFF2-40B4-BE49-F238E27FC236}">
                  <a16:creationId xmlns="" xmlns:a16="http://schemas.microsoft.com/office/drawing/2014/main" id="{8295E815-E5EF-41D5-9DE6-BB3451F409A9}"/>
                </a:ext>
              </a:extLst>
            </p:cNvPr>
            <p:cNvSpPr>
              <a:spLocks noChangeAspect="1"/>
            </p:cNvSpPr>
            <p:nvPr/>
          </p:nvSpPr>
          <p:spPr>
            <a:xfrm>
              <a:off x="5600920" y="2250773"/>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3</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48" name="组合 47">
            <a:extLst>
              <a:ext uri="{FF2B5EF4-FFF2-40B4-BE49-F238E27FC236}">
                <a16:creationId xmlns="" xmlns:a16="http://schemas.microsoft.com/office/drawing/2014/main" id="{6794C476-8DB5-4ABF-8476-BBD936C94D47}"/>
              </a:ext>
            </a:extLst>
          </p:cNvPr>
          <p:cNvGrpSpPr/>
          <p:nvPr/>
        </p:nvGrpSpPr>
        <p:grpSpPr>
          <a:xfrm>
            <a:off x="3938219" y="3485945"/>
            <a:ext cx="5470149" cy="523220"/>
            <a:chOff x="5544649" y="2877190"/>
            <a:chExt cx="4752902" cy="523220"/>
          </a:xfrm>
        </p:grpSpPr>
        <p:sp>
          <p:nvSpPr>
            <p:cNvPr id="49" name="圆角矩形 15">
              <a:extLst>
                <a:ext uri="{FF2B5EF4-FFF2-40B4-BE49-F238E27FC236}">
                  <a16:creationId xmlns="" xmlns:a16="http://schemas.microsoft.com/office/drawing/2014/main" id="{F1F2271D-35BF-4A26-88C2-19798C39E117}"/>
                </a:ext>
              </a:extLst>
            </p:cNvPr>
            <p:cNvSpPr/>
            <p:nvPr/>
          </p:nvSpPr>
          <p:spPr>
            <a:xfrm>
              <a:off x="5544649" y="2877190"/>
              <a:ext cx="4752902" cy="523220"/>
            </a:xfrm>
            <a:prstGeom prst="roundRect">
              <a:avLst/>
            </a:prstGeom>
            <a:solidFill>
              <a:srgbClr val="BE0000"/>
            </a:solidFill>
            <a:ln w="12700" cap="flat" cmpd="sng" algn="ctr">
              <a:noFill/>
              <a:prstDash val="solid"/>
              <a:miter lim="800000"/>
            </a:ln>
            <a:effectLst>
              <a:outerShdw blurRad="127000" dist="508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50" name="矩形 49">
              <a:extLst>
                <a:ext uri="{FF2B5EF4-FFF2-40B4-BE49-F238E27FC236}">
                  <a16:creationId xmlns="" xmlns:a16="http://schemas.microsoft.com/office/drawing/2014/main" id="{E8F916F2-94F8-4812-AEEF-A1E739718CC1}"/>
                </a:ext>
              </a:extLst>
            </p:cNvPr>
            <p:cNvSpPr/>
            <p:nvPr/>
          </p:nvSpPr>
          <p:spPr>
            <a:xfrm>
              <a:off x="6088185" y="2907968"/>
              <a:ext cx="4209366"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完善安全生产责任制</a:t>
              </a:r>
            </a:p>
          </p:txBody>
        </p:sp>
        <p:sp>
          <p:nvSpPr>
            <p:cNvPr id="51" name="圆角矩形 21">
              <a:extLst>
                <a:ext uri="{FF2B5EF4-FFF2-40B4-BE49-F238E27FC236}">
                  <a16:creationId xmlns="" xmlns:a16="http://schemas.microsoft.com/office/drawing/2014/main" id="{2F70FF7E-F3FA-402C-A101-469C8B353AF7}"/>
                </a:ext>
              </a:extLst>
            </p:cNvPr>
            <p:cNvSpPr>
              <a:spLocks noChangeAspect="1"/>
            </p:cNvSpPr>
            <p:nvPr/>
          </p:nvSpPr>
          <p:spPr>
            <a:xfrm>
              <a:off x="5600920" y="2922800"/>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4</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52" name="组合 51">
            <a:extLst>
              <a:ext uri="{FF2B5EF4-FFF2-40B4-BE49-F238E27FC236}">
                <a16:creationId xmlns="" xmlns:a16="http://schemas.microsoft.com/office/drawing/2014/main" id="{EC5E982A-D8BA-4C88-A5DC-90C3E26BBEFD}"/>
              </a:ext>
            </a:extLst>
          </p:cNvPr>
          <p:cNvGrpSpPr/>
          <p:nvPr/>
        </p:nvGrpSpPr>
        <p:grpSpPr>
          <a:xfrm>
            <a:off x="3938219" y="4201004"/>
            <a:ext cx="5470149" cy="523220"/>
            <a:chOff x="5544649" y="3549217"/>
            <a:chExt cx="4752902" cy="523220"/>
          </a:xfrm>
        </p:grpSpPr>
        <p:sp>
          <p:nvSpPr>
            <p:cNvPr id="53" name="圆角矩形 16">
              <a:extLst>
                <a:ext uri="{FF2B5EF4-FFF2-40B4-BE49-F238E27FC236}">
                  <a16:creationId xmlns="" xmlns:a16="http://schemas.microsoft.com/office/drawing/2014/main" id="{9D94E2F9-672E-4B4C-943C-7E1A1BB2DC06}"/>
                </a:ext>
              </a:extLst>
            </p:cNvPr>
            <p:cNvSpPr/>
            <p:nvPr/>
          </p:nvSpPr>
          <p:spPr>
            <a:xfrm>
              <a:off x="5544649" y="3549217"/>
              <a:ext cx="4752902" cy="523220"/>
            </a:xfrm>
            <a:prstGeom prst="roundRect">
              <a:avLst/>
            </a:prstGeom>
            <a:solidFill>
              <a:srgbClr val="BE0000"/>
            </a:solidFill>
            <a:ln w="12700" cap="flat" cmpd="sng" algn="ctr">
              <a:noFill/>
              <a:prstDash val="solid"/>
              <a:miter lim="800000"/>
            </a:ln>
            <a:effectLst>
              <a:outerShdw blurRad="127000" dist="508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54" name="矩形 53">
              <a:extLst>
                <a:ext uri="{FF2B5EF4-FFF2-40B4-BE49-F238E27FC236}">
                  <a16:creationId xmlns="" xmlns:a16="http://schemas.microsoft.com/office/drawing/2014/main" id="{89416D5A-C590-495A-AFC7-0B3F6677EDDB}"/>
                </a:ext>
              </a:extLst>
            </p:cNvPr>
            <p:cNvSpPr/>
            <p:nvPr/>
          </p:nvSpPr>
          <p:spPr>
            <a:xfrm>
              <a:off x="6088185" y="3579995"/>
              <a:ext cx="4209366"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坚决遏制重特大安全事故</a:t>
              </a:r>
            </a:p>
          </p:txBody>
        </p:sp>
        <p:sp>
          <p:nvSpPr>
            <p:cNvPr id="55" name="圆角矩形 22">
              <a:extLst>
                <a:ext uri="{FF2B5EF4-FFF2-40B4-BE49-F238E27FC236}">
                  <a16:creationId xmlns="" xmlns:a16="http://schemas.microsoft.com/office/drawing/2014/main" id="{A8BA2398-833B-4C16-BF87-A91DC5975860}"/>
                </a:ext>
              </a:extLst>
            </p:cNvPr>
            <p:cNvSpPr>
              <a:spLocks noChangeAspect="1"/>
            </p:cNvSpPr>
            <p:nvPr/>
          </p:nvSpPr>
          <p:spPr>
            <a:xfrm>
              <a:off x="5600920" y="3594827"/>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5</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grpSp>
        <p:nvGrpSpPr>
          <p:cNvPr id="56" name="组合 55">
            <a:extLst>
              <a:ext uri="{FF2B5EF4-FFF2-40B4-BE49-F238E27FC236}">
                <a16:creationId xmlns="" xmlns:a16="http://schemas.microsoft.com/office/drawing/2014/main" id="{2DF49A3C-785E-48CA-BD5E-BFE14CCD54EE}"/>
              </a:ext>
            </a:extLst>
          </p:cNvPr>
          <p:cNvGrpSpPr/>
          <p:nvPr/>
        </p:nvGrpSpPr>
        <p:grpSpPr>
          <a:xfrm>
            <a:off x="3938219" y="4916061"/>
            <a:ext cx="5470149" cy="523220"/>
            <a:chOff x="5544649" y="4221242"/>
            <a:chExt cx="4752902" cy="523220"/>
          </a:xfrm>
        </p:grpSpPr>
        <p:sp>
          <p:nvSpPr>
            <p:cNvPr id="57" name="圆角矩形 17">
              <a:extLst>
                <a:ext uri="{FF2B5EF4-FFF2-40B4-BE49-F238E27FC236}">
                  <a16:creationId xmlns="" xmlns:a16="http://schemas.microsoft.com/office/drawing/2014/main" id="{0AD8FFA3-B5EA-416E-82F4-34BB51CDBDC8}"/>
                </a:ext>
              </a:extLst>
            </p:cNvPr>
            <p:cNvSpPr/>
            <p:nvPr/>
          </p:nvSpPr>
          <p:spPr>
            <a:xfrm>
              <a:off x="5544649" y="4221242"/>
              <a:ext cx="4752902" cy="523220"/>
            </a:xfrm>
            <a:prstGeom prst="roundRect">
              <a:avLst/>
            </a:prstGeom>
            <a:solidFill>
              <a:srgbClr val="BE0000"/>
            </a:solidFill>
            <a:ln w="12700" cap="flat" cmpd="sng" algn="ctr">
              <a:noFill/>
              <a:prstDash val="solid"/>
              <a:miter lim="800000"/>
            </a:ln>
            <a:effectLst>
              <a:outerShdw blurRad="127000" dist="508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58" name="矩形 57">
              <a:extLst>
                <a:ext uri="{FF2B5EF4-FFF2-40B4-BE49-F238E27FC236}">
                  <a16:creationId xmlns="" xmlns:a16="http://schemas.microsoft.com/office/drawing/2014/main" id="{47B182BD-DD98-474B-9CD9-9B6CBF390D0C}"/>
                </a:ext>
              </a:extLst>
            </p:cNvPr>
            <p:cNvSpPr/>
            <p:nvPr/>
          </p:nvSpPr>
          <p:spPr>
            <a:xfrm>
              <a:off x="6088185" y="4252020"/>
              <a:ext cx="4209366"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提升防灾减灾救灾能力</a:t>
              </a:r>
            </a:p>
          </p:txBody>
        </p:sp>
        <p:sp>
          <p:nvSpPr>
            <p:cNvPr id="59" name="圆角矩形 23">
              <a:extLst>
                <a:ext uri="{FF2B5EF4-FFF2-40B4-BE49-F238E27FC236}">
                  <a16:creationId xmlns="" xmlns:a16="http://schemas.microsoft.com/office/drawing/2014/main" id="{D02DEE57-F0E7-4FB3-899C-1B7FE79B90E5}"/>
                </a:ext>
              </a:extLst>
            </p:cNvPr>
            <p:cNvSpPr>
              <a:spLocks noChangeAspect="1"/>
            </p:cNvSpPr>
            <p:nvPr/>
          </p:nvSpPr>
          <p:spPr>
            <a:xfrm>
              <a:off x="5600920" y="4266852"/>
              <a:ext cx="430993" cy="43200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6</a:t>
              </a:r>
              <a:endParaRPr kumimoji="0" lang="zh-CN" altLang="en-US" sz="28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 xmlns:p14="http://schemas.microsoft.com/office/powerpoint/2010/main" val="2560988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250" fill="hold"/>
                                        <p:tgtEl>
                                          <p:spTgt spid="32"/>
                                        </p:tgtEl>
                                        <p:attrNameLst>
                                          <p:attrName>ppt_w</p:attrName>
                                        </p:attrNameLst>
                                      </p:cBhvr>
                                      <p:tavLst>
                                        <p:tav tm="0">
                                          <p:val>
                                            <p:fltVal val="0"/>
                                          </p:val>
                                        </p:tav>
                                        <p:tav tm="100000">
                                          <p:val>
                                            <p:strVal val="#ppt_w"/>
                                          </p:val>
                                        </p:tav>
                                      </p:tavLst>
                                    </p:anim>
                                    <p:anim calcmode="lin" valueType="num">
                                      <p:cBhvr>
                                        <p:cTn id="8" dur="250" fill="hold"/>
                                        <p:tgtEl>
                                          <p:spTgt spid="32"/>
                                        </p:tgtEl>
                                        <p:attrNameLst>
                                          <p:attrName>ppt_h</p:attrName>
                                        </p:attrNameLst>
                                      </p:cBhvr>
                                      <p:tavLst>
                                        <p:tav tm="0">
                                          <p:val>
                                            <p:fltVal val="0"/>
                                          </p:val>
                                        </p:tav>
                                        <p:tav tm="100000">
                                          <p:val>
                                            <p:strVal val="#ppt_h"/>
                                          </p:val>
                                        </p:tav>
                                      </p:tavLst>
                                    </p:anim>
                                    <p:animEffect transition="in" filter="fade">
                                      <p:cBhvr>
                                        <p:cTn id="9" dur="250"/>
                                        <p:tgtEl>
                                          <p:spTgt spid="32"/>
                                        </p:tgtEl>
                                      </p:cBhvr>
                                    </p:animEffect>
                                  </p:childTnLst>
                                </p:cTn>
                              </p:par>
                              <p:par>
                                <p:cTn id="10" presetID="6" presetClass="emph" presetSubtype="0" decel="100000" fill="hold" grpId="1" nodeType="withEffect">
                                  <p:stCondLst>
                                    <p:cond delay="200"/>
                                  </p:stCondLst>
                                  <p:childTnLst>
                                    <p:animScale>
                                      <p:cBhvr>
                                        <p:cTn id="11" dur="250" fill="hold"/>
                                        <p:tgtEl>
                                          <p:spTgt spid="32"/>
                                        </p:tgtEl>
                                      </p:cBhvr>
                                      <p:by x="120000" y="120000"/>
                                    </p:animScale>
                                  </p:childTnLst>
                                </p:cTn>
                              </p:par>
                              <p:par>
                                <p:cTn id="12" presetID="6" presetClass="emph" presetSubtype="0" decel="100000" fill="hold" grpId="2" nodeType="withEffect">
                                  <p:stCondLst>
                                    <p:cond delay="400"/>
                                  </p:stCondLst>
                                  <p:childTnLst>
                                    <p:animScale>
                                      <p:cBhvr>
                                        <p:cTn id="13" dur="250" fill="hold"/>
                                        <p:tgtEl>
                                          <p:spTgt spid="32"/>
                                        </p:tgtEl>
                                      </p:cBhvr>
                                      <p:by x="83000" y="83000"/>
                                    </p:animScale>
                                  </p:childTnLst>
                                </p:cTn>
                              </p:par>
                              <p:par>
                                <p:cTn id="14" presetID="53" presetClass="entr" presetSubtype="16" fill="hold" grpId="0" nodeType="withEffect">
                                  <p:stCondLst>
                                    <p:cond delay="400"/>
                                  </p:stCondLst>
                                  <p:childTnLst>
                                    <p:set>
                                      <p:cBhvr>
                                        <p:cTn id="15" dur="1" fill="hold">
                                          <p:stCondLst>
                                            <p:cond delay="0"/>
                                          </p:stCondLst>
                                        </p:cTn>
                                        <p:tgtEl>
                                          <p:spTgt spid="33"/>
                                        </p:tgtEl>
                                        <p:attrNameLst>
                                          <p:attrName>style.visibility</p:attrName>
                                        </p:attrNameLst>
                                      </p:cBhvr>
                                      <p:to>
                                        <p:strVal val="visible"/>
                                      </p:to>
                                    </p:set>
                                    <p:anim calcmode="lin" valueType="num">
                                      <p:cBhvr>
                                        <p:cTn id="16" dur="250" fill="hold"/>
                                        <p:tgtEl>
                                          <p:spTgt spid="33"/>
                                        </p:tgtEl>
                                        <p:attrNameLst>
                                          <p:attrName>ppt_w</p:attrName>
                                        </p:attrNameLst>
                                      </p:cBhvr>
                                      <p:tavLst>
                                        <p:tav tm="0">
                                          <p:val>
                                            <p:fltVal val="0"/>
                                          </p:val>
                                        </p:tav>
                                        <p:tav tm="100000">
                                          <p:val>
                                            <p:strVal val="#ppt_w"/>
                                          </p:val>
                                        </p:tav>
                                      </p:tavLst>
                                    </p:anim>
                                    <p:anim calcmode="lin" valueType="num">
                                      <p:cBhvr>
                                        <p:cTn id="17" dur="250" fill="hold"/>
                                        <p:tgtEl>
                                          <p:spTgt spid="33"/>
                                        </p:tgtEl>
                                        <p:attrNameLst>
                                          <p:attrName>ppt_h</p:attrName>
                                        </p:attrNameLst>
                                      </p:cBhvr>
                                      <p:tavLst>
                                        <p:tav tm="0">
                                          <p:val>
                                            <p:fltVal val="0"/>
                                          </p:val>
                                        </p:tav>
                                        <p:tav tm="100000">
                                          <p:val>
                                            <p:strVal val="#ppt_h"/>
                                          </p:val>
                                        </p:tav>
                                      </p:tavLst>
                                    </p:anim>
                                    <p:animEffect transition="in" filter="fade">
                                      <p:cBhvr>
                                        <p:cTn id="18" dur="250"/>
                                        <p:tgtEl>
                                          <p:spTgt spid="33"/>
                                        </p:tgtEl>
                                      </p:cBhvr>
                                    </p:animEffect>
                                  </p:childTnLst>
                                </p:cTn>
                              </p:par>
                              <p:par>
                                <p:cTn id="19" presetID="6" presetClass="emph" presetSubtype="0" decel="100000" fill="hold" grpId="1" nodeType="withEffect">
                                  <p:stCondLst>
                                    <p:cond delay="600"/>
                                  </p:stCondLst>
                                  <p:childTnLst>
                                    <p:animScale>
                                      <p:cBhvr>
                                        <p:cTn id="20" dur="250" fill="hold"/>
                                        <p:tgtEl>
                                          <p:spTgt spid="33"/>
                                        </p:tgtEl>
                                      </p:cBhvr>
                                      <p:by x="120000" y="120000"/>
                                    </p:animScale>
                                  </p:childTnLst>
                                </p:cTn>
                              </p:par>
                              <p:par>
                                <p:cTn id="21" presetID="6" presetClass="emph" presetSubtype="0" decel="100000" fill="hold" grpId="2" nodeType="withEffect">
                                  <p:stCondLst>
                                    <p:cond delay="800"/>
                                  </p:stCondLst>
                                  <p:childTnLst>
                                    <p:animScale>
                                      <p:cBhvr>
                                        <p:cTn id="22" dur="250" fill="hold"/>
                                        <p:tgtEl>
                                          <p:spTgt spid="33"/>
                                        </p:tgtEl>
                                      </p:cBhvr>
                                      <p:by x="83000" y="83000"/>
                                    </p:animScale>
                                  </p:childTnLst>
                                </p:cTn>
                              </p:par>
                              <p:par>
                                <p:cTn id="23" presetID="53" presetClass="entr" presetSubtype="16" fill="hold" nodeType="withEffect">
                                  <p:stCondLst>
                                    <p:cond delay="600"/>
                                  </p:stCondLst>
                                  <p:childTnLst>
                                    <p:set>
                                      <p:cBhvr>
                                        <p:cTn id="24" dur="1" fill="hold">
                                          <p:stCondLst>
                                            <p:cond delay="0"/>
                                          </p:stCondLst>
                                        </p:cTn>
                                        <p:tgtEl>
                                          <p:spTgt spid="35"/>
                                        </p:tgtEl>
                                        <p:attrNameLst>
                                          <p:attrName>style.visibility</p:attrName>
                                        </p:attrNameLst>
                                      </p:cBhvr>
                                      <p:to>
                                        <p:strVal val="visible"/>
                                      </p:to>
                                    </p:set>
                                    <p:anim calcmode="lin" valueType="num">
                                      <p:cBhvr>
                                        <p:cTn id="25" dur="250" fill="hold"/>
                                        <p:tgtEl>
                                          <p:spTgt spid="35"/>
                                        </p:tgtEl>
                                        <p:attrNameLst>
                                          <p:attrName>ppt_w</p:attrName>
                                        </p:attrNameLst>
                                      </p:cBhvr>
                                      <p:tavLst>
                                        <p:tav tm="0">
                                          <p:val>
                                            <p:fltVal val="0"/>
                                          </p:val>
                                        </p:tav>
                                        <p:tav tm="100000">
                                          <p:val>
                                            <p:strVal val="#ppt_w"/>
                                          </p:val>
                                        </p:tav>
                                      </p:tavLst>
                                    </p:anim>
                                    <p:anim calcmode="lin" valueType="num">
                                      <p:cBhvr>
                                        <p:cTn id="26" dur="250" fill="hold"/>
                                        <p:tgtEl>
                                          <p:spTgt spid="35"/>
                                        </p:tgtEl>
                                        <p:attrNameLst>
                                          <p:attrName>ppt_h</p:attrName>
                                        </p:attrNameLst>
                                      </p:cBhvr>
                                      <p:tavLst>
                                        <p:tav tm="0">
                                          <p:val>
                                            <p:fltVal val="0"/>
                                          </p:val>
                                        </p:tav>
                                        <p:tav tm="100000">
                                          <p:val>
                                            <p:strVal val="#ppt_h"/>
                                          </p:val>
                                        </p:tav>
                                      </p:tavLst>
                                    </p:anim>
                                    <p:animEffect transition="in" filter="fade">
                                      <p:cBhvr>
                                        <p:cTn id="27" dur="250"/>
                                        <p:tgtEl>
                                          <p:spTgt spid="35"/>
                                        </p:tgtEl>
                                      </p:cBhvr>
                                    </p:animEffect>
                                  </p:childTnLst>
                                </p:cTn>
                              </p:par>
                              <p:par>
                                <p:cTn id="28" presetID="6" presetClass="emph" presetSubtype="0" decel="100000" fill="hold" nodeType="withEffect">
                                  <p:stCondLst>
                                    <p:cond delay="800"/>
                                  </p:stCondLst>
                                  <p:childTnLst>
                                    <p:animScale>
                                      <p:cBhvr>
                                        <p:cTn id="29" dur="250" fill="hold"/>
                                        <p:tgtEl>
                                          <p:spTgt spid="35"/>
                                        </p:tgtEl>
                                      </p:cBhvr>
                                      <p:by x="120000" y="120000"/>
                                    </p:animScale>
                                  </p:childTnLst>
                                </p:cTn>
                              </p:par>
                              <p:par>
                                <p:cTn id="30" presetID="6" presetClass="emph" presetSubtype="0" decel="100000" fill="hold" nodeType="withEffect">
                                  <p:stCondLst>
                                    <p:cond delay="1000"/>
                                  </p:stCondLst>
                                  <p:childTnLst>
                                    <p:animScale>
                                      <p:cBhvr>
                                        <p:cTn id="31" dur="250" fill="hold"/>
                                        <p:tgtEl>
                                          <p:spTgt spid="35"/>
                                        </p:tgtEl>
                                      </p:cBhvr>
                                      <p:by x="83000" y="83000"/>
                                    </p:animScale>
                                  </p:childTnLst>
                                </p:cTn>
                              </p:par>
                              <p:par>
                                <p:cTn id="32" presetID="53" presetClass="entr" presetSubtype="16" fill="hold" grpId="0" nodeType="withEffect">
                                  <p:stCondLst>
                                    <p:cond delay="600"/>
                                  </p:stCondLst>
                                  <p:childTnLst>
                                    <p:set>
                                      <p:cBhvr>
                                        <p:cTn id="33" dur="1" fill="hold">
                                          <p:stCondLst>
                                            <p:cond delay="0"/>
                                          </p:stCondLst>
                                        </p:cTn>
                                        <p:tgtEl>
                                          <p:spTgt spid="34"/>
                                        </p:tgtEl>
                                        <p:attrNameLst>
                                          <p:attrName>style.visibility</p:attrName>
                                        </p:attrNameLst>
                                      </p:cBhvr>
                                      <p:to>
                                        <p:strVal val="visible"/>
                                      </p:to>
                                    </p:set>
                                    <p:anim calcmode="lin" valueType="num">
                                      <p:cBhvr>
                                        <p:cTn id="34" dur="250" fill="hold"/>
                                        <p:tgtEl>
                                          <p:spTgt spid="34"/>
                                        </p:tgtEl>
                                        <p:attrNameLst>
                                          <p:attrName>ppt_w</p:attrName>
                                        </p:attrNameLst>
                                      </p:cBhvr>
                                      <p:tavLst>
                                        <p:tav tm="0">
                                          <p:val>
                                            <p:fltVal val="0"/>
                                          </p:val>
                                        </p:tav>
                                        <p:tav tm="100000">
                                          <p:val>
                                            <p:strVal val="#ppt_w"/>
                                          </p:val>
                                        </p:tav>
                                      </p:tavLst>
                                    </p:anim>
                                    <p:anim calcmode="lin" valueType="num">
                                      <p:cBhvr>
                                        <p:cTn id="35" dur="250" fill="hold"/>
                                        <p:tgtEl>
                                          <p:spTgt spid="34"/>
                                        </p:tgtEl>
                                        <p:attrNameLst>
                                          <p:attrName>ppt_h</p:attrName>
                                        </p:attrNameLst>
                                      </p:cBhvr>
                                      <p:tavLst>
                                        <p:tav tm="0">
                                          <p:val>
                                            <p:fltVal val="0"/>
                                          </p:val>
                                        </p:tav>
                                        <p:tav tm="100000">
                                          <p:val>
                                            <p:strVal val="#ppt_h"/>
                                          </p:val>
                                        </p:tav>
                                      </p:tavLst>
                                    </p:anim>
                                    <p:animEffect transition="in" filter="fade">
                                      <p:cBhvr>
                                        <p:cTn id="36" dur="250"/>
                                        <p:tgtEl>
                                          <p:spTgt spid="34"/>
                                        </p:tgtEl>
                                      </p:cBhvr>
                                    </p:animEffect>
                                  </p:childTnLst>
                                </p:cTn>
                              </p:par>
                              <p:par>
                                <p:cTn id="37" presetID="6" presetClass="emph" presetSubtype="0" decel="100000" fill="hold" grpId="1" nodeType="withEffect">
                                  <p:stCondLst>
                                    <p:cond delay="800"/>
                                  </p:stCondLst>
                                  <p:childTnLst>
                                    <p:animScale>
                                      <p:cBhvr>
                                        <p:cTn id="38" dur="250" fill="hold"/>
                                        <p:tgtEl>
                                          <p:spTgt spid="34"/>
                                        </p:tgtEl>
                                      </p:cBhvr>
                                      <p:by x="120000" y="120000"/>
                                    </p:animScale>
                                  </p:childTnLst>
                                </p:cTn>
                              </p:par>
                              <p:par>
                                <p:cTn id="39" presetID="6" presetClass="emph" presetSubtype="0" decel="100000" fill="hold" grpId="2" nodeType="withEffect">
                                  <p:stCondLst>
                                    <p:cond delay="1000"/>
                                  </p:stCondLst>
                                  <p:childTnLst>
                                    <p:animScale>
                                      <p:cBhvr>
                                        <p:cTn id="40" dur="250" fill="hold"/>
                                        <p:tgtEl>
                                          <p:spTgt spid="34"/>
                                        </p:tgtEl>
                                      </p:cBhvr>
                                      <p:by x="83000" y="83000"/>
                                    </p:animScale>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par>
                                <p:cTn id="48" presetID="35" presetClass="path" presetSubtype="0" accel="50000" decel="50000" fill="hold" nodeType="withEffect">
                                  <p:stCondLst>
                                    <p:cond delay="0"/>
                                  </p:stCondLst>
                                  <p:childTnLst>
                                    <p:animMotion origin="layout" path="M 2.08333E-7 -7.40741E-7 L 0.31576 -7.40741E-7 " pathEditMode="relative" rAng="0" ptsTypes="AA">
                                      <p:cBhvr>
                                        <p:cTn id="49" dur="1000" spd="-100000" fill="hold"/>
                                        <p:tgtEl>
                                          <p:spTgt spid="36"/>
                                        </p:tgtEl>
                                        <p:attrNameLst>
                                          <p:attrName>ppt_x</p:attrName>
                                          <p:attrName>ppt_y</p:attrName>
                                        </p:attrNameLst>
                                      </p:cBhvr>
                                      <p:rCtr x="15781" y="0"/>
                                    </p:animMotion>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 calcmode="lin" valueType="num">
                                      <p:cBhvr>
                                        <p:cTn id="54" dur="500" fill="hold"/>
                                        <p:tgtEl>
                                          <p:spTgt spid="40"/>
                                        </p:tgtEl>
                                        <p:attrNameLst>
                                          <p:attrName>ppt_w</p:attrName>
                                        </p:attrNameLst>
                                      </p:cBhvr>
                                      <p:tavLst>
                                        <p:tav tm="0">
                                          <p:val>
                                            <p:fltVal val="0"/>
                                          </p:val>
                                        </p:tav>
                                        <p:tav tm="100000">
                                          <p:val>
                                            <p:strVal val="#ppt_w"/>
                                          </p:val>
                                        </p:tav>
                                      </p:tavLst>
                                    </p:anim>
                                    <p:anim calcmode="lin" valueType="num">
                                      <p:cBhvr>
                                        <p:cTn id="55" dur="500" fill="hold"/>
                                        <p:tgtEl>
                                          <p:spTgt spid="40"/>
                                        </p:tgtEl>
                                        <p:attrNameLst>
                                          <p:attrName>ppt_h</p:attrName>
                                        </p:attrNameLst>
                                      </p:cBhvr>
                                      <p:tavLst>
                                        <p:tav tm="0">
                                          <p:val>
                                            <p:fltVal val="0"/>
                                          </p:val>
                                        </p:tav>
                                        <p:tav tm="100000">
                                          <p:val>
                                            <p:strVal val="#ppt_h"/>
                                          </p:val>
                                        </p:tav>
                                      </p:tavLst>
                                    </p:anim>
                                    <p:animEffect transition="in" filter="fade">
                                      <p:cBhvr>
                                        <p:cTn id="56" dur="500"/>
                                        <p:tgtEl>
                                          <p:spTgt spid="40"/>
                                        </p:tgtEl>
                                      </p:cBhvr>
                                    </p:animEffect>
                                  </p:childTnLst>
                                </p:cTn>
                              </p:par>
                              <p:par>
                                <p:cTn id="57" presetID="35" presetClass="path" presetSubtype="0" accel="50000" decel="50000" fill="hold" nodeType="withEffect">
                                  <p:stCondLst>
                                    <p:cond delay="0"/>
                                  </p:stCondLst>
                                  <p:childTnLst>
                                    <p:animMotion origin="layout" path="M 2.08333E-7 2.59259E-6 L 0.31576 2.59259E-6 " pathEditMode="relative" rAng="0" ptsTypes="AA">
                                      <p:cBhvr>
                                        <p:cTn id="58" dur="1000" spd="-100000" fill="hold"/>
                                        <p:tgtEl>
                                          <p:spTgt spid="40"/>
                                        </p:tgtEl>
                                        <p:attrNameLst>
                                          <p:attrName>ppt_x</p:attrName>
                                          <p:attrName>ppt_y</p:attrName>
                                        </p:attrNameLst>
                                      </p:cBhvr>
                                      <p:rCtr x="15781" y="0"/>
                                    </p:animMotion>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p:cTn id="63" dur="500" fill="hold"/>
                                        <p:tgtEl>
                                          <p:spTgt spid="44"/>
                                        </p:tgtEl>
                                        <p:attrNameLst>
                                          <p:attrName>ppt_w</p:attrName>
                                        </p:attrNameLst>
                                      </p:cBhvr>
                                      <p:tavLst>
                                        <p:tav tm="0">
                                          <p:val>
                                            <p:fltVal val="0"/>
                                          </p:val>
                                        </p:tav>
                                        <p:tav tm="100000">
                                          <p:val>
                                            <p:strVal val="#ppt_w"/>
                                          </p:val>
                                        </p:tav>
                                      </p:tavLst>
                                    </p:anim>
                                    <p:anim calcmode="lin" valueType="num">
                                      <p:cBhvr>
                                        <p:cTn id="64" dur="500" fill="hold"/>
                                        <p:tgtEl>
                                          <p:spTgt spid="44"/>
                                        </p:tgtEl>
                                        <p:attrNameLst>
                                          <p:attrName>ppt_h</p:attrName>
                                        </p:attrNameLst>
                                      </p:cBhvr>
                                      <p:tavLst>
                                        <p:tav tm="0">
                                          <p:val>
                                            <p:fltVal val="0"/>
                                          </p:val>
                                        </p:tav>
                                        <p:tav tm="100000">
                                          <p:val>
                                            <p:strVal val="#ppt_h"/>
                                          </p:val>
                                        </p:tav>
                                      </p:tavLst>
                                    </p:anim>
                                    <p:animEffect transition="in" filter="fade">
                                      <p:cBhvr>
                                        <p:cTn id="65" dur="500"/>
                                        <p:tgtEl>
                                          <p:spTgt spid="44"/>
                                        </p:tgtEl>
                                      </p:cBhvr>
                                    </p:animEffect>
                                  </p:childTnLst>
                                </p:cTn>
                              </p:par>
                              <p:par>
                                <p:cTn id="66" presetID="35" presetClass="path" presetSubtype="0" accel="50000" decel="50000" fill="hold" nodeType="withEffect">
                                  <p:stCondLst>
                                    <p:cond delay="0"/>
                                  </p:stCondLst>
                                  <p:childTnLst>
                                    <p:animMotion origin="layout" path="M 2.08333E-7 4.44444E-6 L 0.31576 4.44444E-6 " pathEditMode="relative" rAng="0" ptsTypes="AA">
                                      <p:cBhvr>
                                        <p:cTn id="67" dur="1000" spd="-100000" fill="hold"/>
                                        <p:tgtEl>
                                          <p:spTgt spid="44"/>
                                        </p:tgtEl>
                                        <p:attrNameLst>
                                          <p:attrName>ppt_x</p:attrName>
                                          <p:attrName>ppt_y</p:attrName>
                                        </p:attrNameLst>
                                      </p:cBhvr>
                                      <p:rCtr x="15781" y="0"/>
                                    </p:animMotion>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35" presetClass="path" presetSubtype="0" accel="50000" decel="50000" fill="hold" nodeType="withEffect">
                                  <p:stCondLst>
                                    <p:cond delay="0"/>
                                  </p:stCondLst>
                                  <p:childTnLst>
                                    <p:animMotion origin="layout" path="M 2.08333E-7 -2.22222E-6 L 0.31576 -2.22222E-6 " pathEditMode="relative" rAng="0" ptsTypes="AA">
                                      <p:cBhvr>
                                        <p:cTn id="76" dur="1000" spd="-100000" fill="hold"/>
                                        <p:tgtEl>
                                          <p:spTgt spid="48"/>
                                        </p:tgtEl>
                                        <p:attrNameLst>
                                          <p:attrName>ppt_x</p:attrName>
                                          <p:attrName>ppt_y</p:attrName>
                                        </p:attrNameLst>
                                      </p:cBhvr>
                                      <p:rCtr x="15781" y="0"/>
                                    </p:animMotion>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p:cTn id="81" dur="500" fill="hold"/>
                                        <p:tgtEl>
                                          <p:spTgt spid="52"/>
                                        </p:tgtEl>
                                        <p:attrNameLst>
                                          <p:attrName>ppt_w</p:attrName>
                                        </p:attrNameLst>
                                      </p:cBhvr>
                                      <p:tavLst>
                                        <p:tav tm="0">
                                          <p:val>
                                            <p:fltVal val="0"/>
                                          </p:val>
                                        </p:tav>
                                        <p:tav tm="100000">
                                          <p:val>
                                            <p:strVal val="#ppt_w"/>
                                          </p:val>
                                        </p:tav>
                                      </p:tavLst>
                                    </p:anim>
                                    <p:anim calcmode="lin" valueType="num">
                                      <p:cBhvr>
                                        <p:cTn id="82" dur="500" fill="hold"/>
                                        <p:tgtEl>
                                          <p:spTgt spid="52"/>
                                        </p:tgtEl>
                                        <p:attrNameLst>
                                          <p:attrName>ppt_h</p:attrName>
                                        </p:attrNameLst>
                                      </p:cBhvr>
                                      <p:tavLst>
                                        <p:tav tm="0">
                                          <p:val>
                                            <p:fltVal val="0"/>
                                          </p:val>
                                        </p:tav>
                                        <p:tav tm="100000">
                                          <p:val>
                                            <p:strVal val="#ppt_h"/>
                                          </p:val>
                                        </p:tav>
                                      </p:tavLst>
                                    </p:anim>
                                    <p:animEffect transition="in" filter="fade">
                                      <p:cBhvr>
                                        <p:cTn id="83" dur="500"/>
                                        <p:tgtEl>
                                          <p:spTgt spid="52"/>
                                        </p:tgtEl>
                                      </p:cBhvr>
                                    </p:animEffect>
                                  </p:childTnLst>
                                </p:cTn>
                              </p:par>
                              <p:par>
                                <p:cTn id="84" presetID="35" presetClass="path" presetSubtype="0" accel="50000" decel="50000" fill="hold" nodeType="withEffect">
                                  <p:stCondLst>
                                    <p:cond delay="0"/>
                                  </p:stCondLst>
                                  <p:childTnLst>
                                    <p:animMotion origin="layout" path="M 2.08333E-7 -3.7037E-7 L 0.31576 -3.7037E-7 " pathEditMode="relative" rAng="0" ptsTypes="AA">
                                      <p:cBhvr>
                                        <p:cTn id="85" dur="1000" spd="-100000" fill="hold"/>
                                        <p:tgtEl>
                                          <p:spTgt spid="52"/>
                                        </p:tgtEl>
                                        <p:attrNameLst>
                                          <p:attrName>ppt_x</p:attrName>
                                          <p:attrName>ppt_y</p:attrName>
                                        </p:attrNameLst>
                                      </p:cBhvr>
                                      <p:rCtr x="15781" y="0"/>
                                    </p:animMotion>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p:cTn id="90" dur="500" fill="hold"/>
                                        <p:tgtEl>
                                          <p:spTgt spid="56"/>
                                        </p:tgtEl>
                                        <p:attrNameLst>
                                          <p:attrName>ppt_w</p:attrName>
                                        </p:attrNameLst>
                                      </p:cBhvr>
                                      <p:tavLst>
                                        <p:tav tm="0">
                                          <p:val>
                                            <p:fltVal val="0"/>
                                          </p:val>
                                        </p:tav>
                                        <p:tav tm="100000">
                                          <p:val>
                                            <p:strVal val="#ppt_w"/>
                                          </p:val>
                                        </p:tav>
                                      </p:tavLst>
                                    </p:anim>
                                    <p:anim calcmode="lin" valueType="num">
                                      <p:cBhvr>
                                        <p:cTn id="91" dur="500" fill="hold"/>
                                        <p:tgtEl>
                                          <p:spTgt spid="56"/>
                                        </p:tgtEl>
                                        <p:attrNameLst>
                                          <p:attrName>ppt_h</p:attrName>
                                        </p:attrNameLst>
                                      </p:cBhvr>
                                      <p:tavLst>
                                        <p:tav tm="0">
                                          <p:val>
                                            <p:fltVal val="0"/>
                                          </p:val>
                                        </p:tav>
                                        <p:tav tm="100000">
                                          <p:val>
                                            <p:strVal val="#ppt_h"/>
                                          </p:val>
                                        </p:tav>
                                      </p:tavLst>
                                    </p:anim>
                                    <p:animEffect transition="in" filter="fade">
                                      <p:cBhvr>
                                        <p:cTn id="92" dur="500"/>
                                        <p:tgtEl>
                                          <p:spTgt spid="56"/>
                                        </p:tgtEl>
                                      </p:cBhvr>
                                    </p:animEffect>
                                  </p:childTnLst>
                                </p:cTn>
                              </p:par>
                              <p:par>
                                <p:cTn id="93" presetID="35" presetClass="path" presetSubtype="0" accel="50000" decel="50000" fill="hold" nodeType="withEffect">
                                  <p:stCondLst>
                                    <p:cond delay="0"/>
                                  </p:stCondLst>
                                  <p:childTnLst>
                                    <p:animMotion origin="layout" path="M 2.08333E-7 2.96296E-6 L 0.31576 2.96296E-6 " pathEditMode="relative" rAng="0" ptsTypes="AA">
                                      <p:cBhvr>
                                        <p:cTn id="94" dur="1000" spd="-100000" fill="hold"/>
                                        <p:tgtEl>
                                          <p:spTgt spid="56"/>
                                        </p:tgtEl>
                                        <p:attrNameLst>
                                          <p:attrName>ppt_x</p:attrName>
                                          <p:attrName>ppt_y</p:attrName>
                                        </p:attrNameLst>
                                      </p:cBhvr>
                                      <p:rCtr x="157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3" grpId="0" animBg="1"/>
      <p:bldP spid="33" grpId="1" animBg="1"/>
      <p:bldP spid="33" grpId="2" animBg="1"/>
      <p:bldP spid="34" grpId="0"/>
      <p:bldP spid="34" grpId="1"/>
      <p:bldP spid="34"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 xmlns:a16="http://schemas.microsoft.com/office/drawing/2014/main" id="{321000DB-4330-4B14-AF4C-489067810D6E}"/>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四</a:t>
            </a:r>
            <a:r>
              <a:rPr lang="en-US" altLang="zh-CN" sz="2800" b="1" dirty="0">
                <a:solidFill>
                  <a:srgbClr val="C00000"/>
                </a:solidFill>
                <a:latin typeface="+mj-ea"/>
                <a:ea typeface="+mj-ea"/>
              </a:rPr>
              <a:t>) </a:t>
            </a:r>
            <a:r>
              <a:rPr lang="zh-CN" altLang="en-US" sz="2800" b="1" dirty="0">
                <a:solidFill>
                  <a:srgbClr val="C00000"/>
                </a:solidFill>
                <a:latin typeface="+mj-ea"/>
                <a:ea typeface="+mj-ea"/>
              </a:rPr>
              <a:t>保证本单位的安全生产投入有效实施</a:t>
            </a:r>
          </a:p>
        </p:txBody>
      </p:sp>
      <p:pic>
        <p:nvPicPr>
          <p:cNvPr id="18" name="Picture 2" descr="http://pic6.nipic.com/20100404/3679306_140831046995_2.jpg">
            <a:extLst>
              <a:ext uri="{FF2B5EF4-FFF2-40B4-BE49-F238E27FC236}">
                <a16:creationId xmlns="" xmlns:a16="http://schemas.microsoft.com/office/drawing/2014/main" id="{D9328AD2-2B36-4B35-8193-197E80B6D29C}"/>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5746254"/>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 descr="http://pic6.nipic.com/20100404/3679306_140831046995_2.jpg">
            <a:extLst>
              <a:ext uri="{FF2B5EF4-FFF2-40B4-BE49-F238E27FC236}">
                <a16:creationId xmlns="" xmlns:a16="http://schemas.microsoft.com/office/drawing/2014/main" id="{EA3309BA-9BB1-4A7F-8B0F-FB6DAB9E7033}"/>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5516067"/>
            <a:ext cx="1368425"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 descr="http://pic6.nipic.com/20100404/3679306_140831046995_2.jpg">
            <a:extLst>
              <a:ext uri="{FF2B5EF4-FFF2-40B4-BE49-F238E27FC236}">
                <a16:creationId xmlns="" xmlns:a16="http://schemas.microsoft.com/office/drawing/2014/main" id="{2E7F7E6B-875A-4ED9-90EE-AB45A7472750}"/>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5287467"/>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 descr="http://pic6.nipic.com/20100404/3679306_140831046995_2.jpg">
            <a:extLst>
              <a:ext uri="{FF2B5EF4-FFF2-40B4-BE49-F238E27FC236}">
                <a16:creationId xmlns="" xmlns:a16="http://schemas.microsoft.com/office/drawing/2014/main" id="{A1FFE178-003D-4CCD-9601-EBAB4176213A}"/>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5057279"/>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descr="http://pic6.nipic.com/20100404/3679306_140831046995_2.jpg">
            <a:extLst>
              <a:ext uri="{FF2B5EF4-FFF2-40B4-BE49-F238E27FC236}">
                <a16:creationId xmlns="" xmlns:a16="http://schemas.microsoft.com/office/drawing/2014/main" id="{128A6F9A-6A1A-4AF7-9E7C-8221CC0595BE}"/>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4827092"/>
            <a:ext cx="1368425"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 descr="http://pic6.nipic.com/20100404/3679306_140831046995_2.jpg">
            <a:extLst>
              <a:ext uri="{FF2B5EF4-FFF2-40B4-BE49-F238E27FC236}">
                <a16:creationId xmlns="" xmlns:a16="http://schemas.microsoft.com/office/drawing/2014/main" id="{2EC7E241-BEF0-4067-ADAB-813B175D5007}"/>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4598492"/>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 descr="http://pic6.nipic.com/20100404/3679306_140831046995_2.jpg">
            <a:extLst>
              <a:ext uri="{FF2B5EF4-FFF2-40B4-BE49-F238E27FC236}">
                <a16:creationId xmlns="" xmlns:a16="http://schemas.microsoft.com/office/drawing/2014/main" id="{2F4E1949-8CE8-4B2D-9B81-70FFBE4B248C}"/>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4368304"/>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 descr="http://pic6.nipic.com/20100404/3679306_140831046995_2.jpg">
            <a:extLst>
              <a:ext uri="{FF2B5EF4-FFF2-40B4-BE49-F238E27FC236}">
                <a16:creationId xmlns="" xmlns:a16="http://schemas.microsoft.com/office/drawing/2014/main" id="{14E0B654-9AC0-462B-9C70-AC31F66D3FE6}"/>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4138117"/>
            <a:ext cx="1368425"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 descr="http://pic6.nipic.com/20100404/3679306_140831046995_2.jpg">
            <a:extLst>
              <a:ext uri="{FF2B5EF4-FFF2-40B4-BE49-F238E27FC236}">
                <a16:creationId xmlns="" xmlns:a16="http://schemas.microsoft.com/office/drawing/2014/main" id="{A7DDBE4B-F720-409F-860D-5123904F1528}"/>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3906342"/>
            <a:ext cx="1368425"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 descr="http://pic6.nipic.com/20100404/3679306_140831046995_2.jpg">
            <a:extLst>
              <a:ext uri="{FF2B5EF4-FFF2-40B4-BE49-F238E27FC236}">
                <a16:creationId xmlns="" xmlns:a16="http://schemas.microsoft.com/office/drawing/2014/main" id="{2CB7DE4A-BF97-4910-B3A5-F9E16D4645FD}"/>
              </a:ext>
            </a:extLst>
          </p:cNvPr>
          <p:cNvPicPr>
            <a:picLocks noChangeAspect="1" noChangeArrowheads="1"/>
          </p:cNvPicPr>
          <p:nvPr/>
        </p:nvPicPr>
        <p:blipFill>
          <a:blip r:embed="rId2">
            <a:grayscl/>
            <a:extLst>
              <a:ext uri="{28A0092B-C50C-407E-A947-70E740481C1C}">
                <a14:useLocalDpi xmlns="" xmlns:a14="http://schemas.microsoft.com/office/drawing/2010/main" val="0"/>
              </a:ext>
            </a:extLst>
          </a:blip>
          <a:srcRect l="42570" t="45566" r="29539" b="29579"/>
          <a:stretch>
            <a:fillRect/>
          </a:stretch>
        </p:blipFill>
        <p:spPr bwMode="auto">
          <a:xfrm>
            <a:off x="2347069" y="3677742"/>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 descr="http://pic6.nipic.com/20100404/3679306_140831046995_2.jpg">
            <a:extLst>
              <a:ext uri="{FF2B5EF4-FFF2-40B4-BE49-F238E27FC236}">
                <a16:creationId xmlns="" xmlns:a16="http://schemas.microsoft.com/office/drawing/2014/main" id="{27B57E5C-DE99-4DF5-A383-5CBE0808A8E0}"/>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42570" t="45566" r="29539" b="29579"/>
          <a:stretch>
            <a:fillRect/>
          </a:stretch>
        </p:blipFill>
        <p:spPr bwMode="auto">
          <a:xfrm>
            <a:off x="2347069" y="3447554"/>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 descr="http://pic6.nipic.com/20100404/3679306_140831046995_2.jpg">
            <a:extLst>
              <a:ext uri="{FF2B5EF4-FFF2-40B4-BE49-F238E27FC236}">
                <a16:creationId xmlns="" xmlns:a16="http://schemas.microsoft.com/office/drawing/2014/main" id="{EB42404C-3992-4BEC-92FF-B5E7CDB18AEC}"/>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42570" t="45566" r="29539" b="29579"/>
          <a:stretch>
            <a:fillRect/>
          </a:stretch>
        </p:blipFill>
        <p:spPr bwMode="auto">
          <a:xfrm>
            <a:off x="2347069" y="3217367"/>
            <a:ext cx="1368425"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2" descr="http://pic6.nipic.com/20100404/3679306_140831046995_2.jpg">
            <a:extLst>
              <a:ext uri="{FF2B5EF4-FFF2-40B4-BE49-F238E27FC236}">
                <a16:creationId xmlns="" xmlns:a16="http://schemas.microsoft.com/office/drawing/2014/main" id="{1BD6A9FB-BCD3-4872-A3A7-FDF0E1157BE8}"/>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42570" t="45566" r="29539" b="29579"/>
          <a:stretch>
            <a:fillRect/>
          </a:stretch>
        </p:blipFill>
        <p:spPr bwMode="auto">
          <a:xfrm>
            <a:off x="2347069" y="2988767"/>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2" descr="http://pic6.nipic.com/20100404/3679306_140831046995_2.jpg">
            <a:extLst>
              <a:ext uri="{FF2B5EF4-FFF2-40B4-BE49-F238E27FC236}">
                <a16:creationId xmlns="" xmlns:a16="http://schemas.microsoft.com/office/drawing/2014/main" id="{FA7687E3-18D8-47B6-BC38-3EF35DB80659}"/>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42570" t="45566" r="29539" b="29579"/>
          <a:stretch>
            <a:fillRect/>
          </a:stretch>
        </p:blipFill>
        <p:spPr bwMode="auto">
          <a:xfrm>
            <a:off x="2347069" y="2758579"/>
            <a:ext cx="1368425"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2" descr="http://pic6.nipic.com/20100404/3679306_140831046995_2.jpg">
            <a:extLst>
              <a:ext uri="{FF2B5EF4-FFF2-40B4-BE49-F238E27FC236}">
                <a16:creationId xmlns="" xmlns:a16="http://schemas.microsoft.com/office/drawing/2014/main" id="{209AB5B4-0996-4E45-918C-753E4F4FABED}"/>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42570" t="45566" r="29539" b="29579"/>
          <a:stretch>
            <a:fillRect/>
          </a:stretch>
        </p:blipFill>
        <p:spPr bwMode="auto">
          <a:xfrm>
            <a:off x="2347069" y="2528392"/>
            <a:ext cx="1368425" cy="86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文本框 32">
            <a:extLst>
              <a:ext uri="{FF2B5EF4-FFF2-40B4-BE49-F238E27FC236}">
                <a16:creationId xmlns="" xmlns:a16="http://schemas.microsoft.com/office/drawing/2014/main" id="{DE6D22F9-5529-4FBF-BA7C-D441DE13045C}"/>
              </a:ext>
            </a:extLst>
          </p:cNvPr>
          <p:cNvSpPr txBox="1"/>
          <p:nvPr/>
        </p:nvSpPr>
        <p:spPr>
          <a:xfrm>
            <a:off x="656381" y="3771404"/>
            <a:ext cx="647700" cy="1488934"/>
          </a:xfrm>
          <a:prstGeom prst="rect">
            <a:avLst/>
          </a:prstGeom>
          <a:noFill/>
        </p:spPr>
        <p:txBody>
          <a:bodyPr>
            <a:spAutoFit/>
          </a:bodyPr>
          <a:lstStyle/>
          <a:p>
            <a:pPr rtl="0" eaLnBrk="0" hangingPunct="0">
              <a:lnSpc>
                <a:spcPct val="150000"/>
              </a:lnSpc>
              <a:defRPr/>
            </a:pPr>
            <a:r>
              <a:rPr lang="zh-CN" altLang="en-US" sz="3200" b="1" dirty="0">
                <a:latin typeface="+mj-ea"/>
                <a:ea typeface="+mj-ea"/>
              </a:rPr>
              <a:t>成</a:t>
            </a:r>
            <a:endParaRPr lang="en-US" altLang="zh-CN" sz="3200" b="1" dirty="0">
              <a:latin typeface="+mj-ea"/>
              <a:ea typeface="+mj-ea"/>
            </a:endParaRPr>
          </a:p>
          <a:p>
            <a:pPr rtl="0" eaLnBrk="0" hangingPunct="0">
              <a:lnSpc>
                <a:spcPct val="150000"/>
              </a:lnSpc>
              <a:defRPr/>
            </a:pPr>
            <a:r>
              <a:rPr lang="zh-CN" altLang="en-US" sz="3200" b="1" dirty="0">
                <a:latin typeface="+mj-ea"/>
                <a:ea typeface="+mj-ea"/>
              </a:rPr>
              <a:t>本</a:t>
            </a:r>
          </a:p>
        </p:txBody>
      </p:sp>
      <p:pic>
        <p:nvPicPr>
          <p:cNvPr id="34" name="图片 23">
            <a:extLst>
              <a:ext uri="{FF2B5EF4-FFF2-40B4-BE49-F238E27FC236}">
                <a16:creationId xmlns="" xmlns:a16="http://schemas.microsoft.com/office/drawing/2014/main" id="{B245B84E-9159-41AB-AC5C-054B60E3ACC1}"/>
              </a:ext>
            </a:extLst>
          </p:cNvPr>
          <p:cNvPicPr>
            <a:picLocks noChangeAspect="1"/>
          </p:cNvPicPr>
          <p:nvPr/>
        </p:nvPicPr>
        <p:blipFill>
          <a:blip r:embed="rId3">
            <a:extLst>
              <a:ext uri="{28A0092B-C50C-407E-A947-70E740481C1C}">
                <a14:useLocalDpi xmlns="" xmlns:a14="http://schemas.microsoft.com/office/drawing/2010/main" val="0"/>
              </a:ext>
            </a:extLst>
          </a:blip>
          <a:srcRect l="43045" t="24750" r="36092" b="29860"/>
          <a:stretch>
            <a:fillRect/>
          </a:stretch>
        </p:blipFill>
        <p:spPr bwMode="auto">
          <a:xfrm>
            <a:off x="1051669" y="2852242"/>
            <a:ext cx="1295400" cy="352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图片 25">
            <a:extLst>
              <a:ext uri="{FF2B5EF4-FFF2-40B4-BE49-F238E27FC236}">
                <a16:creationId xmlns="" xmlns:a16="http://schemas.microsoft.com/office/drawing/2014/main" id="{2CA07419-57DE-42DB-A9B9-59F5E4DE0C43}"/>
              </a:ext>
            </a:extLst>
          </p:cNvPr>
          <p:cNvPicPr>
            <a:picLocks noChangeAspect="1"/>
          </p:cNvPicPr>
          <p:nvPr/>
        </p:nvPicPr>
        <p:blipFill>
          <a:blip r:embed="rId4">
            <a:extLst>
              <a:ext uri="{28A0092B-C50C-407E-A947-70E740481C1C}">
                <a14:useLocalDpi xmlns="" xmlns:a14="http://schemas.microsoft.com/office/drawing/2010/main" val="0"/>
              </a:ext>
            </a:extLst>
          </a:blip>
          <a:srcRect l="36092" t="24750" r="43045" b="29860"/>
          <a:stretch>
            <a:fillRect/>
          </a:stretch>
        </p:blipFill>
        <p:spPr bwMode="auto">
          <a:xfrm>
            <a:off x="3778994" y="2858592"/>
            <a:ext cx="469900" cy="127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文本框 35">
            <a:extLst>
              <a:ext uri="{FF2B5EF4-FFF2-40B4-BE49-F238E27FC236}">
                <a16:creationId xmlns="" xmlns:a16="http://schemas.microsoft.com/office/drawing/2014/main" id="{B2014E29-8CFF-424F-A349-0D5E2EA27057}"/>
              </a:ext>
            </a:extLst>
          </p:cNvPr>
          <p:cNvSpPr txBox="1"/>
          <p:nvPr/>
        </p:nvSpPr>
        <p:spPr>
          <a:xfrm>
            <a:off x="4056806" y="2979242"/>
            <a:ext cx="1911350" cy="1139799"/>
          </a:xfrm>
          <a:prstGeom prst="rect">
            <a:avLst/>
          </a:prstGeom>
          <a:noFill/>
        </p:spPr>
        <p:txBody>
          <a:bodyPr>
            <a:spAutoFit/>
          </a:bodyPr>
          <a:lstStyle/>
          <a:p>
            <a:pPr algn="ctr" rtl="0" eaLnBrk="0" hangingPunct="0">
              <a:lnSpc>
                <a:spcPct val="150000"/>
              </a:lnSpc>
              <a:defRPr/>
            </a:pPr>
            <a:r>
              <a:rPr lang="zh-CN" altLang="en-US" sz="2400" b="1" dirty="0">
                <a:latin typeface="+mj-ea"/>
                <a:ea typeface="+mj-ea"/>
              </a:rPr>
              <a:t>安全生产</a:t>
            </a:r>
            <a:endParaRPr lang="en-US" altLang="zh-CN" sz="2400" b="1" dirty="0">
              <a:latin typeface="+mj-ea"/>
              <a:ea typeface="+mj-ea"/>
            </a:endParaRPr>
          </a:p>
          <a:p>
            <a:pPr algn="ctr" rtl="0" eaLnBrk="0" hangingPunct="0">
              <a:lnSpc>
                <a:spcPct val="150000"/>
              </a:lnSpc>
              <a:defRPr/>
            </a:pPr>
            <a:r>
              <a:rPr lang="zh-CN" altLang="en-US" sz="2400" b="1" dirty="0">
                <a:latin typeface="+mj-ea"/>
                <a:ea typeface="+mj-ea"/>
              </a:rPr>
              <a:t>费用</a:t>
            </a:r>
          </a:p>
        </p:txBody>
      </p:sp>
      <p:sp>
        <p:nvSpPr>
          <p:cNvPr id="37" name="文本框 27">
            <a:extLst>
              <a:ext uri="{FF2B5EF4-FFF2-40B4-BE49-F238E27FC236}">
                <a16:creationId xmlns="" xmlns:a16="http://schemas.microsoft.com/office/drawing/2014/main" id="{43B64B5E-DEB2-41C1-B40B-450FF2E18A67}"/>
              </a:ext>
            </a:extLst>
          </p:cNvPr>
          <p:cNvSpPr txBox="1">
            <a:spLocks noChangeArrowheads="1"/>
          </p:cNvSpPr>
          <p:nvPr/>
        </p:nvSpPr>
        <p:spPr bwMode="auto">
          <a:xfrm>
            <a:off x="3884957" y="5861077"/>
            <a:ext cx="3575050" cy="462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rtl="0" eaLnBrk="0" hangingPunct="0">
              <a:lnSpc>
                <a:spcPct val="150000"/>
              </a:lnSpc>
              <a:spcBef>
                <a:spcPct val="0"/>
              </a:spcBef>
              <a:buFontTx/>
              <a:buNone/>
            </a:pPr>
            <a:r>
              <a:rPr lang="zh-CN" altLang="en-US" sz="1800" dirty="0">
                <a:latin typeface="+mj-ea"/>
                <a:ea typeface="+mj-ea"/>
              </a:rPr>
              <a:t>安全生产费用在成本中据实列支</a:t>
            </a:r>
          </a:p>
        </p:txBody>
      </p:sp>
      <p:sp>
        <p:nvSpPr>
          <p:cNvPr id="38" name="圆角矩形 30">
            <a:extLst>
              <a:ext uri="{FF2B5EF4-FFF2-40B4-BE49-F238E27FC236}">
                <a16:creationId xmlns="" xmlns:a16="http://schemas.microsoft.com/office/drawing/2014/main" id="{E08F092F-158D-48C4-8467-B1242E8A2556}"/>
              </a:ext>
            </a:extLst>
          </p:cNvPr>
          <p:cNvSpPr/>
          <p:nvPr/>
        </p:nvSpPr>
        <p:spPr>
          <a:xfrm>
            <a:off x="7174656" y="2891929"/>
            <a:ext cx="2447925" cy="1311275"/>
          </a:xfrm>
          <a:prstGeom prst="roundRect">
            <a:avLst>
              <a:gd name="adj" fmla="val 5341"/>
            </a:avLst>
          </a:prstGeom>
          <a:solidFill>
            <a:srgbClr val="FED23F"/>
          </a:solidFill>
          <a:ln w="12700" cap="flat" cmpd="sng" algn="ctr">
            <a:solidFill>
              <a:sysClr val="window" lastClr="FFFFFF">
                <a:hueOff val="0"/>
                <a:satOff val="0"/>
                <a:lumOff val="0"/>
                <a:alphaOff val="0"/>
              </a:sysClr>
            </a:solidFill>
            <a:prstDash val="solid"/>
            <a:miter lim="800000"/>
          </a:ln>
          <a:effectLst/>
        </p:spPr>
        <p:txBody>
          <a:bodyPr lIns="248331" tIns="248331" rIns="248331" bIns="248331" spcCol="1270" anchor="ctr"/>
          <a:lstStyle/>
          <a:p>
            <a:pPr marL="0" marR="0" lvl="0" indent="0" defTabSz="914400" rtl="0" eaLnBrk="0" fontAlgn="auto" latinLnBrk="0" hangingPunct="0">
              <a:lnSpc>
                <a:spcPct val="150000"/>
              </a:lnSpc>
              <a:spcBef>
                <a:spcPts val="0"/>
              </a:spcBef>
              <a:spcAft>
                <a:spcPts val="0"/>
              </a:spcAft>
              <a:buClrTx/>
              <a:buSzTx/>
              <a:buFontTx/>
              <a:buNone/>
              <a:tabLst/>
              <a:defRPr/>
            </a:pPr>
            <a:r>
              <a:rPr kumimoji="0" lang="zh-CN" altLang="en-US" sz="1800" i="0" u="none" strike="noStrike" kern="0" cap="none" spc="0" normalizeH="0" baseline="0" noProof="0" dirty="0">
                <a:ln>
                  <a:noFill/>
                </a:ln>
                <a:effectLst/>
                <a:uLnTx/>
                <a:uFillTx/>
                <a:latin typeface="+mj-ea"/>
                <a:ea typeface="+mj-ea"/>
              </a:rPr>
              <a:t>决策机构</a:t>
            </a:r>
            <a:endParaRPr kumimoji="0" lang="en-US" altLang="zh-CN" sz="1800" i="0" u="none" strike="noStrike" kern="0" cap="none" spc="0" normalizeH="0" baseline="0" noProof="0" dirty="0">
              <a:ln>
                <a:noFill/>
              </a:ln>
              <a:effectLst/>
              <a:uLnTx/>
              <a:uFillTx/>
              <a:latin typeface="+mj-ea"/>
              <a:ea typeface="+mj-ea"/>
            </a:endParaRPr>
          </a:p>
          <a:p>
            <a:pPr marL="0" marR="0" lvl="0" indent="0" defTabSz="914400" rtl="0" eaLnBrk="0" fontAlgn="auto" latinLnBrk="0" hangingPunct="0">
              <a:lnSpc>
                <a:spcPct val="150000"/>
              </a:lnSpc>
              <a:spcBef>
                <a:spcPts val="0"/>
              </a:spcBef>
              <a:spcAft>
                <a:spcPts val="0"/>
              </a:spcAft>
              <a:buClrTx/>
              <a:buSzTx/>
              <a:buFontTx/>
              <a:buNone/>
              <a:tabLst/>
              <a:defRPr/>
            </a:pPr>
            <a:r>
              <a:rPr kumimoji="0" lang="zh-CN" altLang="en-US" sz="1800" i="0" u="none" strike="noStrike" kern="0" cap="none" spc="0" normalizeH="0" baseline="0" noProof="0" dirty="0">
                <a:ln>
                  <a:noFill/>
                </a:ln>
                <a:effectLst/>
                <a:uLnTx/>
                <a:uFillTx/>
                <a:latin typeface="+mj-ea"/>
                <a:ea typeface="+mj-ea"/>
              </a:rPr>
              <a:t>主要负责人</a:t>
            </a:r>
            <a:endParaRPr kumimoji="0" lang="en-US" altLang="zh-CN" sz="1800" i="0" u="none" strike="noStrike" kern="0" cap="none" spc="0" normalizeH="0" baseline="0" noProof="0" dirty="0">
              <a:ln>
                <a:noFill/>
              </a:ln>
              <a:effectLst/>
              <a:uLnTx/>
              <a:uFillTx/>
              <a:latin typeface="+mj-ea"/>
              <a:ea typeface="+mj-ea"/>
            </a:endParaRPr>
          </a:p>
          <a:p>
            <a:pPr marL="0" marR="0" lvl="0" indent="0" defTabSz="914400" rtl="0" eaLnBrk="0" fontAlgn="auto" latinLnBrk="0" hangingPunct="0">
              <a:lnSpc>
                <a:spcPct val="150000"/>
              </a:lnSpc>
              <a:spcBef>
                <a:spcPts val="0"/>
              </a:spcBef>
              <a:spcAft>
                <a:spcPts val="0"/>
              </a:spcAft>
              <a:buClrTx/>
              <a:buSzTx/>
              <a:buFontTx/>
              <a:buNone/>
              <a:tabLst/>
              <a:defRPr/>
            </a:pPr>
            <a:r>
              <a:rPr kumimoji="0" lang="zh-CN" altLang="en-US" sz="1800" i="0" u="none" strike="noStrike" kern="0" cap="none" spc="0" normalizeH="0" baseline="0" noProof="0" dirty="0">
                <a:ln>
                  <a:noFill/>
                </a:ln>
                <a:effectLst/>
                <a:uLnTx/>
                <a:uFillTx/>
                <a:latin typeface="+mj-ea"/>
                <a:ea typeface="+mj-ea"/>
              </a:rPr>
              <a:t>个人经营的投资人</a:t>
            </a:r>
          </a:p>
        </p:txBody>
      </p:sp>
      <p:sp>
        <p:nvSpPr>
          <p:cNvPr id="39" name="左箭头 29">
            <a:extLst>
              <a:ext uri="{FF2B5EF4-FFF2-40B4-BE49-F238E27FC236}">
                <a16:creationId xmlns="" xmlns:a16="http://schemas.microsoft.com/office/drawing/2014/main" id="{1D25BDFE-F47B-4F29-A5EC-1A0FE3A72642}"/>
              </a:ext>
            </a:extLst>
          </p:cNvPr>
          <p:cNvSpPr/>
          <p:nvPr/>
        </p:nvSpPr>
        <p:spPr>
          <a:xfrm>
            <a:off x="5650656" y="3118942"/>
            <a:ext cx="1439863" cy="982662"/>
          </a:xfrm>
          <a:prstGeom prst="leftArrow">
            <a:avLst/>
          </a:prstGeom>
          <a:solidFill>
            <a:srgbClr val="DC3C00"/>
          </a:solidFill>
          <a:ln w="12700" cap="flat" cmpd="sng" algn="ctr">
            <a:noFill/>
            <a:prstDash val="solid"/>
            <a:miter lim="800000"/>
          </a:ln>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mj-ea"/>
              <a:ea typeface="+mj-ea"/>
            </a:endParaRPr>
          </a:p>
        </p:txBody>
      </p:sp>
      <p:sp>
        <p:nvSpPr>
          <p:cNvPr id="40" name="矩形 28">
            <a:extLst>
              <a:ext uri="{FF2B5EF4-FFF2-40B4-BE49-F238E27FC236}">
                <a16:creationId xmlns="" xmlns:a16="http://schemas.microsoft.com/office/drawing/2014/main" id="{71388891-EDEF-49B5-8AF1-F5A818214B31}"/>
              </a:ext>
            </a:extLst>
          </p:cNvPr>
          <p:cNvSpPr>
            <a:spLocks noChangeArrowheads="1"/>
          </p:cNvSpPr>
          <p:nvPr/>
        </p:nvSpPr>
        <p:spPr bwMode="auto">
          <a:xfrm>
            <a:off x="5901481" y="3438029"/>
            <a:ext cx="1108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rtl="0" eaLnBrk="0" hangingPunct="0">
              <a:lnSpc>
                <a:spcPct val="100000"/>
              </a:lnSpc>
              <a:spcBef>
                <a:spcPct val="0"/>
              </a:spcBef>
              <a:buFontTx/>
              <a:buNone/>
            </a:pPr>
            <a:r>
              <a:rPr lang="zh-CN" altLang="en-US" sz="1800" b="1">
                <a:latin typeface="+mj-ea"/>
                <a:ea typeface="+mj-ea"/>
              </a:rPr>
              <a:t>予以保证</a:t>
            </a:r>
          </a:p>
        </p:txBody>
      </p:sp>
      <p:sp>
        <p:nvSpPr>
          <p:cNvPr id="41" name="矩形 48128">
            <a:extLst>
              <a:ext uri="{FF2B5EF4-FFF2-40B4-BE49-F238E27FC236}">
                <a16:creationId xmlns="" xmlns:a16="http://schemas.microsoft.com/office/drawing/2014/main" id="{8112D0DD-E7E9-4179-89FF-18C5B5C32BF8}"/>
              </a:ext>
            </a:extLst>
          </p:cNvPr>
          <p:cNvSpPr>
            <a:spLocks noChangeArrowheads="1"/>
          </p:cNvSpPr>
          <p:nvPr/>
        </p:nvSpPr>
        <p:spPr bwMode="auto">
          <a:xfrm>
            <a:off x="7125444" y="1652092"/>
            <a:ext cx="2497137" cy="13388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rtl="0" eaLnBrk="0" hangingPunct="0">
              <a:lnSpc>
                <a:spcPct val="150000"/>
              </a:lnSpc>
              <a:spcBef>
                <a:spcPct val="0"/>
              </a:spcBef>
              <a:buFontTx/>
              <a:buNone/>
            </a:pPr>
            <a:r>
              <a:rPr lang="zh-CN" altLang="en-US" sz="1800" dirty="0">
                <a:latin typeface="+mj-ea"/>
                <a:ea typeface="+mj-ea"/>
              </a:rPr>
              <a:t>资金投入不足</a:t>
            </a:r>
            <a:endParaRPr lang="en-US" altLang="zh-CN" sz="1800" dirty="0">
              <a:latin typeface="+mj-ea"/>
              <a:ea typeface="+mj-ea"/>
            </a:endParaRPr>
          </a:p>
          <a:p>
            <a:pPr algn="ctr" rtl="0" eaLnBrk="0" hangingPunct="0">
              <a:lnSpc>
                <a:spcPct val="150000"/>
              </a:lnSpc>
              <a:spcBef>
                <a:spcPct val="0"/>
              </a:spcBef>
              <a:buFontTx/>
              <a:buNone/>
            </a:pPr>
            <a:r>
              <a:rPr lang="zh-CN" altLang="en-US" sz="1800" dirty="0">
                <a:latin typeface="+mj-ea"/>
                <a:ea typeface="+mj-ea"/>
              </a:rPr>
              <a:t>导致的后果承担责任</a:t>
            </a:r>
          </a:p>
          <a:p>
            <a:pPr algn="ctr" rtl="0" eaLnBrk="0" hangingPunct="0">
              <a:lnSpc>
                <a:spcPct val="150000"/>
              </a:lnSpc>
              <a:spcBef>
                <a:spcPct val="0"/>
              </a:spcBef>
              <a:buFontTx/>
              <a:buNone/>
            </a:pPr>
            <a:endParaRPr lang="zh-CN" altLang="en-US" sz="1800" dirty="0">
              <a:latin typeface="+mj-ea"/>
              <a:ea typeface="+mj-ea"/>
            </a:endParaRPr>
          </a:p>
        </p:txBody>
      </p:sp>
      <p:sp>
        <p:nvSpPr>
          <p:cNvPr id="42" name="等腰三角形 41">
            <a:extLst>
              <a:ext uri="{FF2B5EF4-FFF2-40B4-BE49-F238E27FC236}">
                <a16:creationId xmlns="" xmlns:a16="http://schemas.microsoft.com/office/drawing/2014/main" id="{A2E83766-480A-4278-AE89-842C23F9B7C8}"/>
              </a:ext>
            </a:extLst>
          </p:cNvPr>
          <p:cNvSpPr/>
          <p:nvPr/>
        </p:nvSpPr>
        <p:spPr>
          <a:xfrm>
            <a:off x="7392144" y="2564904"/>
            <a:ext cx="2012950" cy="288925"/>
          </a:xfrm>
          <a:prstGeom prst="triangle">
            <a:avLst>
              <a:gd name="adj" fmla="val 48525"/>
            </a:avLst>
          </a:prstGeom>
          <a:solidFill>
            <a:srgbClr val="DC3C00"/>
          </a:solidFill>
          <a:ln w="12700" cap="flat" cmpd="sng" algn="ctr">
            <a:noFill/>
            <a:prstDash val="solid"/>
            <a:miter lim="800000"/>
          </a:ln>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mj-ea"/>
              <a:ea typeface="+mj-ea"/>
            </a:endParaRPr>
          </a:p>
        </p:txBody>
      </p:sp>
      <p:sp>
        <p:nvSpPr>
          <p:cNvPr id="43" name="矩形 42">
            <a:extLst>
              <a:ext uri="{FF2B5EF4-FFF2-40B4-BE49-F238E27FC236}">
                <a16:creationId xmlns="" xmlns:a16="http://schemas.microsoft.com/office/drawing/2014/main" id="{91FA49AA-5C10-4562-A86F-DBC2B281913C}"/>
              </a:ext>
            </a:extLst>
          </p:cNvPr>
          <p:cNvSpPr/>
          <p:nvPr/>
        </p:nvSpPr>
        <p:spPr>
          <a:xfrm>
            <a:off x="3969933" y="4580505"/>
            <a:ext cx="3405099" cy="584775"/>
          </a:xfrm>
          <a:prstGeom prst="rect">
            <a:avLst/>
          </a:prstGeom>
          <a:solidFill>
            <a:srgbClr val="FED23F"/>
          </a:solidFill>
          <a:ln>
            <a:noFill/>
          </a:ln>
        </p:spPr>
        <p:txBody>
          <a:bodyPr wrap="none">
            <a:spAutoFit/>
          </a:bodyPr>
          <a:lstStyle/>
          <a:p>
            <a:r>
              <a:rPr lang="zh-CN" altLang="en-US" sz="3200" spc="300" dirty="0">
                <a:latin typeface="+mj-ea"/>
                <a:ea typeface="+mj-ea"/>
              </a:rPr>
              <a:t>财企</a:t>
            </a:r>
            <a:r>
              <a:rPr lang="en-US" altLang="zh-CN" sz="3200" spc="300" dirty="0">
                <a:latin typeface="+mj-ea"/>
                <a:ea typeface="+mj-ea"/>
              </a:rPr>
              <a:t>2012-16</a:t>
            </a:r>
            <a:r>
              <a:rPr lang="zh-CN" altLang="en-US" sz="3200" spc="300" dirty="0">
                <a:latin typeface="+mj-ea"/>
                <a:ea typeface="+mj-ea"/>
              </a:rPr>
              <a:t>号</a:t>
            </a:r>
          </a:p>
        </p:txBody>
      </p:sp>
    </p:spTree>
    <p:extLst>
      <p:ext uri="{BB962C8B-B14F-4D97-AF65-F5344CB8AC3E}">
        <p14:creationId xmlns="" xmlns:p14="http://schemas.microsoft.com/office/powerpoint/2010/main" val="103833683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 xmlns:a16="http://schemas.microsoft.com/office/drawing/2014/main" id="{5B19ED9C-5F1D-47CD-BC02-203B18B3FFB9}"/>
              </a:ext>
            </a:extLst>
          </p:cNvPr>
          <p:cNvSpPr/>
          <p:nvPr/>
        </p:nvSpPr>
        <p:spPr>
          <a:xfrm>
            <a:off x="491208" y="4005064"/>
            <a:ext cx="3431434" cy="2280137"/>
          </a:xfrm>
          <a:prstGeom prst="rect">
            <a:avLst/>
          </a:prstGeom>
          <a:solidFill>
            <a:srgbClr val="BA2023"/>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5" name="矩形 4">
            <a:extLst>
              <a:ext uri="{FF2B5EF4-FFF2-40B4-BE49-F238E27FC236}">
                <a16:creationId xmlns="" xmlns:a16="http://schemas.microsoft.com/office/drawing/2014/main" id="{F2F0ACD1-4EB1-48C5-BD58-CD2DE309A4EA}"/>
              </a:ext>
            </a:extLst>
          </p:cNvPr>
          <p:cNvSpPr/>
          <p:nvPr/>
        </p:nvSpPr>
        <p:spPr>
          <a:xfrm>
            <a:off x="491208" y="1705571"/>
            <a:ext cx="3431434" cy="2299493"/>
          </a:xfrm>
          <a:prstGeom prst="rect">
            <a:avLst/>
          </a:prstGeom>
          <a:solidFill>
            <a:srgbClr val="BA2023"/>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35845" name="矩形 1">
            <a:extLst>
              <a:ext uri="{FF2B5EF4-FFF2-40B4-BE49-F238E27FC236}">
                <a16:creationId xmlns="" xmlns:a16="http://schemas.microsoft.com/office/drawing/2014/main" id="{55E37A03-5311-40CE-BFF0-31842814E361}"/>
              </a:ext>
            </a:extLst>
          </p:cNvPr>
          <p:cNvSpPr>
            <a:spLocks noChangeArrowheads="1"/>
          </p:cNvSpPr>
          <p:nvPr/>
        </p:nvSpPr>
        <p:spPr bwMode="auto">
          <a:xfrm>
            <a:off x="659978" y="1835361"/>
            <a:ext cx="2951163" cy="1955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just">
              <a:lnSpc>
                <a:spcPct val="150000"/>
              </a:lnSpc>
            </a:pPr>
            <a:r>
              <a:rPr lang="zh-CN" altLang="zh-CN" sz="2400" dirty="0">
                <a:solidFill>
                  <a:srgbClr val="EAEAEA"/>
                </a:solidFill>
                <a:latin typeface="微软雅黑" panose="020B0503020204020204" pitchFamily="34" charset="-122"/>
                <a:ea typeface="微软雅黑" panose="020B0503020204020204" pitchFamily="34" charset="-122"/>
                <a:cs typeface="思源宋体 CN Heavy"/>
              </a:rPr>
              <a:t>要继续开展</a:t>
            </a:r>
            <a:r>
              <a:rPr lang="zh-CN" altLang="zh-CN" sz="2800" b="1" dirty="0">
                <a:solidFill>
                  <a:srgbClr val="EAEAEA"/>
                </a:solidFill>
                <a:latin typeface="微软雅黑" panose="020B0503020204020204" pitchFamily="34" charset="-122"/>
                <a:ea typeface="微软雅黑" panose="020B0503020204020204" pitchFamily="34" charset="-122"/>
                <a:cs typeface="思源宋体 CN Heavy"/>
              </a:rPr>
              <a:t>机械化换人、自动化减人</a:t>
            </a:r>
            <a:r>
              <a:rPr lang="zh-CN" altLang="zh-CN" sz="2400" dirty="0">
                <a:solidFill>
                  <a:srgbClr val="EAEAEA"/>
                </a:solidFill>
                <a:latin typeface="微软雅黑" panose="020B0503020204020204" pitchFamily="34" charset="-122"/>
                <a:ea typeface="微软雅黑" panose="020B0503020204020204" pitchFamily="34" charset="-122"/>
                <a:cs typeface="思源宋体 CN Heavy"/>
              </a:rPr>
              <a:t>的科技行动</a:t>
            </a:r>
            <a:r>
              <a:rPr lang="zh-CN" altLang="en-US" sz="2400" dirty="0">
                <a:solidFill>
                  <a:srgbClr val="EAEAEA"/>
                </a:solidFill>
                <a:latin typeface="微软雅黑" panose="020B0503020204020204" pitchFamily="34" charset="-122"/>
                <a:ea typeface="微软雅黑" panose="020B0503020204020204" pitchFamily="34" charset="-122"/>
                <a:cs typeface="思源宋体 CN Heavy"/>
              </a:rPr>
              <a:t>。</a:t>
            </a:r>
            <a:endParaRPr lang="zh-CN" altLang="zh-CN" sz="2400" dirty="0">
              <a:solidFill>
                <a:srgbClr val="EAEAEA"/>
              </a:solidFill>
              <a:latin typeface="微软雅黑" panose="020B0503020204020204" pitchFamily="34" charset="-122"/>
              <a:ea typeface="微软雅黑" panose="020B0503020204020204" pitchFamily="34" charset="-122"/>
              <a:cs typeface="思源宋体 CN Heavy"/>
            </a:endParaRPr>
          </a:p>
        </p:txBody>
      </p:sp>
      <p:sp>
        <p:nvSpPr>
          <p:cNvPr id="35846" name="矩形 19">
            <a:extLst>
              <a:ext uri="{FF2B5EF4-FFF2-40B4-BE49-F238E27FC236}">
                <a16:creationId xmlns="" xmlns:a16="http://schemas.microsoft.com/office/drawing/2014/main" id="{0FB2B5DF-993C-44DB-A289-4DF23B573615}"/>
              </a:ext>
            </a:extLst>
          </p:cNvPr>
          <p:cNvSpPr>
            <a:spLocks noChangeArrowheads="1"/>
          </p:cNvSpPr>
          <p:nvPr/>
        </p:nvSpPr>
        <p:spPr bwMode="auto">
          <a:xfrm>
            <a:off x="675305" y="4228649"/>
            <a:ext cx="2951163" cy="149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just">
              <a:lnSpc>
                <a:spcPct val="150000"/>
              </a:lnSpc>
            </a:pPr>
            <a:r>
              <a:rPr lang="zh-CN" altLang="zh-CN" sz="2800" dirty="0">
                <a:solidFill>
                  <a:schemeClr val="bg1"/>
                </a:solidFill>
                <a:latin typeface="微软雅黑" panose="020B0503020204020204" pitchFamily="34" charset="-122"/>
                <a:ea typeface="微软雅黑" panose="020B0503020204020204" pitchFamily="34" charset="-122"/>
                <a:cs typeface="思源宋体 CN Heavy"/>
              </a:rPr>
              <a:t>从</a:t>
            </a:r>
            <a:r>
              <a:rPr lang="zh-CN" altLang="zh-CN" sz="3600" b="1" dirty="0">
                <a:solidFill>
                  <a:schemeClr val="bg1"/>
                </a:solidFill>
                <a:latin typeface="微软雅黑" panose="020B0503020204020204" pitchFamily="34" charset="-122"/>
                <a:ea typeface="微软雅黑" panose="020B0503020204020204" pitchFamily="34" charset="-122"/>
                <a:cs typeface="思源宋体 CN Heavy"/>
              </a:rPr>
              <a:t>技防</a:t>
            </a:r>
            <a:r>
              <a:rPr lang="zh-CN" altLang="zh-CN" sz="2800" dirty="0">
                <a:solidFill>
                  <a:schemeClr val="bg1"/>
                </a:solidFill>
                <a:latin typeface="微软雅黑" panose="020B0503020204020204" pitchFamily="34" charset="-122"/>
                <a:ea typeface="微软雅黑" panose="020B0503020204020204" pitchFamily="34" charset="-122"/>
                <a:cs typeface="思源宋体 CN Heavy"/>
              </a:rPr>
              <a:t>角度提高本质安全水平。</a:t>
            </a:r>
          </a:p>
        </p:txBody>
      </p:sp>
      <p:pic>
        <p:nvPicPr>
          <p:cNvPr id="2" name="太牛了2.mp4">
            <a:hlinkClick r:id="" action="ppaction://media"/>
            <a:extLst>
              <a:ext uri="{FF2B5EF4-FFF2-40B4-BE49-F238E27FC236}">
                <a16:creationId xmlns="" xmlns:a16="http://schemas.microsoft.com/office/drawing/2014/main" id="{F6F6832F-A650-4D29-A83A-3D8738DE92E8}"/>
              </a:ext>
            </a:extLst>
          </p:cNvPr>
          <p:cNvPicPr>
            <a:picLocks noRot="1" noChangeAspect="1" noChangeArrowheads="1"/>
          </p:cNvPicPr>
          <p:nvPr>
            <a:videoFile r:link="rId1"/>
          </p:nvPr>
        </p:nvPicPr>
        <p:blipFill>
          <a:blip r:embed="rId3">
            <a:extLst>
              <a:ext uri="{28A0092B-C50C-407E-A947-70E740481C1C}">
                <a14:useLocalDpi xmlns="" xmlns:a14="http://schemas.microsoft.com/office/drawing/2010/main" val="0"/>
              </a:ext>
            </a:extLst>
          </a:blip>
          <a:srcRect/>
          <a:stretch>
            <a:fillRect/>
          </a:stretch>
        </p:blipFill>
        <p:spPr bwMode="auto">
          <a:xfrm>
            <a:off x="3922642" y="1700808"/>
            <a:ext cx="6133798" cy="4608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矩形 7">
            <a:extLst>
              <a:ext uri="{FF2B5EF4-FFF2-40B4-BE49-F238E27FC236}">
                <a16:creationId xmlns="" xmlns:a16="http://schemas.microsoft.com/office/drawing/2014/main" id="{07FD54DE-C671-45AB-A54B-B2F1C7DA548F}"/>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四</a:t>
            </a:r>
            <a:r>
              <a:rPr lang="en-US" altLang="zh-CN" sz="2800" b="1" dirty="0">
                <a:solidFill>
                  <a:srgbClr val="C00000"/>
                </a:solidFill>
                <a:latin typeface="+mj-ea"/>
                <a:ea typeface="+mj-ea"/>
              </a:rPr>
              <a:t>) </a:t>
            </a:r>
            <a:r>
              <a:rPr lang="zh-CN" altLang="en-US" sz="2800" b="1" dirty="0">
                <a:solidFill>
                  <a:srgbClr val="C00000"/>
                </a:solidFill>
                <a:latin typeface="+mj-ea"/>
                <a:ea typeface="+mj-ea"/>
              </a:rPr>
              <a:t>保证本单位的安全生产投入有效实施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5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39">
            <a:extLst>
              <a:ext uri="{FF2B5EF4-FFF2-40B4-BE49-F238E27FC236}">
                <a16:creationId xmlns="" xmlns:a16="http://schemas.microsoft.com/office/drawing/2014/main" id="{06BB2A9E-006F-4212-A4B5-702FD1963B44}"/>
              </a:ext>
            </a:extLst>
          </p:cNvPr>
          <p:cNvSpPr/>
          <p:nvPr/>
        </p:nvSpPr>
        <p:spPr>
          <a:xfrm>
            <a:off x="1416050" y="4857750"/>
            <a:ext cx="3162300" cy="1766888"/>
          </a:xfrm>
          <a:prstGeom prst="roundRect">
            <a:avLst>
              <a:gd name="adj" fmla="val 8730"/>
            </a:avLst>
          </a:prstGeom>
          <a:noFill/>
          <a:ln w="31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31" name="矩形: 圆角 30">
            <a:extLst>
              <a:ext uri="{FF2B5EF4-FFF2-40B4-BE49-F238E27FC236}">
                <a16:creationId xmlns="" xmlns:a16="http://schemas.microsoft.com/office/drawing/2014/main" id="{429A7EAA-C974-44B0-B0C9-E2EB45614B82}"/>
              </a:ext>
            </a:extLst>
          </p:cNvPr>
          <p:cNvSpPr/>
          <p:nvPr/>
        </p:nvSpPr>
        <p:spPr>
          <a:xfrm>
            <a:off x="6327775" y="4878388"/>
            <a:ext cx="2762250" cy="1768475"/>
          </a:xfrm>
          <a:prstGeom prst="roundRect">
            <a:avLst>
              <a:gd name="adj" fmla="val 8730"/>
            </a:avLst>
          </a:prstGeom>
          <a:noFill/>
          <a:ln w="31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pic>
        <p:nvPicPr>
          <p:cNvPr id="36869" name="图片 2">
            <a:extLst>
              <a:ext uri="{FF2B5EF4-FFF2-40B4-BE49-F238E27FC236}">
                <a16:creationId xmlns="" xmlns:a16="http://schemas.microsoft.com/office/drawing/2014/main" id="{4F97BA65-9F3E-423D-BF7B-48B07F3F3AA8}"/>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20279" t="12167" r="20914" b="6718"/>
          <a:stretch>
            <a:fillRect/>
          </a:stretch>
        </p:blipFill>
        <p:spPr bwMode="auto">
          <a:xfrm>
            <a:off x="3071813" y="1819275"/>
            <a:ext cx="1252537"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矩形 3">
            <a:extLst>
              <a:ext uri="{FF2B5EF4-FFF2-40B4-BE49-F238E27FC236}">
                <a16:creationId xmlns="" xmlns:a16="http://schemas.microsoft.com/office/drawing/2014/main" id="{B1467710-769C-4F03-AF6E-609CBE6F4570}"/>
              </a:ext>
            </a:extLst>
          </p:cNvPr>
          <p:cNvSpPr/>
          <p:nvPr/>
        </p:nvSpPr>
        <p:spPr>
          <a:xfrm>
            <a:off x="2855913" y="3475038"/>
            <a:ext cx="1724025" cy="369887"/>
          </a:xfrm>
          <a:prstGeom prst="rect">
            <a:avLst/>
          </a:prstGeom>
          <a:noFill/>
        </p:spPr>
        <p:txBody>
          <a:bodyPr>
            <a:spAutoFit/>
          </a:bodyPr>
          <a:lstStyle/>
          <a:p>
            <a:pPr algn="ctr">
              <a:defRPr/>
            </a:pPr>
            <a:r>
              <a:rPr lang="zh-CN" altLang="zh-CN" dirty="0">
                <a:solidFill>
                  <a:schemeClr val="tx1">
                    <a:lumMod val="85000"/>
                    <a:lumOff val="15000"/>
                  </a:schemeClr>
                </a:solidFill>
                <a:latin typeface="微软雅黑" pitchFamily="34" charset="-122"/>
                <a:ea typeface="微软雅黑" pitchFamily="34" charset="-122"/>
              </a:rPr>
              <a:t>主要负责人</a:t>
            </a:r>
            <a:endParaRPr lang="zh-CN" altLang="en-US" dirty="0">
              <a:solidFill>
                <a:schemeClr val="tx1">
                  <a:lumMod val="85000"/>
                  <a:lumOff val="15000"/>
                </a:schemeClr>
              </a:solidFill>
              <a:latin typeface="微软雅黑" pitchFamily="34" charset="-122"/>
              <a:ea typeface="微软雅黑" pitchFamily="34" charset="-122"/>
            </a:endParaRPr>
          </a:p>
        </p:txBody>
      </p:sp>
      <p:sp>
        <p:nvSpPr>
          <p:cNvPr id="5" name="矩形: 圆角 4">
            <a:extLst>
              <a:ext uri="{FF2B5EF4-FFF2-40B4-BE49-F238E27FC236}">
                <a16:creationId xmlns="" xmlns:a16="http://schemas.microsoft.com/office/drawing/2014/main" id="{B3433350-2290-4568-BC9B-B81469DFCBBE}"/>
              </a:ext>
            </a:extLst>
          </p:cNvPr>
          <p:cNvSpPr/>
          <p:nvPr/>
        </p:nvSpPr>
        <p:spPr>
          <a:xfrm>
            <a:off x="6096000" y="2106613"/>
            <a:ext cx="3168650" cy="1081087"/>
          </a:xfrm>
          <a:prstGeom prst="roundRect">
            <a:avLst>
              <a:gd name="adj" fmla="val 13797"/>
            </a:avLst>
          </a:prstGeom>
          <a:solidFill>
            <a:srgbClr val="C00000"/>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36872" name="矩形 6">
            <a:extLst>
              <a:ext uri="{FF2B5EF4-FFF2-40B4-BE49-F238E27FC236}">
                <a16:creationId xmlns="" xmlns:a16="http://schemas.microsoft.com/office/drawing/2014/main" id="{6BAF8E5C-C0E2-4C79-973A-378584B1195B}"/>
              </a:ext>
            </a:extLst>
          </p:cNvPr>
          <p:cNvSpPr>
            <a:spLocks noChangeArrowheads="1"/>
          </p:cNvSpPr>
          <p:nvPr/>
        </p:nvSpPr>
        <p:spPr bwMode="auto">
          <a:xfrm>
            <a:off x="6286500" y="2360613"/>
            <a:ext cx="27971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3200" b="1">
                <a:solidFill>
                  <a:schemeClr val="bg1"/>
                </a:solidFill>
                <a:latin typeface="微软雅黑" panose="020B0503020204020204" pitchFamily="34" charset="-122"/>
                <a:ea typeface="微软雅黑" panose="020B0503020204020204" pitchFamily="34" charset="-122"/>
                <a:cs typeface="思源宋体 CN Heavy"/>
              </a:rPr>
              <a:t>重大事故隐患</a:t>
            </a:r>
          </a:p>
        </p:txBody>
      </p:sp>
      <p:grpSp>
        <p:nvGrpSpPr>
          <p:cNvPr id="36873" name="组合 21">
            <a:extLst>
              <a:ext uri="{FF2B5EF4-FFF2-40B4-BE49-F238E27FC236}">
                <a16:creationId xmlns="" xmlns:a16="http://schemas.microsoft.com/office/drawing/2014/main" id="{6F90D4D4-780A-40A4-81D8-2392687FE344}"/>
              </a:ext>
            </a:extLst>
          </p:cNvPr>
          <p:cNvGrpSpPr>
            <a:grpSpLocks/>
          </p:cNvGrpSpPr>
          <p:nvPr/>
        </p:nvGrpSpPr>
        <p:grpSpPr bwMode="auto">
          <a:xfrm>
            <a:off x="4440238" y="2601913"/>
            <a:ext cx="1522412" cy="368300"/>
            <a:chOff x="4505902" y="2601649"/>
            <a:chExt cx="1522075" cy="369332"/>
          </a:xfrm>
        </p:grpSpPr>
        <p:sp>
          <p:nvSpPr>
            <p:cNvPr id="11" name="箭头: V 形 10">
              <a:extLst>
                <a:ext uri="{FF2B5EF4-FFF2-40B4-BE49-F238E27FC236}">
                  <a16:creationId xmlns="" xmlns:a16="http://schemas.microsoft.com/office/drawing/2014/main" id="{284E87E8-6480-486C-A68E-D778C1256CE0}"/>
                </a:ext>
              </a:extLst>
            </p:cNvPr>
            <p:cNvSpPr/>
            <p:nvPr/>
          </p:nvSpPr>
          <p:spPr>
            <a:xfrm>
              <a:off x="5667695"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13" name="箭头: V 形 12">
              <a:extLst>
                <a:ext uri="{FF2B5EF4-FFF2-40B4-BE49-F238E27FC236}">
                  <a16:creationId xmlns="" xmlns:a16="http://schemas.microsoft.com/office/drawing/2014/main" id="{1E902BF3-447F-4FF3-AE9D-0CE78DE2DA10}"/>
                </a:ext>
              </a:extLst>
            </p:cNvPr>
            <p:cNvSpPr/>
            <p:nvPr/>
          </p:nvSpPr>
          <p:spPr>
            <a:xfrm>
              <a:off x="5434383"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14" name="箭头: V 形 13">
              <a:extLst>
                <a:ext uri="{FF2B5EF4-FFF2-40B4-BE49-F238E27FC236}">
                  <a16:creationId xmlns="" xmlns:a16="http://schemas.microsoft.com/office/drawing/2014/main" id="{54756078-DA37-4A03-9C8A-0F7210F3D452}"/>
                </a:ext>
              </a:extLst>
            </p:cNvPr>
            <p:cNvSpPr/>
            <p:nvPr/>
          </p:nvSpPr>
          <p:spPr>
            <a:xfrm>
              <a:off x="5204247"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15" name="箭头: V 形 14">
              <a:extLst>
                <a:ext uri="{FF2B5EF4-FFF2-40B4-BE49-F238E27FC236}">
                  <a16:creationId xmlns="" xmlns:a16="http://schemas.microsoft.com/office/drawing/2014/main" id="{CA7730CE-F418-4E66-BEAF-D18CE6B9630A}"/>
                </a:ext>
              </a:extLst>
            </p:cNvPr>
            <p:cNvSpPr/>
            <p:nvPr/>
          </p:nvSpPr>
          <p:spPr>
            <a:xfrm>
              <a:off x="4970936" y="2601649"/>
              <a:ext cx="358696"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16" name="箭头: V 形 15">
              <a:extLst>
                <a:ext uri="{FF2B5EF4-FFF2-40B4-BE49-F238E27FC236}">
                  <a16:creationId xmlns="" xmlns:a16="http://schemas.microsoft.com/office/drawing/2014/main" id="{5E3FCBD8-6A6C-47E3-B7B9-BD1D6A4AB0D6}"/>
                </a:ext>
              </a:extLst>
            </p:cNvPr>
            <p:cNvSpPr/>
            <p:nvPr/>
          </p:nvSpPr>
          <p:spPr>
            <a:xfrm>
              <a:off x="4739212"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17" name="箭头: V 形 16">
              <a:extLst>
                <a:ext uri="{FF2B5EF4-FFF2-40B4-BE49-F238E27FC236}">
                  <a16:creationId xmlns="" xmlns:a16="http://schemas.microsoft.com/office/drawing/2014/main" id="{32597272-F0BA-4D1C-8F15-0B785467FD24}"/>
                </a:ext>
              </a:extLst>
            </p:cNvPr>
            <p:cNvSpPr/>
            <p:nvPr/>
          </p:nvSpPr>
          <p:spPr>
            <a:xfrm>
              <a:off x="4505902"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grpSp>
      <p:sp>
        <p:nvSpPr>
          <p:cNvPr id="20" name="矩形 19">
            <a:extLst>
              <a:ext uri="{FF2B5EF4-FFF2-40B4-BE49-F238E27FC236}">
                <a16:creationId xmlns="" xmlns:a16="http://schemas.microsoft.com/office/drawing/2014/main" id="{BFCD8B30-18F7-41EB-BB73-4977ADACA05B}"/>
              </a:ext>
            </a:extLst>
          </p:cNvPr>
          <p:cNvSpPr/>
          <p:nvPr/>
        </p:nvSpPr>
        <p:spPr>
          <a:xfrm>
            <a:off x="4295775" y="2251075"/>
            <a:ext cx="1724025" cy="338138"/>
          </a:xfrm>
          <a:prstGeom prst="rect">
            <a:avLst/>
          </a:prstGeom>
          <a:noFill/>
        </p:spPr>
        <p:txBody>
          <a:bodyPr>
            <a:spAutoFit/>
          </a:bodyPr>
          <a:lstStyle/>
          <a:p>
            <a:pPr algn="ctr">
              <a:defRPr/>
            </a:pPr>
            <a:r>
              <a:rPr lang="zh-CN" altLang="en-US" sz="1600" b="1" dirty="0">
                <a:solidFill>
                  <a:schemeClr val="tx1">
                    <a:lumMod val="85000"/>
                    <a:lumOff val="15000"/>
                  </a:schemeClr>
                </a:solidFill>
                <a:latin typeface="微软雅黑" pitchFamily="34" charset="-122"/>
                <a:ea typeface="微软雅黑" pitchFamily="34" charset="-122"/>
              </a:rPr>
              <a:t>经常性检查</a:t>
            </a:r>
          </a:p>
        </p:txBody>
      </p:sp>
      <p:sp>
        <p:nvSpPr>
          <p:cNvPr id="12" name="矩形 11">
            <a:extLst>
              <a:ext uri="{FF2B5EF4-FFF2-40B4-BE49-F238E27FC236}">
                <a16:creationId xmlns="" xmlns:a16="http://schemas.microsoft.com/office/drawing/2014/main" id="{3422B782-5231-4BBC-8493-65E982CD4B4B}"/>
              </a:ext>
            </a:extLst>
          </p:cNvPr>
          <p:cNvSpPr/>
          <p:nvPr/>
        </p:nvSpPr>
        <p:spPr>
          <a:xfrm>
            <a:off x="6388100" y="4941888"/>
            <a:ext cx="2732088" cy="1754187"/>
          </a:xfrm>
          <a:prstGeom prst="rect">
            <a:avLst/>
          </a:prstGeom>
          <a:noFill/>
          <a:ln>
            <a:noFill/>
          </a:ln>
        </p:spPr>
        <p:txBody>
          <a:bodyPr>
            <a:spAutoFit/>
          </a:bodyPr>
          <a:lstStyle/>
          <a:p>
            <a:pPr algn="ctr">
              <a:lnSpc>
                <a:spcPct val="150000"/>
              </a:lnSpc>
              <a:defRPr/>
            </a:pPr>
            <a:r>
              <a:rPr lang="zh-CN" altLang="zh-CN" sz="2400" dirty="0">
                <a:solidFill>
                  <a:schemeClr val="tx1">
                    <a:lumMod val="85000"/>
                    <a:lumOff val="15000"/>
                  </a:schemeClr>
                </a:solidFill>
                <a:latin typeface="微软雅黑" pitchFamily="34" charset="-122"/>
                <a:ea typeface="微软雅黑" pitchFamily="34" charset="-122"/>
              </a:rPr>
              <a:t>落实隐患整改的</a:t>
            </a:r>
            <a:r>
              <a:rPr lang="zh-CN" altLang="zh-CN" sz="2400" b="1" dirty="0">
                <a:solidFill>
                  <a:schemeClr val="tx1">
                    <a:lumMod val="85000"/>
                    <a:lumOff val="15000"/>
                  </a:schemeClr>
                </a:solidFill>
                <a:latin typeface="微软雅黑" pitchFamily="34" charset="-122"/>
                <a:ea typeface="微软雅黑" pitchFamily="34" charset="-122"/>
              </a:rPr>
              <a:t>方案</a:t>
            </a:r>
            <a:r>
              <a:rPr lang="zh-CN" altLang="zh-CN" sz="2400" dirty="0">
                <a:solidFill>
                  <a:schemeClr val="tx1">
                    <a:lumMod val="85000"/>
                    <a:lumOff val="15000"/>
                  </a:schemeClr>
                </a:solidFill>
                <a:latin typeface="微软雅黑" pitchFamily="34" charset="-122"/>
                <a:ea typeface="微软雅黑" pitchFamily="34" charset="-122"/>
              </a:rPr>
              <a:t>、</a:t>
            </a:r>
            <a:r>
              <a:rPr lang="zh-CN" altLang="zh-CN" sz="2400" b="1" dirty="0">
                <a:solidFill>
                  <a:schemeClr val="tx1">
                    <a:lumMod val="85000"/>
                    <a:lumOff val="15000"/>
                  </a:schemeClr>
                </a:solidFill>
                <a:latin typeface="微软雅黑" pitchFamily="34" charset="-122"/>
                <a:ea typeface="微软雅黑" pitchFamily="34" charset="-122"/>
              </a:rPr>
              <a:t>责任</a:t>
            </a:r>
            <a:r>
              <a:rPr lang="zh-CN" altLang="zh-CN" sz="2400" dirty="0">
                <a:solidFill>
                  <a:schemeClr val="tx1">
                    <a:lumMod val="85000"/>
                    <a:lumOff val="15000"/>
                  </a:schemeClr>
                </a:solidFill>
                <a:latin typeface="微软雅黑" pitchFamily="34" charset="-122"/>
                <a:ea typeface="微软雅黑" pitchFamily="34" charset="-122"/>
              </a:rPr>
              <a:t>、</a:t>
            </a:r>
            <a:r>
              <a:rPr lang="zh-CN" altLang="zh-CN" sz="2400" b="1" dirty="0">
                <a:solidFill>
                  <a:schemeClr val="tx1">
                    <a:lumMod val="85000"/>
                    <a:lumOff val="15000"/>
                  </a:schemeClr>
                </a:solidFill>
                <a:latin typeface="微软雅黑" pitchFamily="34" charset="-122"/>
                <a:ea typeface="微软雅黑" pitchFamily="34" charset="-122"/>
              </a:rPr>
              <a:t>时限</a:t>
            </a:r>
            <a:r>
              <a:rPr lang="zh-CN" altLang="zh-CN" sz="2400" dirty="0">
                <a:solidFill>
                  <a:schemeClr val="tx1">
                    <a:lumMod val="85000"/>
                    <a:lumOff val="15000"/>
                  </a:schemeClr>
                </a:solidFill>
                <a:latin typeface="微软雅黑" pitchFamily="34" charset="-122"/>
                <a:ea typeface="微软雅黑" pitchFamily="34" charset="-122"/>
              </a:rPr>
              <a:t>、</a:t>
            </a:r>
            <a:r>
              <a:rPr lang="zh-CN" altLang="zh-CN" sz="2400" b="1" dirty="0">
                <a:solidFill>
                  <a:schemeClr val="tx1">
                    <a:lumMod val="85000"/>
                    <a:lumOff val="15000"/>
                  </a:schemeClr>
                </a:solidFill>
                <a:latin typeface="微软雅黑" pitchFamily="34" charset="-122"/>
                <a:ea typeface="微软雅黑" pitchFamily="34" charset="-122"/>
              </a:rPr>
              <a:t>资金</a:t>
            </a:r>
            <a:r>
              <a:rPr lang="zh-CN" altLang="zh-CN" sz="2400" dirty="0">
                <a:solidFill>
                  <a:schemeClr val="tx1">
                    <a:lumMod val="85000"/>
                    <a:lumOff val="15000"/>
                  </a:schemeClr>
                </a:solidFill>
                <a:latin typeface="微软雅黑" pitchFamily="34" charset="-122"/>
                <a:ea typeface="微软雅黑" pitchFamily="34" charset="-122"/>
              </a:rPr>
              <a:t>和</a:t>
            </a:r>
            <a:r>
              <a:rPr lang="zh-CN" altLang="zh-CN" sz="2400" b="1" dirty="0">
                <a:solidFill>
                  <a:schemeClr val="tx1">
                    <a:lumMod val="85000"/>
                    <a:lumOff val="15000"/>
                  </a:schemeClr>
                </a:solidFill>
                <a:latin typeface="微软雅黑" pitchFamily="34" charset="-122"/>
                <a:ea typeface="微软雅黑" pitchFamily="34" charset="-122"/>
              </a:rPr>
              <a:t>应急措施</a:t>
            </a:r>
            <a:endParaRPr lang="zh-CN" altLang="en-US" sz="2400" b="1" dirty="0">
              <a:solidFill>
                <a:schemeClr val="tx1">
                  <a:lumMod val="85000"/>
                  <a:lumOff val="15000"/>
                </a:schemeClr>
              </a:solidFill>
              <a:latin typeface="微软雅黑" pitchFamily="34" charset="-122"/>
              <a:ea typeface="微软雅黑" pitchFamily="34" charset="-122"/>
            </a:endParaRPr>
          </a:p>
        </p:txBody>
      </p:sp>
      <p:sp>
        <p:nvSpPr>
          <p:cNvPr id="21" name="矩形 20">
            <a:extLst>
              <a:ext uri="{FF2B5EF4-FFF2-40B4-BE49-F238E27FC236}">
                <a16:creationId xmlns="" xmlns:a16="http://schemas.microsoft.com/office/drawing/2014/main" id="{5A39C16B-30C5-4C8F-BDFB-8CCAFE8F25F7}"/>
              </a:ext>
            </a:extLst>
          </p:cNvPr>
          <p:cNvSpPr/>
          <p:nvPr/>
        </p:nvSpPr>
        <p:spPr>
          <a:xfrm>
            <a:off x="1416050" y="4868863"/>
            <a:ext cx="3057525" cy="1754187"/>
          </a:xfrm>
          <a:prstGeom prst="rect">
            <a:avLst/>
          </a:prstGeom>
          <a:noFill/>
        </p:spPr>
        <p:txBody>
          <a:bodyPr>
            <a:spAutoFit/>
          </a:bodyPr>
          <a:lstStyle/>
          <a:p>
            <a:pPr algn="ctr">
              <a:lnSpc>
                <a:spcPct val="150000"/>
              </a:lnSpc>
              <a:defRPr/>
            </a:pPr>
            <a:r>
              <a:rPr lang="zh-CN" altLang="zh-CN" sz="2400" dirty="0">
                <a:solidFill>
                  <a:schemeClr val="tx1">
                    <a:lumMod val="85000"/>
                    <a:lumOff val="15000"/>
                  </a:schemeClr>
                </a:solidFill>
                <a:latin typeface="微软雅黑" pitchFamily="34" charset="-122"/>
                <a:ea typeface="微软雅黑" pitchFamily="34" charset="-122"/>
              </a:rPr>
              <a:t>向企业职工代表大会和负有监督管理职责的部门“</a:t>
            </a:r>
            <a:r>
              <a:rPr lang="zh-CN" altLang="zh-CN" sz="2400" b="1" dirty="0">
                <a:solidFill>
                  <a:schemeClr val="tx1">
                    <a:lumMod val="85000"/>
                    <a:lumOff val="15000"/>
                  </a:schemeClr>
                </a:solidFill>
                <a:latin typeface="微软雅黑" pitchFamily="34" charset="-122"/>
                <a:ea typeface="微软雅黑" pitchFamily="34" charset="-122"/>
              </a:rPr>
              <a:t>双报告</a:t>
            </a:r>
            <a:r>
              <a:rPr lang="zh-CN" altLang="zh-CN" sz="2400" dirty="0">
                <a:solidFill>
                  <a:schemeClr val="tx1">
                    <a:lumMod val="85000"/>
                    <a:lumOff val="15000"/>
                  </a:schemeClr>
                </a:solidFill>
                <a:latin typeface="微软雅黑" pitchFamily="34" charset="-122"/>
                <a:ea typeface="微软雅黑" pitchFamily="34" charset="-122"/>
              </a:rPr>
              <a:t>”</a:t>
            </a:r>
            <a:endParaRPr lang="zh-CN" altLang="en-US" sz="2400" dirty="0">
              <a:solidFill>
                <a:schemeClr val="tx1">
                  <a:lumMod val="85000"/>
                  <a:lumOff val="15000"/>
                </a:schemeClr>
              </a:solidFill>
              <a:latin typeface="微软雅黑" pitchFamily="34" charset="-122"/>
              <a:ea typeface="微软雅黑" pitchFamily="34" charset="-122"/>
            </a:endParaRPr>
          </a:p>
        </p:txBody>
      </p:sp>
      <p:grpSp>
        <p:nvGrpSpPr>
          <p:cNvPr id="36877" name="组合 23">
            <a:extLst>
              <a:ext uri="{FF2B5EF4-FFF2-40B4-BE49-F238E27FC236}">
                <a16:creationId xmlns="" xmlns:a16="http://schemas.microsoft.com/office/drawing/2014/main" id="{972F8129-0039-4E57-81CE-2A0987B7BF7A}"/>
              </a:ext>
            </a:extLst>
          </p:cNvPr>
          <p:cNvGrpSpPr>
            <a:grpSpLocks/>
          </p:cNvGrpSpPr>
          <p:nvPr/>
        </p:nvGrpSpPr>
        <p:grpSpPr bwMode="auto">
          <a:xfrm rot="5400000">
            <a:off x="6959601" y="3860800"/>
            <a:ext cx="1522412" cy="369887"/>
            <a:chOff x="4505902" y="2601649"/>
            <a:chExt cx="1522075" cy="369332"/>
          </a:xfrm>
        </p:grpSpPr>
        <p:sp>
          <p:nvSpPr>
            <p:cNvPr id="25" name="箭头: V 形 24">
              <a:extLst>
                <a:ext uri="{FF2B5EF4-FFF2-40B4-BE49-F238E27FC236}">
                  <a16:creationId xmlns="" xmlns:a16="http://schemas.microsoft.com/office/drawing/2014/main" id="{128E60EA-C2C5-4CC1-B3CA-DB7996D5DFF7}"/>
                </a:ext>
              </a:extLst>
            </p:cNvPr>
            <p:cNvSpPr/>
            <p:nvPr/>
          </p:nvSpPr>
          <p:spPr>
            <a:xfrm>
              <a:off x="5667695"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26" name="箭头: V 形 25">
              <a:extLst>
                <a:ext uri="{FF2B5EF4-FFF2-40B4-BE49-F238E27FC236}">
                  <a16:creationId xmlns="" xmlns:a16="http://schemas.microsoft.com/office/drawing/2014/main" id="{EC9EE7A4-C24E-43A3-958E-5B7913A2F188}"/>
                </a:ext>
              </a:extLst>
            </p:cNvPr>
            <p:cNvSpPr/>
            <p:nvPr/>
          </p:nvSpPr>
          <p:spPr>
            <a:xfrm>
              <a:off x="5434384"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27" name="箭头: V 形 26">
              <a:extLst>
                <a:ext uri="{FF2B5EF4-FFF2-40B4-BE49-F238E27FC236}">
                  <a16:creationId xmlns="" xmlns:a16="http://schemas.microsoft.com/office/drawing/2014/main" id="{85F10D55-CA72-46AB-8CE3-482254846BD9}"/>
                </a:ext>
              </a:extLst>
            </p:cNvPr>
            <p:cNvSpPr/>
            <p:nvPr/>
          </p:nvSpPr>
          <p:spPr>
            <a:xfrm>
              <a:off x="5204247"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28" name="箭头: V 形 27">
              <a:extLst>
                <a:ext uri="{FF2B5EF4-FFF2-40B4-BE49-F238E27FC236}">
                  <a16:creationId xmlns="" xmlns:a16="http://schemas.microsoft.com/office/drawing/2014/main" id="{1920D980-A632-4828-94B7-EED468D28A83}"/>
                </a:ext>
              </a:extLst>
            </p:cNvPr>
            <p:cNvSpPr/>
            <p:nvPr/>
          </p:nvSpPr>
          <p:spPr>
            <a:xfrm>
              <a:off x="4970937" y="2601649"/>
              <a:ext cx="358696"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29" name="箭头: V 形 28">
              <a:extLst>
                <a:ext uri="{FF2B5EF4-FFF2-40B4-BE49-F238E27FC236}">
                  <a16:creationId xmlns="" xmlns:a16="http://schemas.microsoft.com/office/drawing/2014/main" id="{FC18190D-6497-4301-B397-225FB47C2B32}"/>
                </a:ext>
              </a:extLst>
            </p:cNvPr>
            <p:cNvSpPr/>
            <p:nvPr/>
          </p:nvSpPr>
          <p:spPr>
            <a:xfrm>
              <a:off x="4739213"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30" name="箭头: V 形 29">
              <a:extLst>
                <a:ext uri="{FF2B5EF4-FFF2-40B4-BE49-F238E27FC236}">
                  <a16:creationId xmlns="" xmlns:a16="http://schemas.microsoft.com/office/drawing/2014/main" id="{E9C1645D-55F1-4DC9-BBAE-ABA875FC7672}"/>
                </a:ext>
              </a:extLst>
            </p:cNvPr>
            <p:cNvSpPr/>
            <p:nvPr/>
          </p:nvSpPr>
          <p:spPr>
            <a:xfrm>
              <a:off x="4505902"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grpSp>
      <p:grpSp>
        <p:nvGrpSpPr>
          <p:cNvPr id="36878" name="组合 31">
            <a:extLst>
              <a:ext uri="{FF2B5EF4-FFF2-40B4-BE49-F238E27FC236}">
                <a16:creationId xmlns="" xmlns:a16="http://schemas.microsoft.com/office/drawing/2014/main" id="{5BC94910-A0F9-41CB-89BA-3D15A1057478}"/>
              </a:ext>
            </a:extLst>
          </p:cNvPr>
          <p:cNvGrpSpPr>
            <a:grpSpLocks/>
          </p:cNvGrpSpPr>
          <p:nvPr/>
        </p:nvGrpSpPr>
        <p:grpSpPr bwMode="auto">
          <a:xfrm rot="10800000">
            <a:off x="4673600" y="5580063"/>
            <a:ext cx="1522413" cy="369887"/>
            <a:chOff x="4505902" y="2601649"/>
            <a:chExt cx="1522075" cy="369332"/>
          </a:xfrm>
        </p:grpSpPr>
        <p:sp>
          <p:nvSpPr>
            <p:cNvPr id="33" name="箭头: V 形 32">
              <a:extLst>
                <a:ext uri="{FF2B5EF4-FFF2-40B4-BE49-F238E27FC236}">
                  <a16:creationId xmlns="" xmlns:a16="http://schemas.microsoft.com/office/drawing/2014/main" id="{9945CE34-8C5B-4F14-A29D-5827F6620E2D}"/>
                </a:ext>
              </a:extLst>
            </p:cNvPr>
            <p:cNvSpPr/>
            <p:nvPr/>
          </p:nvSpPr>
          <p:spPr>
            <a:xfrm>
              <a:off x="5677217"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34" name="箭头: V 形 33">
              <a:extLst>
                <a:ext uri="{FF2B5EF4-FFF2-40B4-BE49-F238E27FC236}">
                  <a16:creationId xmlns="" xmlns:a16="http://schemas.microsoft.com/office/drawing/2014/main" id="{C15A3F2F-C260-4389-8F01-8682342AC8F5}"/>
                </a:ext>
              </a:extLst>
            </p:cNvPr>
            <p:cNvSpPr/>
            <p:nvPr/>
          </p:nvSpPr>
          <p:spPr>
            <a:xfrm>
              <a:off x="5443907"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35" name="箭头: V 形 34">
              <a:extLst>
                <a:ext uri="{FF2B5EF4-FFF2-40B4-BE49-F238E27FC236}">
                  <a16:creationId xmlns="" xmlns:a16="http://schemas.microsoft.com/office/drawing/2014/main" id="{02F402B5-170E-4A09-BA81-46707EB916C3}"/>
                </a:ext>
              </a:extLst>
            </p:cNvPr>
            <p:cNvSpPr/>
            <p:nvPr/>
          </p:nvSpPr>
          <p:spPr>
            <a:xfrm>
              <a:off x="5213770"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36" name="箭头: V 形 35">
              <a:extLst>
                <a:ext uri="{FF2B5EF4-FFF2-40B4-BE49-F238E27FC236}">
                  <a16:creationId xmlns="" xmlns:a16="http://schemas.microsoft.com/office/drawing/2014/main" id="{C677AD67-D54B-41E5-94B1-114E59B6686F}"/>
                </a:ext>
              </a:extLst>
            </p:cNvPr>
            <p:cNvSpPr/>
            <p:nvPr/>
          </p:nvSpPr>
          <p:spPr>
            <a:xfrm>
              <a:off x="4970937" y="2601649"/>
              <a:ext cx="358695"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37" name="箭头: V 形 36">
              <a:extLst>
                <a:ext uri="{FF2B5EF4-FFF2-40B4-BE49-F238E27FC236}">
                  <a16:creationId xmlns="" xmlns:a16="http://schemas.microsoft.com/office/drawing/2014/main" id="{A5575F78-434C-42F2-9A96-53CFC7EED4FE}"/>
                </a:ext>
              </a:extLst>
            </p:cNvPr>
            <p:cNvSpPr/>
            <p:nvPr/>
          </p:nvSpPr>
          <p:spPr>
            <a:xfrm>
              <a:off x="4748736"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38" name="箭头: V 形 37">
              <a:extLst>
                <a:ext uri="{FF2B5EF4-FFF2-40B4-BE49-F238E27FC236}">
                  <a16:creationId xmlns="" xmlns:a16="http://schemas.microsoft.com/office/drawing/2014/main" id="{0ADD90EA-4DE1-4587-94B8-95739499F911}"/>
                </a:ext>
              </a:extLst>
            </p:cNvPr>
            <p:cNvSpPr/>
            <p:nvPr/>
          </p:nvSpPr>
          <p:spPr>
            <a:xfrm>
              <a:off x="4515425"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grpSp>
      <p:sp>
        <p:nvSpPr>
          <p:cNvPr id="39" name="矩形 38">
            <a:extLst>
              <a:ext uri="{FF2B5EF4-FFF2-40B4-BE49-F238E27FC236}">
                <a16:creationId xmlns="" xmlns:a16="http://schemas.microsoft.com/office/drawing/2014/main" id="{0C2CCA8C-41E4-48F5-972A-170BE38C610D}"/>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五</a:t>
            </a:r>
            <a:r>
              <a:rPr lang="en-US" altLang="zh-CN" sz="2800" b="1" dirty="0">
                <a:solidFill>
                  <a:srgbClr val="C00000"/>
                </a:solidFill>
                <a:latin typeface="+mj-ea"/>
                <a:ea typeface="+mj-ea"/>
              </a:rPr>
              <a:t>) </a:t>
            </a:r>
            <a:r>
              <a:rPr lang="zh-CN" altLang="en-US" sz="2800" b="1" dirty="0">
                <a:solidFill>
                  <a:srgbClr val="C00000"/>
                </a:solidFill>
                <a:latin typeface="+mj-ea"/>
                <a:ea typeface="+mj-ea"/>
              </a:rPr>
              <a:t>督促、检查本单位的安全生产工作，及时消除生产安全事故隐患</a:t>
            </a:r>
          </a:p>
        </p:txBody>
      </p:sp>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组合 37">
            <a:extLst>
              <a:ext uri="{FF2B5EF4-FFF2-40B4-BE49-F238E27FC236}">
                <a16:creationId xmlns="" xmlns:a16="http://schemas.microsoft.com/office/drawing/2014/main" id="{BD399A92-DC4E-4FD8-940A-9C00BA4C232C}"/>
              </a:ext>
            </a:extLst>
          </p:cNvPr>
          <p:cNvGrpSpPr>
            <a:grpSpLocks/>
          </p:cNvGrpSpPr>
          <p:nvPr/>
        </p:nvGrpSpPr>
        <p:grpSpPr bwMode="auto">
          <a:xfrm>
            <a:off x="192088" y="2308225"/>
            <a:ext cx="4021137" cy="4967288"/>
            <a:chOff x="4249780" y="1628800"/>
            <a:chExt cx="3677042" cy="4968000"/>
          </a:xfrm>
        </p:grpSpPr>
        <p:grpSp>
          <p:nvGrpSpPr>
            <p:cNvPr id="37906" name="Group 16">
              <a:extLst>
                <a:ext uri="{FF2B5EF4-FFF2-40B4-BE49-F238E27FC236}">
                  <a16:creationId xmlns="" xmlns:a16="http://schemas.microsoft.com/office/drawing/2014/main" id="{D1F2103F-9840-4D68-BAE5-981A61EDDEB0}"/>
                </a:ext>
              </a:extLst>
            </p:cNvPr>
            <p:cNvGrpSpPr>
              <a:grpSpLocks/>
            </p:cNvGrpSpPr>
            <p:nvPr/>
          </p:nvGrpSpPr>
          <p:grpSpPr bwMode="auto">
            <a:xfrm>
              <a:off x="4254555" y="1628800"/>
              <a:ext cx="3672267" cy="4968000"/>
              <a:chOff x="390" y="-456"/>
              <a:chExt cx="1828991" cy="2972218"/>
            </a:xfrm>
          </p:grpSpPr>
          <p:sp>
            <p:nvSpPr>
              <p:cNvPr id="10" name="Rectangle 17">
                <a:extLst>
                  <a:ext uri="{FF2B5EF4-FFF2-40B4-BE49-F238E27FC236}">
                    <a16:creationId xmlns="" xmlns:a16="http://schemas.microsoft.com/office/drawing/2014/main" id="{F3FA2076-6B41-473A-B580-66AFC6433106}"/>
                  </a:ext>
                </a:extLst>
              </p:cNvPr>
              <p:cNvSpPr/>
              <p:nvPr/>
            </p:nvSpPr>
            <p:spPr>
              <a:xfrm>
                <a:off x="180" y="-456"/>
                <a:ext cx="1739548" cy="1601521"/>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latin typeface="微软雅黑" pitchFamily="34" charset="-122"/>
                  <a:ea typeface="微软雅黑" pitchFamily="34" charset="-122"/>
                </a:endParaRPr>
              </a:p>
            </p:txBody>
          </p:sp>
          <p:sp>
            <p:nvSpPr>
              <p:cNvPr id="11" name="Rectangle 18">
                <a:extLst>
                  <a:ext uri="{FF2B5EF4-FFF2-40B4-BE49-F238E27FC236}">
                    <a16:creationId xmlns="" xmlns:a16="http://schemas.microsoft.com/office/drawing/2014/main" id="{85926EE5-23F2-45A0-931E-B2675ACCD33A}"/>
                  </a:ext>
                </a:extLst>
              </p:cNvPr>
              <p:cNvSpPr/>
              <p:nvPr/>
            </p:nvSpPr>
            <p:spPr>
              <a:xfrm>
                <a:off x="180" y="1486128"/>
                <a:ext cx="1829201" cy="148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latin typeface="微软雅黑" pitchFamily="34" charset="-122"/>
                  <a:ea typeface="微软雅黑" pitchFamily="34" charset="-122"/>
                </a:endParaRPr>
              </a:p>
            </p:txBody>
          </p:sp>
        </p:grpSp>
        <p:sp>
          <p:nvSpPr>
            <p:cNvPr id="3" name="矩形 2">
              <a:extLst>
                <a:ext uri="{FF2B5EF4-FFF2-40B4-BE49-F238E27FC236}">
                  <a16:creationId xmlns="" xmlns:a16="http://schemas.microsoft.com/office/drawing/2014/main" id="{6B50C864-5238-4527-80C3-B2B06B780F98}"/>
                </a:ext>
              </a:extLst>
            </p:cNvPr>
            <p:cNvSpPr/>
            <p:nvPr/>
          </p:nvSpPr>
          <p:spPr>
            <a:xfrm>
              <a:off x="4315104" y="2100356"/>
              <a:ext cx="3363485" cy="2170423"/>
            </a:xfrm>
            <a:prstGeom prst="rect">
              <a:avLst/>
            </a:prstGeom>
            <a:noFill/>
          </p:spPr>
          <p:txBody>
            <a:bodyPr>
              <a:spAutoFit/>
            </a:bodyPr>
            <a:lstStyle/>
            <a:p>
              <a:pPr>
                <a:lnSpc>
                  <a:spcPct val="150000"/>
                </a:lnSpc>
                <a:defRPr/>
              </a:pPr>
              <a:r>
                <a:rPr lang="zh-CN" altLang="zh-CN" dirty="0">
                  <a:solidFill>
                    <a:schemeClr val="tx1">
                      <a:lumMod val="85000"/>
                      <a:lumOff val="15000"/>
                    </a:schemeClr>
                  </a:solidFill>
                  <a:latin typeface="微软雅黑" pitchFamily="34" charset="-122"/>
                  <a:ea typeface="微软雅黑" pitchFamily="34" charset="-122"/>
                </a:rPr>
                <a:t>对本企业存在的有限空间、登高、临时用电、动火、深基坑、起重吊装和安装拆卸等危险作业和纳入企业危险作业审批管理的作业项目实施安全承诺公告。</a:t>
              </a:r>
              <a:endParaRPr lang="zh-CN" altLang="en-US" dirty="0">
                <a:solidFill>
                  <a:schemeClr val="tx1">
                    <a:lumMod val="85000"/>
                    <a:lumOff val="15000"/>
                  </a:schemeClr>
                </a:solidFill>
                <a:latin typeface="微软雅黑" pitchFamily="34" charset="-122"/>
                <a:ea typeface="微软雅黑" pitchFamily="34" charset="-122"/>
              </a:endParaRPr>
            </a:p>
          </p:txBody>
        </p:sp>
        <p:sp>
          <p:nvSpPr>
            <p:cNvPr id="13" name="Rectangle 36">
              <a:extLst>
                <a:ext uri="{FF2B5EF4-FFF2-40B4-BE49-F238E27FC236}">
                  <a16:creationId xmlns="" xmlns:a16="http://schemas.microsoft.com/office/drawing/2014/main" id="{06623B99-073F-431C-8FF4-E21FE457989B}"/>
                </a:ext>
              </a:extLst>
            </p:cNvPr>
            <p:cNvSpPr/>
            <p:nvPr/>
          </p:nvSpPr>
          <p:spPr>
            <a:xfrm>
              <a:off x="4249780" y="1628800"/>
              <a:ext cx="3502843" cy="462029"/>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endParaRPr lang="en-US" altLang="zh-CN" sz="1400">
                <a:solidFill>
                  <a:srgbClr val="F2F2F2"/>
                </a:solidFill>
                <a:latin typeface="微软雅黑" pitchFamily="34" charset="-122"/>
                <a:ea typeface="微软雅黑" pitchFamily="34" charset="-122"/>
              </a:endParaRPr>
            </a:p>
          </p:txBody>
        </p:sp>
        <p:sp>
          <p:nvSpPr>
            <p:cNvPr id="37909" name="矩形 17">
              <a:extLst>
                <a:ext uri="{FF2B5EF4-FFF2-40B4-BE49-F238E27FC236}">
                  <a16:creationId xmlns="" xmlns:a16="http://schemas.microsoft.com/office/drawing/2014/main" id="{8985A14F-FA20-4DF5-9835-6755C84ABC98}"/>
                </a:ext>
              </a:extLst>
            </p:cNvPr>
            <p:cNvSpPr>
              <a:spLocks noChangeArrowheads="1"/>
            </p:cNvSpPr>
            <p:nvPr/>
          </p:nvSpPr>
          <p:spPr bwMode="auto">
            <a:xfrm>
              <a:off x="4325993" y="1643790"/>
              <a:ext cx="342707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zh-CN" sz="2000" b="1">
                  <a:solidFill>
                    <a:schemeClr val="bg1"/>
                  </a:solidFill>
                  <a:latin typeface="微软雅黑" panose="020B0503020204020204" pitchFamily="34" charset="-122"/>
                  <a:ea typeface="微软雅黑" panose="020B0503020204020204" pitchFamily="34" charset="-122"/>
                  <a:cs typeface="思源宋体 CN Heavy"/>
                </a:rPr>
                <a:t>危险企业和安全承诺公告</a:t>
              </a:r>
              <a:endParaRPr lang="zh-CN" altLang="en-US" sz="2000" b="1">
                <a:solidFill>
                  <a:schemeClr val="bg1"/>
                </a:solidFill>
                <a:latin typeface="微软雅黑" panose="020B0503020204020204" pitchFamily="34" charset="-122"/>
                <a:ea typeface="微软雅黑" panose="020B0503020204020204" pitchFamily="34" charset="-122"/>
                <a:cs typeface="思源宋体 CN Heavy"/>
              </a:endParaRPr>
            </a:p>
          </p:txBody>
        </p:sp>
      </p:grpSp>
      <p:grpSp>
        <p:nvGrpSpPr>
          <p:cNvPr id="37892" name="组合 38">
            <a:extLst>
              <a:ext uri="{FF2B5EF4-FFF2-40B4-BE49-F238E27FC236}">
                <a16:creationId xmlns="" xmlns:a16="http://schemas.microsoft.com/office/drawing/2014/main" id="{3D7E2D70-E450-4B93-A98D-3593C34645FC}"/>
              </a:ext>
            </a:extLst>
          </p:cNvPr>
          <p:cNvGrpSpPr>
            <a:grpSpLocks/>
          </p:cNvGrpSpPr>
          <p:nvPr/>
        </p:nvGrpSpPr>
        <p:grpSpPr bwMode="auto">
          <a:xfrm>
            <a:off x="4016375" y="2767013"/>
            <a:ext cx="4105275" cy="5341937"/>
            <a:chOff x="131615" y="4135786"/>
            <a:chExt cx="4104225" cy="5341886"/>
          </a:xfrm>
        </p:grpSpPr>
        <p:grpSp>
          <p:nvGrpSpPr>
            <p:cNvPr id="37900" name="Group 16">
              <a:extLst>
                <a:ext uri="{FF2B5EF4-FFF2-40B4-BE49-F238E27FC236}">
                  <a16:creationId xmlns="" xmlns:a16="http://schemas.microsoft.com/office/drawing/2014/main" id="{DFAA09C1-C315-43E4-BE29-28C5C60068DF}"/>
                </a:ext>
              </a:extLst>
            </p:cNvPr>
            <p:cNvGrpSpPr>
              <a:grpSpLocks/>
            </p:cNvGrpSpPr>
            <p:nvPr/>
          </p:nvGrpSpPr>
          <p:grpSpPr bwMode="auto">
            <a:xfrm>
              <a:off x="185832" y="4178437"/>
              <a:ext cx="4037960" cy="5299235"/>
              <a:chOff x="0" y="-456"/>
              <a:chExt cx="1829061" cy="2972218"/>
            </a:xfrm>
          </p:grpSpPr>
          <p:sp>
            <p:nvSpPr>
              <p:cNvPr id="20" name="Rectangle 17">
                <a:extLst>
                  <a:ext uri="{FF2B5EF4-FFF2-40B4-BE49-F238E27FC236}">
                    <a16:creationId xmlns="" xmlns:a16="http://schemas.microsoft.com/office/drawing/2014/main" id="{27D2F8AE-A59F-4461-9E46-B68F9A2F6481}"/>
                  </a:ext>
                </a:extLst>
              </p:cNvPr>
              <p:cNvSpPr/>
              <p:nvPr/>
            </p:nvSpPr>
            <p:spPr>
              <a:xfrm>
                <a:off x="-116" y="-338"/>
                <a:ext cx="1828883" cy="148605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latin typeface="微软雅黑" pitchFamily="34" charset="-122"/>
                  <a:ea typeface="微软雅黑" pitchFamily="34" charset="-122"/>
                </a:endParaRPr>
              </a:p>
            </p:txBody>
          </p:sp>
          <p:sp>
            <p:nvSpPr>
              <p:cNvPr id="21" name="Rectangle 18">
                <a:extLst>
                  <a:ext uri="{FF2B5EF4-FFF2-40B4-BE49-F238E27FC236}">
                    <a16:creationId xmlns="" xmlns:a16="http://schemas.microsoft.com/office/drawing/2014/main" id="{1D922EB5-B8B8-4352-8040-C7BB339035DB}"/>
                  </a:ext>
                </a:extLst>
              </p:cNvPr>
              <p:cNvSpPr/>
              <p:nvPr/>
            </p:nvSpPr>
            <p:spPr>
              <a:xfrm>
                <a:off x="-116" y="1485712"/>
                <a:ext cx="1828883" cy="1486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latin typeface="微软雅黑" pitchFamily="34" charset="-122"/>
                  <a:ea typeface="微软雅黑" pitchFamily="34" charset="-122"/>
                </a:endParaRPr>
              </a:p>
            </p:txBody>
          </p:sp>
        </p:grpSp>
        <p:sp>
          <p:nvSpPr>
            <p:cNvPr id="22" name="矩形 21">
              <a:extLst>
                <a:ext uri="{FF2B5EF4-FFF2-40B4-BE49-F238E27FC236}">
                  <a16:creationId xmlns="" xmlns:a16="http://schemas.microsoft.com/office/drawing/2014/main" id="{56E956B1-F8BE-4852-A8B0-76B1B45ADDE1}"/>
                </a:ext>
              </a:extLst>
            </p:cNvPr>
            <p:cNvSpPr/>
            <p:nvPr/>
          </p:nvSpPr>
          <p:spPr>
            <a:xfrm>
              <a:off x="131615" y="4581869"/>
              <a:ext cx="4039155" cy="2308203"/>
            </a:xfrm>
            <a:prstGeom prst="rect">
              <a:avLst/>
            </a:prstGeom>
            <a:noFill/>
          </p:spPr>
          <p:txBody>
            <a:bodyPr>
              <a:spAutoFit/>
            </a:bodyPr>
            <a:lstStyle/>
            <a:p>
              <a:pPr>
                <a:lnSpc>
                  <a:spcPct val="150000"/>
                </a:lnSpc>
                <a:defRPr/>
              </a:pPr>
              <a:r>
                <a:rPr lang="en-US" altLang="zh-CN" sz="1600" dirty="0">
                  <a:solidFill>
                    <a:schemeClr val="tx1">
                      <a:lumMod val="85000"/>
                      <a:lumOff val="15000"/>
                    </a:schemeClr>
                  </a:solidFill>
                  <a:latin typeface="微软雅黑" pitchFamily="34" charset="-122"/>
                  <a:ea typeface="微软雅黑" pitchFamily="34" charset="-122"/>
                </a:rPr>
                <a:t>1.</a:t>
              </a:r>
              <a:r>
                <a:rPr lang="zh-CN" altLang="en-US" sz="1600" dirty="0">
                  <a:solidFill>
                    <a:schemeClr val="tx1">
                      <a:lumMod val="85000"/>
                      <a:lumOff val="15000"/>
                    </a:schemeClr>
                  </a:solidFill>
                  <a:latin typeface="微软雅黑" pitchFamily="34" charset="-122"/>
                  <a:ea typeface="微软雅黑" pitchFamily="34" charset="-122"/>
                </a:rPr>
                <a:t>企业危险作业的时间、地点和危险作业从业人员数；</a:t>
              </a:r>
              <a:endParaRPr lang="en-US" altLang="zh-CN" sz="1600" dirty="0">
                <a:solidFill>
                  <a:schemeClr val="tx1">
                    <a:lumMod val="85000"/>
                    <a:lumOff val="15000"/>
                  </a:schemeClr>
                </a:solidFill>
                <a:latin typeface="微软雅黑" pitchFamily="34" charset="-122"/>
                <a:ea typeface="微软雅黑" pitchFamily="34" charset="-122"/>
              </a:endParaRPr>
            </a:p>
            <a:p>
              <a:pPr>
                <a:lnSpc>
                  <a:spcPct val="150000"/>
                </a:lnSpc>
                <a:defRPr/>
              </a:pPr>
              <a:r>
                <a:rPr lang="en-US" altLang="zh-CN" sz="1600" dirty="0">
                  <a:solidFill>
                    <a:schemeClr val="tx1">
                      <a:lumMod val="85000"/>
                      <a:lumOff val="15000"/>
                    </a:schemeClr>
                  </a:solidFill>
                  <a:latin typeface="微软雅黑" pitchFamily="34" charset="-122"/>
                  <a:ea typeface="微软雅黑" pitchFamily="34" charset="-122"/>
                </a:rPr>
                <a:t>2.</a:t>
              </a:r>
              <a:r>
                <a:rPr lang="zh-CN" altLang="en-US" sz="1600" dirty="0">
                  <a:solidFill>
                    <a:schemeClr val="tx1">
                      <a:lumMod val="85000"/>
                      <a:lumOff val="15000"/>
                    </a:schemeClr>
                  </a:solidFill>
                  <a:latin typeface="微软雅黑" pitchFamily="34" charset="-122"/>
                  <a:ea typeface="微软雅黑" pitchFamily="34" charset="-122"/>
                </a:rPr>
                <a:t>对危险作业安全风险研判、隐患排查和危险作业区域安全情况；</a:t>
              </a:r>
            </a:p>
            <a:p>
              <a:pPr>
                <a:lnSpc>
                  <a:spcPct val="150000"/>
                </a:lnSpc>
                <a:defRPr/>
              </a:pPr>
              <a:r>
                <a:rPr lang="en-US" altLang="zh-CN" sz="1600" dirty="0">
                  <a:solidFill>
                    <a:schemeClr val="tx1">
                      <a:lumMod val="85000"/>
                      <a:lumOff val="15000"/>
                    </a:schemeClr>
                  </a:solidFill>
                  <a:latin typeface="微软雅黑" pitchFamily="34" charset="-122"/>
                  <a:ea typeface="微软雅黑" pitchFamily="34" charset="-122"/>
                </a:rPr>
                <a:t>3.</a:t>
              </a:r>
              <a:r>
                <a:rPr lang="zh-CN" altLang="en-US" sz="1600" dirty="0">
                  <a:solidFill>
                    <a:schemeClr val="tx1">
                      <a:lumMod val="85000"/>
                      <a:lumOff val="15000"/>
                    </a:schemeClr>
                  </a:solidFill>
                  <a:latin typeface="微软雅黑" pitchFamily="34" charset="-122"/>
                  <a:ea typeface="微软雅黑" pitchFamily="34" charset="-122"/>
                </a:rPr>
                <a:t>危险作业前从业人员安全教育情况；</a:t>
              </a:r>
            </a:p>
            <a:p>
              <a:pPr>
                <a:lnSpc>
                  <a:spcPct val="150000"/>
                </a:lnSpc>
                <a:defRPr/>
              </a:pPr>
              <a:r>
                <a:rPr lang="en-US" altLang="zh-CN" sz="1600" dirty="0">
                  <a:solidFill>
                    <a:schemeClr val="tx1">
                      <a:lumMod val="85000"/>
                      <a:lumOff val="15000"/>
                    </a:schemeClr>
                  </a:solidFill>
                  <a:latin typeface="微软雅黑" pitchFamily="34" charset="-122"/>
                  <a:ea typeface="微软雅黑" pitchFamily="34" charset="-122"/>
                </a:rPr>
                <a:t>4.</a:t>
              </a:r>
              <a:r>
                <a:rPr lang="zh-CN" altLang="en-US" sz="1600" dirty="0">
                  <a:solidFill>
                    <a:schemeClr val="tx1">
                      <a:lumMod val="85000"/>
                      <a:lumOff val="15000"/>
                    </a:schemeClr>
                  </a:solidFill>
                  <a:latin typeface="微软雅黑" pitchFamily="34" charset="-122"/>
                  <a:ea typeface="微软雅黑" pitchFamily="34" charset="-122"/>
                </a:rPr>
                <a:t>危险作业审批责任人、安全承诺责任人。</a:t>
              </a:r>
            </a:p>
          </p:txBody>
        </p:sp>
        <p:sp>
          <p:nvSpPr>
            <p:cNvPr id="23" name="Rectangle 36">
              <a:extLst>
                <a:ext uri="{FF2B5EF4-FFF2-40B4-BE49-F238E27FC236}">
                  <a16:creationId xmlns="" xmlns:a16="http://schemas.microsoft.com/office/drawing/2014/main" id="{44C0DE1F-B3DF-4240-9589-A295795CA7BF}"/>
                </a:ext>
              </a:extLst>
            </p:cNvPr>
            <p:cNvSpPr/>
            <p:nvPr/>
          </p:nvSpPr>
          <p:spPr>
            <a:xfrm>
              <a:off x="185576" y="4135786"/>
              <a:ext cx="4050264" cy="461958"/>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endParaRPr lang="en-US" altLang="zh-CN" sz="1400">
                <a:solidFill>
                  <a:srgbClr val="F2F2F2"/>
                </a:solidFill>
                <a:latin typeface="微软雅黑" pitchFamily="34" charset="-122"/>
                <a:ea typeface="微软雅黑" pitchFamily="34" charset="-122"/>
              </a:endParaRPr>
            </a:p>
          </p:txBody>
        </p:sp>
        <p:sp>
          <p:nvSpPr>
            <p:cNvPr id="37903" name="矩形 23">
              <a:extLst>
                <a:ext uri="{FF2B5EF4-FFF2-40B4-BE49-F238E27FC236}">
                  <a16:creationId xmlns="" xmlns:a16="http://schemas.microsoft.com/office/drawing/2014/main" id="{A3172895-DE59-4A5A-BE69-AAC1FCFC8BFA}"/>
                </a:ext>
              </a:extLst>
            </p:cNvPr>
            <p:cNvSpPr>
              <a:spLocks noChangeArrowheads="1"/>
            </p:cNvSpPr>
            <p:nvPr/>
          </p:nvSpPr>
          <p:spPr bwMode="auto">
            <a:xfrm>
              <a:off x="407368" y="4150776"/>
              <a:ext cx="357020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zh-CN" sz="2000" b="1">
                  <a:solidFill>
                    <a:schemeClr val="bg1"/>
                  </a:solidFill>
                  <a:latin typeface="微软雅黑" panose="020B0503020204020204" pitchFamily="34" charset="-122"/>
                  <a:ea typeface="微软雅黑" panose="020B0503020204020204" pitchFamily="34" charset="-122"/>
                  <a:cs typeface="思源宋体 CN Heavy"/>
                </a:rPr>
                <a:t>公告</a:t>
              </a:r>
              <a:r>
                <a:rPr lang="zh-CN" altLang="en-US" sz="2000" b="1">
                  <a:solidFill>
                    <a:schemeClr val="bg1"/>
                  </a:solidFill>
                  <a:latin typeface="微软雅黑" panose="020B0503020204020204" pitchFamily="34" charset="-122"/>
                  <a:ea typeface="微软雅黑" panose="020B0503020204020204" pitchFamily="34" charset="-122"/>
                  <a:cs typeface="思源宋体 CN Heavy"/>
                </a:rPr>
                <a:t>内容</a:t>
              </a:r>
            </a:p>
          </p:txBody>
        </p:sp>
      </p:grpSp>
      <p:grpSp>
        <p:nvGrpSpPr>
          <p:cNvPr id="37893" name="组合 36">
            <a:extLst>
              <a:ext uri="{FF2B5EF4-FFF2-40B4-BE49-F238E27FC236}">
                <a16:creationId xmlns="" xmlns:a16="http://schemas.microsoft.com/office/drawing/2014/main" id="{EF5D5557-4DAC-47FD-996C-E688EBF7ED53}"/>
              </a:ext>
            </a:extLst>
          </p:cNvPr>
          <p:cNvGrpSpPr>
            <a:grpSpLocks/>
          </p:cNvGrpSpPr>
          <p:nvPr/>
        </p:nvGrpSpPr>
        <p:grpSpPr bwMode="auto">
          <a:xfrm>
            <a:off x="8169275" y="3243263"/>
            <a:ext cx="3903663" cy="5353050"/>
            <a:chOff x="7940152" y="4124086"/>
            <a:chExt cx="4121980" cy="5353587"/>
          </a:xfrm>
        </p:grpSpPr>
        <p:grpSp>
          <p:nvGrpSpPr>
            <p:cNvPr id="37894" name="Group 16">
              <a:extLst>
                <a:ext uri="{FF2B5EF4-FFF2-40B4-BE49-F238E27FC236}">
                  <a16:creationId xmlns="" xmlns:a16="http://schemas.microsoft.com/office/drawing/2014/main" id="{382E5826-3496-4904-A102-4B34A8442DEF}"/>
                </a:ext>
              </a:extLst>
            </p:cNvPr>
            <p:cNvGrpSpPr>
              <a:grpSpLocks/>
            </p:cNvGrpSpPr>
            <p:nvPr/>
          </p:nvGrpSpPr>
          <p:grpSpPr bwMode="auto">
            <a:xfrm>
              <a:off x="7940152" y="4124086"/>
              <a:ext cx="4051026" cy="5353587"/>
              <a:chOff x="0" y="-456"/>
              <a:chExt cx="1829061" cy="2972218"/>
            </a:xfrm>
          </p:grpSpPr>
          <p:sp>
            <p:nvSpPr>
              <p:cNvPr id="35" name="Rectangle 17">
                <a:extLst>
                  <a:ext uri="{FF2B5EF4-FFF2-40B4-BE49-F238E27FC236}">
                    <a16:creationId xmlns="" xmlns:a16="http://schemas.microsoft.com/office/drawing/2014/main" id="{30715E3D-26B3-4F06-9AD5-BDC54EF9FA92}"/>
                  </a:ext>
                </a:extLst>
              </p:cNvPr>
              <p:cNvSpPr/>
              <p:nvPr/>
            </p:nvSpPr>
            <p:spPr>
              <a:xfrm>
                <a:off x="0" y="-456"/>
                <a:ext cx="1829309" cy="1486109"/>
              </a:xfrm>
              <a:prstGeom prst="rect">
                <a:avLst/>
              </a:prstGeom>
              <a:solidFill>
                <a:srgbClr val="D9D9D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latin typeface="微软雅黑" pitchFamily="34" charset="-122"/>
                  <a:ea typeface="微软雅黑" pitchFamily="34" charset="-122"/>
                </a:endParaRPr>
              </a:p>
            </p:txBody>
          </p:sp>
          <p:sp>
            <p:nvSpPr>
              <p:cNvPr id="36" name="Rectangle 18">
                <a:extLst>
                  <a:ext uri="{FF2B5EF4-FFF2-40B4-BE49-F238E27FC236}">
                    <a16:creationId xmlns="" xmlns:a16="http://schemas.microsoft.com/office/drawing/2014/main" id="{529FFE08-DD5B-4340-A375-4C52B8BB41AF}"/>
                  </a:ext>
                </a:extLst>
              </p:cNvPr>
              <p:cNvSpPr/>
              <p:nvPr/>
            </p:nvSpPr>
            <p:spPr>
              <a:xfrm>
                <a:off x="0" y="1485653"/>
                <a:ext cx="1829309" cy="1486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latin typeface="微软雅黑" pitchFamily="34" charset="-122"/>
                  <a:ea typeface="微软雅黑" pitchFamily="34" charset="-122"/>
                </a:endParaRPr>
              </a:p>
            </p:txBody>
          </p:sp>
        </p:grpSp>
        <p:sp>
          <p:nvSpPr>
            <p:cNvPr id="31" name="矩形 30">
              <a:extLst>
                <a:ext uri="{FF2B5EF4-FFF2-40B4-BE49-F238E27FC236}">
                  <a16:creationId xmlns="" xmlns:a16="http://schemas.microsoft.com/office/drawing/2014/main" id="{3CDA61FF-E837-4025-B013-ED95B726E162}"/>
                </a:ext>
              </a:extLst>
            </p:cNvPr>
            <p:cNvSpPr/>
            <p:nvPr/>
          </p:nvSpPr>
          <p:spPr>
            <a:xfrm>
              <a:off x="8023966" y="4525763"/>
              <a:ext cx="4038166" cy="2308457"/>
            </a:xfrm>
            <a:prstGeom prst="rect">
              <a:avLst/>
            </a:prstGeom>
            <a:noFill/>
          </p:spPr>
          <p:txBody>
            <a:bodyPr>
              <a:spAutoFit/>
            </a:bodyPr>
            <a:lstStyle/>
            <a:p>
              <a:pPr>
                <a:lnSpc>
                  <a:spcPct val="150000"/>
                </a:lnSpc>
                <a:defRPr/>
              </a:pPr>
              <a:r>
                <a:rPr lang="zh-CN" altLang="en-US" sz="1600" dirty="0">
                  <a:solidFill>
                    <a:schemeClr val="tx1">
                      <a:lumMod val="85000"/>
                      <a:lumOff val="15000"/>
                    </a:schemeClr>
                  </a:solidFill>
                  <a:latin typeface="微软雅黑" pitchFamily="34" charset="-122"/>
                  <a:ea typeface="微软雅黑" pitchFamily="34" charset="-122"/>
                </a:rPr>
                <a:t>以本企业董事长或总经理等</a:t>
              </a:r>
              <a:r>
                <a:rPr lang="zh-CN" altLang="en-US" sz="1600" b="1" dirty="0">
                  <a:solidFill>
                    <a:schemeClr val="tx1">
                      <a:lumMod val="85000"/>
                      <a:lumOff val="15000"/>
                    </a:schemeClr>
                  </a:solidFill>
                  <a:latin typeface="微软雅黑" pitchFamily="34" charset="-122"/>
                  <a:ea typeface="微软雅黑" pitchFamily="34" charset="-122"/>
                </a:rPr>
                <a:t>主要负责人的名义</a:t>
              </a:r>
              <a:r>
                <a:rPr lang="zh-CN" altLang="en-US" sz="1600" dirty="0">
                  <a:solidFill>
                    <a:schemeClr val="tx1">
                      <a:lumMod val="85000"/>
                      <a:lumOff val="15000"/>
                    </a:schemeClr>
                  </a:solidFill>
                  <a:latin typeface="微软雅黑" pitchFamily="34" charset="-122"/>
                  <a:ea typeface="微软雅黑" pitchFamily="34" charset="-122"/>
                </a:rPr>
                <a:t>，于每天</a:t>
              </a:r>
              <a:r>
                <a:rPr lang="en-US" altLang="zh-CN" sz="1600" dirty="0">
                  <a:solidFill>
                    <a:schemeClr val="tx1">
                      <a:lumMod val="85000"/>
                      <a:lumOff val="15000"/>
                    </a:schemeClr>
                  </a:solidFill>
                  <a:latin typeface="微软雅黑" pitchFamily="34" charset="-122"/>
                  <a:ea typeface="微软雅黑" pitchFamily="34" charset="-122"/>
                </a:rPr>
                <a:t>10</a:t>
              </a:r>
              <a:r>
                <a:rPr lang="zh-CN" altLang="en-US" sz="1600" dirty="0">
                  <a:solidFill>
                    <a:schemeClr val="tx1">
                      <a:lumMod val="85000"/>
                      <a:lumOff val="15000"/>
                    </a:schemeClr>
                  </a:solidFill>
                  <a:latin typeface="微软雅黑" pitchFamily="34" charset="-122"/>
                  <a:ea typeface="微软雅黑" pitchFamily="34" charset="-122"/>
                </a:rPr>
                <a:t>时前，通过企业</a:t>
              </a:r>
              <a:r>
                <a:rPr lang="en-US" altLang="zh-CN" sz="1600" dirty="0">
                  <a:solidFill>
                    <a:schemeClr val="tx1">
                      <a:lumMod val="85000"/>
                      <a:lumOff val="15000"/>
                    </a:schemeClr>
                  </a:solidFill>
                  <a:latin typeface="微软雅黑" pitchFamily="34" charset="-122"/>
                  <a:ea typeface="微软雅黑" pitchFamily="34" charset="-122"/>
                </a:rPr>
                <a:t>LED</a:t>
              </a:r>
              <a:r>
                <a:rPr lang="zh-CN" altLang="en-US" sz="1600" dirty="0">
                  <a:solidFill>
                    <a:schemeClr val="tx1">
                      <a:lumMod val="85000"/>
                      <a:lumOff val="15000"/>
                    </a:schemeClr>
                  </a:solidFill>
                  <a:latin typeface="微软雅黑" pitchFamily="34" charset="-122"/>
                  <a:ea typeface="微软雅黑" pitchFamily="34" charset="-122"/>
                </a:rPr>
                <a:t>显示屏、微信公众号等媒介，向企业员工</a:t>
              </a:r>
              <a:r>
                <a:rPr lang="zh-CN" altLang="en-US" sz="1600" b="1" dirty="0">
                  <a:solidFill>
                    <a:schemeClr val="tx1">
                      <a:lumMod val="85000"/>
                      <a:lumOff val="15000"/>
                    </a:schemeClr>
                  </a:solidFill>
                  <a:latin typeface="微软雅黑" pitchFamily="34" charset="-122"/>
                  <a:ea typeface="微软雅黑" pitchFamily="34" charset="-122"/>
                </a:rPr>
                <a:t>发布企业危险作业和安全承诺公告</a:t>
              </a:r>
              <a:r>
                <a:rPr lang="zh-CN" altLang="en-US" sz="1600" dirty="0">
                  <a:solidFill>
                    <a:schemeClr val="tx1">
                      <a:lumMod val="85000"/>
                      <a:lumOff val="15000"/>
                    </a:schemeClr>
                  </a:solidFill>
                  <a:latin typeface="微软雅黑" pitchFamily="34" charset="-122"/>
                  <a:ea typeface="微软雅黑" pitchFamily="34" charset="-122"/>
                </a:rPr>
                <a:t>，并按照管理权限通过</a:t>
              </a:r>
              <a:r>
                <a:rPr lang="zh-CN" altLang="en-US" sz="1600" b="1" dirty="0">
                  <a:solidFill>
                    <a:schemeClr val="tx1">
                      <a:lumMod val="85000"/>
                      <a:lumOff val="15000"/>
                    </a:schemeClr>
                  </a:solidFill>
                  <a:latin typeface="微软雅黑" pitchFamily="34" charset="-122"/>
                  <a:ea typeface="微软雅黑" pitchFamily="34" charset="-122"/>
                </a:rPr>
                <a:t>市或区智慧安监大数据平台</a:t>
              </a:r>
              <a:r>
                <a:rPr lang="zh-CN" altLang="en-US" sz="1600" dirty="0">
                  <a:solidFill>
                    <a:schemeClr val="tx1">
                      <a:lumMod val="85000"/>
                      <a:lumOff val="15000"/>
                    </a:schemeClr>
                  </a:solidFill>
                  <a:latin typeface="微软雅黑" pitchFamily="34" charset="-122"/>
                  <a:ea typeface="微软雅黑" pitchFamily="34" charset="-122"/>
                </a:rPr>
                <a:t>向社会发布。</a:t>
              </a:r>
            </a:p>
          </p:txBody>
        </p:sp>
        <p:sp>
          <p:nvSpPr>
            <p:cNvPr id="32" name="Rectangle 36">
              <a:extLst>
                <a:ext uri="{FF2B5EF4-FFF2-40B4-BE49-F238E27FC236}">
                  <a16:creationId xmlns="" xmlns:a16="http://schemas.microsoft.com/office/drawing/2014/main" id="{DD0D6206-9EA9-414C-BB66-4D850168644A}"/>
                </a:ext>
              </a:extLst>
            </p:cNvPr>
            <p:cNvSpPr/>
            <p:nvPr/>
          </p:nvSpPr>
          <p:spPr>
            <a:xfrm>
              <a:off x="7941829" y="4124086"/>
              <a:ext cx="4048222" cy="462008"/>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defRPr/>
              </a:pPr>
              <a:endParaRPr lang="en-US" altLang="zh-CN" sz="1400">
                <a:solidFill>
                  <a:srgbClr val="F2F2F2"/>
                </a:solidFill>
                <a:latin typeface="微软雅黑" pitchFamily="34" charset="-122"/>
                <a:ea typeface="微软雅黑" pitchFamily="34" charset="-122"/>
              </a:endParaRPr>
            </a:p>
          </p:txBody>
        </p:sp>
        <p:sp>
          <p:nvSpPr>
            <p:cNvPr id="37897" name="矩形 32">
              <a:extLst>
                <a:ext uri="{FF2B5EF4-FFF2-40B4-BE49-F238E27FC236}">
                  <a16:creationId xmlns="" xmlns:a16="http://schemas.microsoft.com/office/drawing/2014/main" id="{E807BE05-8500-4CC7-B8E4-2379F9EA515B}"/>
                </a:ext>
              </a:extLst>
            </p:cNvPr>
            <p:cNvSpPr>
              <a:spLocks noChangeArrowheads="1"/>
            </p:cNvSpPr>
            <p:nvPr/>
          </p:nvSpPr>
          <p:spPr bwMode="auto">
            <a:xfrm>
              <a:off x="8162706" y="4139076"/>
              <a:ext cx="357020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zh-CN" sz="2000" b="1">
                  <a:solidFill>
                    <a:schemeClr val="bg1"/>
                  </a:solidFill>
                  <a:latin typeface="微软雅黑" panose="020B0503020204020204" pitchFamily="34" charset="-122"/>
                  <a:ea typeface="微软雅黑" panose="020B0503020204020204" pitchFamily="34" charset="-122"/>
                  <a:cs typeface="思源宋体 CN Heavy"/>
                </a:rPr>
                <a:t>公告</a:t>
              </a:r>
              <a:r>
                <a:rPr lang="zh-CN" altLang="en-US" sz="2000" b="1">
                  <a:solidFill>
                    <a:schemeClr val="bg1"/>
                  </a:solidFill>
                  <a:latin typeface="微软雅黑" panose="020B0503020204020204" pitchFamily="34" charset="-122"/>
                  <a:ea typeface="微软雅黑" panose="020B0503020204020204" pitchFamily="34" charset="-122"/>
                  <a:cs typeface="思源宋体 CN Heavy"/>
                </a:rPr>
                <a:t>方式</a:t>
              </a:r>
            </a:p>
          </p:txBody>
        </p:sp>
      </p:grpSp>
      <p:sp>
        <p:nvSpPr>
          <p:cNvPr id="24" name="矩形 23">
            <a:extLst>
              <a:ext uri="{FF2B5EF4-FFF2-40B4-BE49-F238E27FC236}">
                <a16:creationId xmlns="" xmlns:a16="http://schemas.microsoft.com/office/drawing/2014/main" id="{BA5CB730-263C-496B-B102-6EB06DEA8500}"/>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五</a:t>
            </a:r>
            <a:r>
              <a:rPr lang="en-US" altLang="zh-CN" sz="2800" b="1" dirty="0">
                <a:solidFill>
                  <a:srgbClr val="C00000"/>
                </a:solidFill>
                <a:latin typeface="+mj-ea"/>
                <a:ea typeface="+mj-ea"/>
              </a:rPr>
              <a:t>) </a:t>
            </a:r>
            <a:r>
              <a:rPr lang="zh-CN" altLang="en-US" sz="2800" b="1" dirty="0">
                <a:solidFill>
                  <a:srgbClr val="C00000"/>
                </a:solidFill>
                <a:latin typeface="+mj-ea"/>
                <a:ea typeface="+mj-ea"/>
              </a:rPr>
              <a:t>督促、检查本单位的安全生产工作，及时消除生产安全事故隐患</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8D7C68E4-9740-418E-A417-18C3126CB7ED}"/>
              </a:ext>
            </a:extLst>
          </p:cNvPr>
          <p:cNvSpPr/>
          <p:nvPr/>
        </p:nvSpPr>
        <p:spPr>
          <a:xfrm>
            <a:off x="623392" y="1556792"/>
            <a:ext cx="8799513" cy="4326719"/>
          </a:xfrm>
          <a:prstGeom prst="roundRect">
            <a:avLst>
              <a:gd name="adj" fmla="val 2117"/>
            </a:avLst>
          </a:prstGeom>
          <a:solidFill>
            <a:schemeClr val="bg1">
              <a:lumMod val="85000"/>
              <a:alpha val="50000"/>
            </a:schemeClr>
          </a:solidFill>
          <a:ln>
            <a:noFill/>
          </a:ln>
        </p:spPr>
        <p:txBody>
          <a:bodyPr>
            <a:spAutoFit/>
          </a:bodyPr>
          <a:lstStyle/>
          <a:p>
            <a:pPr algn="ctr">
              <a:lnSpc>
                <a:spcPct val="150000"/>
              </a:lnSpc>
              <a:defRPr/>
            </a:pPr>
            <a:r>
              <a:rPr lang="zh-CN" altLang="zh-CN" sz="2400" b="1" dirty="0">
                <a:solidFill>
                  <a:schemeClr val="tx1">
                    <a:lumMod val="85000"/>
                    <a:lumOff val="15000"/>
                  </a:schemeClr>
                </a:solidFill>
                <a:latin typeface="微软雅黑" pitchFamily="34" charset="-122"/>
                <a:ea typeface="微软雅黑" pitchFamily="34" charset="-122"/>
              </a:rPr>
              <a:t>应急救援预案</a:t>
            </a:r>
            <a:r>
              <a:rPr lang="zh-CN" altLang="en-US" sz="2400" b="1" dirty="0">
                <a:solidFill>
                  <a:schemeClr val="tx1">
                    <a:lumMod val="85000"/>
                    <a:lumOff val="15000"/>
                  </a:schemeClr>
                </a:solidFill>
                <a:latin typeface="微软雅黑" pitchFamily="34" charset="-122"/>
                <a:ea typeface="微软雅黑" pitchFamily="34" charset="-122"/>
              </a:rPr>
              <a:t>的</a:t>
            </a:r>
            <a:r>
              <a:rPr lang="zh-CN" altLang="zh-CN" sz="2400" b="1" dirty="0">
                <a:solidFill>
                  <a:schemeClr val="tx1">
                    <a:lumMod val="85000"/>
                    <a:lumOff val="15000"/>
                  </a:schemeClr>
                </a:solidFill>
                <a:latin typeface="微软雅黑" pitchFamily="34" charset="-122"/>
                <a:ea typeface="微软雅黑" pitchFamily="34" charset="-122"/>
              </a:rPr>
              <a:t>基本要求</a:t>
            </a:r>
            <a:endParaRPr lang="en-US" altLang="zh-CN" sz="2400" b="1"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符合有关法律、法规章、标准和安全技术规范的规定</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结合本单位的生产经营动的特点和安全生产实际情况</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结合本单位的危险性情况</a:t>
            </a:r>
            <a:r>
              <a:rPr lang="en-US" altLang="zh-CN" sz="2000" dirty="0">
                <a:solidFill>
                  <a:schemeClr val="tx1">
                    <a:lumMod val="85000"/>
                    <a:lumOff val="15000"/>
                  </a:schemeClr>
                </a:solidFill>
                <a:latin typeface="微软雅黑" pitchFamily="34" charset="-122"/>
                <a:ea typeface="微软雅黑" pitchFamily="34" charset="-122"/>
              </a:rPr>
              <a:t>,</a:t>
            </a:r>
            <a:r>
              <a:rPr lang="zh-CN" altLang="zh-CN" sz="2000" dirty="0">
                <a:solidFill>
                  <a:schemeClr val="tx1">
                    <a:lumMod val="85000"/>
                    <a:lumOff val="15000"/>
                  </a:schemeClr>
                </a:solidFill>
                <a:latin typeface="微软雅黑" pitchFamily="34" charset="-122"/>
                <a:ea typeface="微软雅黑" pitchFamily="34" charset="-122"/>
              </a:rPr>
              <a:t>针对本单位的风险隐患特点</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应急组织和人员的际分工明确</a:t>
            </a:r>
            <a:r>
              <a:rPr lang="en-US" altLang="zh-CN" sz="2000" dirty="0">
                <a:solidFill>
                  <a:schemeClr val="tx1">
                    <a:lumMod val="85000"/>
                    <a:lumOff val="15000"/>
                  </a:schemeClr>
                </a:solidFill>
                <a:latin typeface="微软雅黑" pitchFamily="34" charset="-122"/>
                <a:ea typeface="微软雅黑" pitchFamily="34" charset="-122"/>
              </a:rPr>
              <a:t>,</a:t>
            </a:r>
            <a:r>
              <a:rPr lang="zh-CN" altLang="zh-CN" sz="2000" dirty="0">
                <a:solidFill>
                  <a:schemeClr val="tx1">
                    <a:lumMod val="85000"/>
                    <a:lumOff val="15000"/>
                  </a:schemeClr>
                </a:solidFill>
                <a:latin typeface="微软雅黑" pitchFamily="34" charset="-122"/>
                <a:ea typeface="微软雅黑" pitchFamily="34" charset="-122"/>
              </a:rPr>
              <a:t>并有具体的落实措施</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有明确、具体的事措施和应急程序</a:t>
            </a:r>
            <a:r>
              <a:rPr lang="en-US" altLang="zh-CN" sz="2000" dirty="0">
                <a:solidFill>
                  <a:schemeClr val="tx1">
                    <a:lumMod val="85000"/>
                    <a:lumOff val="15000"/>
                  </a:schemeClr>
                </a:solidFill>
                <a:latin typeface="微软雅黑" pitchFamily="34" charset="-122"/>
                <a:ea typeface="微软雅黑" pitchFamily="34" charset="-122"/>
              </a:rPr>
              <a:t>,</a:t>
            </a:r>
            <a:r>
              <a:rPr lang="zh-CN" altLang="zh-CN" sz="2000" dirty="0">
                <a:solidFill>
                  <a:schemeClr val="tx1">
                    <a:lumMod val="85000"/>
                    <a:lumOff val="15000"/>
                  </a:schemeClr>
                </a:solidFill>
                <a:latin typeface="微软雅黑" pitchFamily="34" charset="-122"/>
                <a:ea typeface="微软雅黑" pitchFamily="34" charset="-122"/>
              </a:rPr>
              <a:t>并与其应急能力相适应</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有明确的障措施</a:t>
            </a:r>
            <a:r>
              <a:rPr lang="en-US" altLang="zh-CN" sz="2000" dirty="0">
                <a:solidFill>
                  <a:schemeClr val="tx1">
                    <a:lumMod val="85000"/>
                    <a:lumOff val="15000"/>
                  </a:schemeClr>
                </a:solidFill>
                <a:latin typeface="微软雅黑" pitchFamily="34" charset="-122"/>
                <a:ea typeface="微软雅黑" pitchFamily="34" charset="-122"/>
              </a:rPr>
              <a:t>,</a:t>
            </a:r>
            <a:r>
              <a:rPr lang="zh-CN" altLang="zh-CN" sz="2000" dirty="0">
                <a:solidFill>
                  <a:schemeClr val="tx1">
                    <a:lumMod val="85000"/>
                    <a:lumOff val="15000"/>
                  </a:schemeClr>
                </a:solidFill>
                <a:latin typeface="微软雅黑" pitchFamily="34" charset="-122"/>
                <a:ea typeface="微软雅黑" pitchFamily="34" charset="-122"/>
              </a:rPr>
              <a:t>并能满足本单位的应急工作要求</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预案基本要素齐全、完整</a:t>
            </a:r>
            <a:r>
              <a:rPr lang="en-US" altLang="zh-CN" sz="2000" dirty="0">
                <a:solidFill>
                  <a:schemeClr val="tx1">
                    <a:lumMod val="85000"/>
                    <a:lumOff val="15000"/>
                  </a:schemeClr>
                </a:solidFill>
                <a:latin typeface="微软雅黑" pitchFamily="34" charset="-122"/>
                <a:ea typeface="微软雅黑" pitchFamily="34" charset="-122"/>
              </a:rPr>
              <a:t>,</a:t>
            </a:r>
            <a:r>
              <a:rPr lang="zh-CN" altLang="zh-CN" sz="2000" dirty="0">
                <a:solidFill>
                  <a:schemeClr val="tx1">
                    <a:lumMod val="85000"/>
                    <a:lumOff val="15000"/>
                  </a:schemeClr>
                </a:solidFill>
                <a:latin typeface="微软雅黑" pitchFamily="34" charset="-122"/>
                <a:ea typeface="微软雅黑" pitchFamily="34" charset="-122"/>
              </a:rPr>
              <a:t>预案附件提供的信息准确</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a:p>
            <a:pPr marL="457200" indent="-457200" algn="just">
              <a:lnSpc>
                <a:spcPct val="150000"/>
              </a:lnSpc>
              <a:buFont typeface="+mj-ea"/>
              <a:buAutoNum type="circleNumDbPlain"/>
              <a:defRPr/>
            </a:pPr>
            <a:r>
              <a:rPr lang="zh-CN" altLang="zh-CN" sz="2000" dirty="0">
                <a:solidFill>
                  <a:schemeClr val="tx1">
                    <a:lumMod val="85000"/>
                    <a:lumOff val="15000"/>
                  </a:schemeClr>
                </a:solidFill>
                <a:latin typeface="微软雅黑" pitchFamily="34" charset="-122"/>
                <a:ea typeface="微软雅黑" pitchFamily="34" charset="-122"/>
              </a:rPr>
              <a:t>预案内容与相关应急救援预案相互衔接</a:t>
            </a:r>
            <a:r>
              <a:rPr lang="zh-CN" altLang="en-US" sz="2000" dirty="0">
                <a:solidFill>
                  <a:schemeClr val="tx1">
                    <a:lumMod val="85000"/>
                    <a:lumOff val="15000"/>
                  </a:schemeClr>
                </a:solidFill>
                <a:latin typeface="微软雅黑" pitchFamily="34" charset="-122"/>
                <a:ea typeface="微软雅黑" pitchFamily="34" charset="-122"/>
              </a:rPr>
              <a:t>。</a:t>
            </a:r>
            <a:endParaRPr lang="en-US" altLang="zh-CN" sz="2000" dirty="0">
              <a:solidFill>
                <a:schemeClr val="tx1">
                  <a:lumMod val="85000"/>
                  <a:lumOff val="15000"/>
                </a:schemeClr>
              </a:solidFill>
              <a:latin typeface="微软雅黑" pitchFamily="34" charset="-122"/>
              <a:ea typeface="微软雅黑" pitchFamily="34" charset="-122"/>
            </a:endParaRPr>
          </a:p>
        </p:txBody>
      </p:sp>
      <p:cxnSp>
        <p:nvCxnSpPr>
          <p:cNvPr id="6" name="直接连接符 5">
            <a:extLst>
              <a:ext uri="{FF2B5EF4-FFF2-40B4-BE49-F238E27FC236}">
                <a16:creationId xmlns="" xmlns:a16="http://schemas.microsoft.com/office/drawing/2014/main" id="{4AEFD0DD-A649-4E29-B628-86C1DD2B5C22}"/>
              </a:ext>
            </a:extLst>
          </p:cNvPr>
          <p:cNvCxnSpPr/>
          <p:nvPr/>
        </p:nvCxnSpPr>
        <p:spPr>
          <a:xfrm>
            <a:off x="3294360" y="2204864"/>
            <a:ext cx="3457575" cy="0"/>
          </a:xfrm>
          <a:prstGeom prst="line">
            <a:avLst/>
          </a:prstGeom>
        </p:spPr>
        <p:style>
          <a:lnRef idx="1">
            <a:schemeClr val="accent2"/>
          </a:lnRef>
          <a:fillRef idx="0">
            <a:schemeClr val="accent2"/>
          </a:fillRef>
          <a:effectRef idx="0">
            <a:schemeClr val="accent2"/>
          </a:effectRef>
          <a:fontRef idx="minor">
            <a:schemeClr val="tx1"/>
          </a:fontRef>
        </p:style>
      </p:cxnSp>
      <p:sp>
        <p:nvSpPr>
          <p:cNvPr id="5" name="矩形 4">
            <a:extLst>
              <a:ext uri="{FF2B5EF4-FFF2-40B4-BE49-F238E27FC236}">
                <a16:creationId xmlns="" xmlns:a16="http://schemas.microsoft.com/office/drawing/2014/main" id="{75C797F1-6200-4427-8C7F-955D4E38C540}"/>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六</a:t>
            </a:r>
            <a:r>
              <a:rPr lang="en-US" altLang="zh-CN" sz="2800" b="1" dirty="0">
                <a:solidFill>
                  <a:srgbClr val="C00000"/>
                </a:solidFill>
                <a:latin typeface="+mj-ea"/>
                <a:ea typeface="+mj-ea"/>
              </a:rPr>
              <a:t>) </a:t>
            </a:r>
            <a:r>
              <a:rPr lang="zh-CN" altLang="en-US" sz="2800" b="1" dirty="0">
                <a:solidFill>
                  <a:srgbClr val="C00000"/>
                </a:solidFill>
                <a:latin typeface="+mj-ea"/>
                <a:ea typeface="+mj-ea"/>
              </a:rPr>
              <a:t>组织制定并实施本单位的生产安全事故应急救援预案</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C033CC21-7D20-4A4D-9B02-3A724A56313D}"/>
              </a:ext>
            </a:extLst>
          </p:cNvPr>
          <p:cNvSpPr/>
          <p:nvPr/>
        </p:nvSpPr>
        <p:spPr>
          <a:xfrm>
            <a:off x="982663" y="1628775"/>
            <a:ext cx="10226675" cy="5127625"/>
          </a:xfrm>
          <a:prstGeom prst="roundRect">
            <a:avLst>
              <a:gd name="adj" fmla="val 2117"/>
            </a:avLst>
          </a:prstGeom>
          <a:solidFill>
            <a:schemeClr val="bg1">
              <a:lumMod val="85000"/>
              <a:alpha val="50000"/>
            </a:schemeClr>
          </a:solidFill>
          <a:ln>
            <a:noFill/>
          </a:ln>
        </p:spPr>
        <p:txBody>
          <a:bodyPr>
            <a:spAutoFit/>
          </a:bodyPr>
          <a:lstStyle/>
          <a:p>
            <a:pPr algn="ctr">
              <a:lnSpc>
                <a:spcPct val="150000"/>
              </a:lnSpc>
              <a:defRPr/>
            </a:pPr>
            <a:r>
              <a:rPr lang="zh-CN" altLang="zh-CN" sz="2400" b="1" dirty="0">
                <a:solidFill>
                  <a:schemeClr val="tx1">
                    <a:lumMod val="85000"/>
                    <a:lumOff val="15000"/>
                  </a:schemeClr>
                </a:solidFill>
                <a:latin typeface="微软雅黑" pitchFamily="34" charset="-122"/>
                <a:ea typeface="微软雅黑" pitchFamily="34" charset="-122"/>
              </a:rPr>
              <a:t>应急救援预案</a:t>
            </a:r>
            <a:r>
              <a:rPr lang="zh-CN" altLang="en-US" sz="2400" b="1" dirty="0">
                <a:solidFill>
                  <a:schemeClr val="tx1">
                    <a:lumMod val="85000"/>
                    <a:lumOff val="15000"/>
                  </a:schemeClr>
                </a:solidFill>
                <a:latin typeface="微软雅黑" pitchFamily="34" charset="-122"/>
                <a:ea typeface="微软雅黑" pitchFamily="34" charset="-122"/>
              </a:rPr>
              <a:t>的层次</a:t>
            </a: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a:p>
            <a:pPr algn="ctr">
              <a:lnSpc>
                <a:spcPct val="150000"/>
              </a:lnSpc>
              <a:defRPr/>
            </a:pPr>
            <a:endParaRPr lang="en-US" altLang="zh-CN" sz="2400" b="1" dirty="0">
              <a:solidFill>
                <a:schemeClr val="tx1">
                  <a:lumMod val="85000"/>
                  <a:lumOff val="15000"/>
                </a:schemeClr>
              </a:solidFill>
              <a:latin typeface="微软雅黑" pitchFamily="34" charset="-122"/>
              <a:ea typeface="微软雅黑" pitchFamily="34" charset="-122"/>
            </a:endParaRPr>
          </a:p>
        </p:txBody>
      </p:sp>
      <p:cxnSp>
        <p:nvCxnSpPr>
          <p:cNvPr id="6" name="直接连接符 5">
            <a:extLst>
              <a:ext uri="{FF2B5EF4-FFF2-40B4-BE49-F238E27FC236}">
                <a16:creationId xmlns="" xmlns:a16="http://schemas.microsoft.com/office/drawing/2014/main" id="{A3E1FBB8-DCAF-49F3-ADC3-7FFF52CEBCD7}"/>
              </a:ext>
            </a:extLst>
          </p:cNvPr>
          <p:cNvCxnSpPr/>
          <p:nvPr/>
        </p:nvCxnSpPr>
        <p:spPr>
          <a:xfrm>
            <a:off x="4367213" y="2276475"/>
            <a:ext cx="345757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直接连接符 4">
            <a:extLst>
              <a:ext uri="{FF2B5EF4-FFF2-40B4-BE49-F238E27FC236}">
                <a16:creationId xmlns="" xmlns:a16="http://schemas.microsoft.com/office/drawing/2014/main" id="{70439101-ADAD-4961-BCB6-82001839F637}"/>
              </a:ext>
            </a:extLst>
          </p:cNvPr>
          <p:cNvCxnSpPr/>
          <p:nvPr/>
        </p:nvCxnSpPr>
        <p:spPr>
          <a:xfrm>
            <a:off x="2279650" y="3716338"/>
            <a:ext cx="7848600" cy="0"/>
          </a:xfrm>
          <a:prstGeom prst="line">
            <a:avLst/>
          </a:prstGeom>
          <a:ln>
            <a:solidFill>
              <a:schemeClr val="bg1">
                <a:lumMod val="50000"/>
              </a:schemeClr>
            </a:solidFill>
            <a:prstDash val="dashDot"/>
          </a:ln>
        </p:spPr>
        <p:style>
          <a:lnRef idx="1">
            <a:schemeClr val="dk1"/>
          </a:lnRef>
          <a:fillRef idx="0">
            <a:schemeClr val="dk1"/>
          </a:fillRef>
          <a:effectRef idx="0">
            <a:schemeClr val="dk1"/>
          </a:effectRef>
          <a:fontRef idx="minor">
            <a:schemeClr val="tx1"/>
          </a:fontRef>
        </p:style>
      </p:cxnSp>
      <p:cxnSp>
        <p:nvCxnSpPr>
          <p:cNvPr id="8" name="直接连接符 7">
            <a:extLst>
              <a:ext uri="{FF2B5EF4-FFF2-40B4-BE49-F238E27FC236}">
                <a16:creationId xmlns="" xmlns:a16="http://schemas.microsoft.com/office/drawing/2014/main" id="{2B03FBBB-CBF6-4B1E-BB59-89D891F1757D}"/>
              </a:ext>
            </a:extLst>
          </p:cNvPr>
          <p:cNvCxnSpPr/>
          <p:nvPr/>
        </p:nvCxnSpPr>
        <p:spPr>
          <a:xfrm>
            <a:off x="2206625" y="5084763"/>
            <a:ext cx="7848600" cy="0"/>
          </a:xfrm>
          <a:prstGeom prst="line">
            <a:avLst/>
          </a:prstGeom>
          <a:ln>
            <a:solidFill>
              <a:schemeClr val="bg1">
                <a:lumMod val="50000"/>
              </a:schemeClr>
            </a:solidFill>
            <a:prstDash val="dashDot"/>
          </a:ln>
        </p:spPr>
        <p:style>
          <a:lnRef idx="1">
            <a:schemeClr val="dk1"/>
          </a:lnRef>
          <a:fillRef idx="0">
            <a:schemeClr val="dk1"/>
          </a:fillRef>
          <a:effectRef idx="0">
            <a:schemeClr val="dk1"/>
          </a:effectRef>
          <a:fontRef idx="minor">
            <a:schemeClr val="tx1"/>
          </a:fontRef>
        </p:style>
      </p:cxnSp>
      <p:sp>
        <p:nvSpPr>
          <p:cNvPr id="9" name="文本框 8">
            <a:extLst>
              <a:ext uri="{FF2B5EF4-FFF2-40B4-BE49-F238E27FC236}">
                <a16:creationId xmlns="" xmlns:a16="http://schemas.microsoft.com/office/drawing/2014/main" id="{B7209937-FD5E-4A64-AA39-3626F5E130BB}"/>
              </a:ext>
            </a:extLst>
          </p:cNvPr>
          <p:cNvSpPr txBox="1"/>
          <p:nvPr/>
        </p:nvSpPr>
        <p:spPr>
          <a:xfrm>
            <a:off x="6932613" y="2816225"/>
            <a:ext cx="2016125" cy="523875"/>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800" dirty="0">
                <a:solidFill>
                  <a:schemeClr val="tx1">
                    <a:lumMod val="85000"/>
                    <a:lumOff val="15000"/>
                  </a:schemeClr>
                </a:solidFill>
                <a:latin typeface="微软雅黑" pitchFamily="34" charset="-122"/>
                <a:ea typeface="微软雅黑" pitchFamily="34" charset="-122"/>
              </a:rPr>
              <a:t>综合预案</a:t>
            </a:r>
          </a:p>
        </p:txBody>
      </p:sp>
      <p:sp>
        <p:nvSpPr>
          <p:cNvPr id="11" name="矩形: 圆角 10">
            <a:extLst>
              <a:ext uri="{FF2B5EF4-FFF2-40B4-BE49-F238E27FC236}">
                <a16:creationId xmlns="" xmlns:a16="http://schemas.microsoft.com/office/drawing/2014/main" id="{C0BB21B3-A7CC-4A58-98CF-234732FE869A}"/>
              </a:ext>
            </a:extLst>
          </p:cNvPr>
          <p:cNvSpPr/>
          <p:nvPr/>
        </p:nvSpPr>
        <p:spPr>
          <a:xfrm>
            <a:off x="2206625" y="2609850"/>
            <a:ext cx="2546350" cy="917575"/>
          </a:xfrm>
          <a:prstGeom prst="roundRect">
            <a:avLst>
              <a:gd name="adj" fmla="val 13797"/>
            </a:avLst>
          </a:prstGeom>
          <a:solidFill>
            <a:srgbClr val="C00000"/>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39945" name="文本框 9">
            <a:extLst>
              <a:ext uri="{FF2B5EF4-FFF2-40B4-BE49-F238E27FC236}">
                <a16:creationId xmlns="" xmlns:a16="http://schemas.microsoft.com/office/drawing/2014/main" id="{718EBDCC-11D3-434A-9403-ACF0A0F33039}"/>
              </a:ext>
            </a:extLst>
          </p:cNvPr>
          <p:cNvSpPr txBox="1">
            <a:spLocks noChangeArrowheads="1"/>
          </p:cNvSpPr>
          <p:nvPr/>
        </p:nvSpPr>
        <p:spPr bwMode="auto">
          <a:xfrm>
            <a:off x="2192338" y="2803525"/>
            <a:ext cx="2547937"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800">
                <a:solidFill>
                  <a:schemeClr val="bg1"/>
                </a:solidFill>
                <a:latin typeface="微软雅黑" panose="020B0503020204020204" pitchFamily="34" charset="-122"/>
                <a:ea typeface="微软雅黑" panose="020B0503020204020204" pitchFamily="34" charset="-122"/>
                <a:cs typeface="思源宋体 CN Heavy"/>
              </a:rPr>
              <a:t>综合应急预案</a:t>
            </a:r>
          </a:p>
        </p:txBody>
      </p:sp>
      <p:sp>
        <p:nvSpPr>
          <p:cNvPr id="12" name="矩形: 圆角 11">
            <a:extLst>
              <a:ext uri="{FF2B5EF4-FFF2-40B4-BE49-F238E27FC236}">
                <a16:creationId xmlns="" xmlns:a16="http://schemas.microsoft.com/office/drawing/2014/main" id="{50806B6B-0B9D-4C23-8FF7-57F46A131DD3}"/>
              </a:ext>
            </a:extLst>
          </p:cNvPr>
          <p:cNvSpPr/>
          <p:nvPr/>
        </p:nvSpPr>
        <p:spPr>
          <a:xfrm>
            <a:off x="2206625" y="3948113"/>
            <a:ext cx="2546350" cy="917575"/>
          </a:xfrm>
          <a:prstGeom prst="roundRect">
            <a:avLst>
              <a:gd name="adj" fmla="val 13797"/>
            </a:avLst>
          </a:prstGeom>
          <a:solidFill>
            <a:srgbClr val="FF7C80"/>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39947" name="文本框 12">
            <a:extLst>
              <a:ext uri="{FF2B5EF4-FFF2-40B4-BE49-F238E27FC236}">
                <a16:creationId xmlns="" xmlns:a16="http://schemas.microsoft.com/office/drawing/2014/main" id="{376560A6-296C-499A-A6F0-C1C83C29FCC8}"/>
              </a:ext>
            </a:extLst>
          </p:cNvPr>
          <p:cNvSpPr txBox="1">
            <a:spLocks noChangeArrowheads="1"/>
          </p:cNvSpPr>
          <p:nvPr/>
        </p:nvSpPr>
        <p:spPr bwMode="auto">
          <a:xfrm>
            <a:off x="2192338" y="4141788"/>
            <a:ext cx="2547937"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800">
                <a:solidFill>
                  <a:schemeClr val="bg1"/>
                </a:solidFill>
                <a:latin typeface="微软雅黑" panose="020B0503020204020204" pitchFamily="34" charset="-122"/>
                <a:ea typeface="微软雅黑" panose="020B0503020204020204" pitchFamily="34" charset="-122"/>
                <a:cs typeface="思源宋体 CN Heavy"/>
              </a:rPr>
              <a:t>专项应急预案</a:t>
            </a:r>
          </a:p>
        </p:txBody>
      </p:sp>
      <p:sp>
        <p:nvSpPr>
          <p:cNvPr id="14" name="矩形: 圆角 13">
            <a:extLst>
              <a:ext uri="{FF2B5EF4-FFF2-40B4-BE49-F238E27FC236}">
                <a16:creationId xmlns="" xmlns:a16="http://schemas.microsoft.com/office/drawing/2014/main" id="{5C5A80B1-F80F-4551-9130-8353805748AA}"/>
              </a:ext>
            </a:extLst>
          </p:cNvPr>
          <p:cNvSpPr/>
          <p:nvPr/>
        </p:nvSpPr>
        <p:spPr>
          <a:xfrm>
            <a:off x="2192338" y="5429250"/>
            <a:ext cx="2547937" cy="919163"/>
          </a:xfrm>
          <a:prstGeom prst="roundRect">
            <a:avLst>
              <a:gd name="adj" fmla="val 13797"/>
            </a:avLst>
          </a:prstGeom>
          <a:solidFill>
            <a:schemeClr val="bg1">
              <a:lumMod val="50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39949" name="文本框 14">
            <a:extLst>
              <a:ext uri="{FF2B5EF4-FFF2-40B4-BE49-F238E27FC236}">
                <a16:creationId xmlns="" xmlns:a16="http://schemas.microsoft.com/office/drawing/2014/main" id="{95F3427D-3F19-4A59-BA63-FA32037739E0}"/>
              </a:ext>
            </a:extLst>
          </p:cNvPr>
          <p:cNvSpPr txBox="1">
            <a:spLocks noChangeArrowheads="1"/>
          </p:cNvSpPr>
          <p:nvPr/>
        </p:nvSpPr>
        <p:spPr bwMode="auto">
          <a:xfrm>
            <a:off x="2179638" y="5622925"/>
            <a:ext cx="25463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800">
                <a:solidFill>
                  <a:schemeClr val="bg1"/>
                </a:solidFill>
                <a:latin typeface="微软雅黑" panose="020B0503020204020204" pitchFamily="34" charset="-122"/>
                <a:ea typeface="微软雅黑" panose="020B0503020204020204" pitchFamily="34" charset="-122"/>
                <a:cs typeface="思源宋体 CN Heavy"/>
              </a:rPr>
              <a:t>现场处置方案</a:t>
            </a:r>
          </a:p>
        </p:txBody>
      </p:sp>
      <p:sp>
        <p:nvSpPr>
          <p:cNvPr id="7" name="椭圆 6">
            <a:extLst>
              <a:ext uri="{FF2B5EF4-FFF2-40B4-BE49-F238E27FC236}">
                <a16:creationId xmlns="" xmlns:a16="http://schemas.microsoft.com/office/drawing/2014/main" id="{F8B7055F-C3C5-4453-8118-4DF10E050D36}"/>
              </a:ext>
            </a:extLst>
          </p:cNvPr>
          <p:cNvSpPr/>
          <p:nvPr/>
        </p:nvSpPr>
        <p:spPr>
          <a:xfrm>
            <a:off x="6900863" y="2609850"/>
            <a:ext cx="2087562" cy="908050"/>
          </a:xfrm>
          <a:prstGeom prst="ellipse">
            <a:avLst/>
          </a:prstGeom>
          <a:noFill/>
          <a:ln w="3175">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17" name="文本框 16">
            <a:extLst>
              <a:ext uri="{FF2B5EF4-FFF2-40B4-BE49-F238E27FC236}">
                <a16:creationId xmlns="" xmlns:a16="http://schemas.microsoft.com/office/drawing/2014/main" id="{C64F8136-AEFD-4245-890E-C41BFBFA9A04}"/>
              </a:ext>
            </a:extLst>
          </p:cNvPr>
          <p:cNvSpPr txBox="1"/>
          <p:nvPr/>
        </p:nvSpPr>
        <p:spPr>
          <a:xfrm>
            <a:off x="7391400" y="3819525"/>
            <a:ext cx="1149350" cy="1200150"/>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400" dirty="0">
                <a:solidFill>
                  <a:schemeClr val="tx1">
                    <a:lumMod val="85000"/>
                    <a:lumOff val="15000"/>
                  </a:schemeClr>
                </a:solidFill>
                <a:latin typeface="微软雅黑" pitchFamily="34" charset="-122"/>
                <a:ea typeface="微软雅黑" pitchFamily="34" charset="-122"/>
              </a:rPr>
              <a:t>防洪</a:t>
            </a:r>
            <a:endParaRPr lang="en-US" altLang="zh-CN" sz="2400" dirty="0">
              <a:solidFill>
                <a:schemeClr val="tx1">
                  <a:lumMod val="85000"/>
                  <a:lumOff val="15000"/>
                </a:schemeClr>
              </a:solidFill>
              <a:latin typeface="微软雅黑" pitchFamily="34" charset="-122"/>
              <a:ea typeface="微软雅黑" pitchFamily="34" charset="-122"/>
            </a:endParaRPr>
          </a:p>
          <a:p>
            <a:pPr>
              <a:defRPr/>
            </a:pPr>
            <a:r>
              <a:rPr lang="zh-CN" altLang="en-US" sz="2400" dirty="0">
                <a:solidFill>
                  <a:schemeClr val="tx1">
                    <a:lumMod val="85000"/>
                    <a:lumOff val="15000"/>
                  </a:schemeClr>
                </a:solidFill>
                <a:latin typeface="微软雅黑" pitchFamily="34" charset="-122"/>
                <a:ea typeface="微软雅黑" pitchFamily="34" charset="-122"/>
              </a:rPr>
              <a:t>专项</a:t>
            </a:r>
            <a:endParaRPr lang="en-US" altLang="zh-CN" sz="2400" dirty="0">
              <a:solidFill>
                <a:schemeClr val="tx1">
                  <a:lumMod val="85000"/>
                  <a:lumOff val="15000"/>
                </a:schemeClr>
              </a:solidFill>
              <a:latin typeface="微软雅黑" pitchFamily="34" charset="-122"/>
              <a:ea typeface="微软雅黑" pitchFamily="34" charset="-122"/>
            </a:endParaRPr>
          </a:p>
          <a:p>
            <a:pPr>
              <a:defRPr/>
            </a:pPr>
            <a:r>
              <a:rPr lang="zh-CN" altLang="en-US" sz="2400" dirty="0">
                <a:solidFill>
                  <a:schemeClr val="tx1">
                    <a:lumMod val="85000"/>
                    <a:lumOff val="15000"/>
                  </a:schemeClr>
                </a:solidFill>
                <a:latin typeface="微软雅黑" pitchFamily="34" charset="-122"/>
                <a:ea typeface="微软雅黑" pitchFamily="34" charset="-122"/>
              </a:rPr>
              <a:t>预案</a:t>
            </a:r>
          </a:p>
        </p:txBody>
      </p:sp>
      <p:sp>
        <p:nvSpPr>
          <p:cNvPr id="18" name="椭圆 17">
            <a:extLst>
              <a:ext uri="{FF2B5EF4-FFF2-40B4-BE49-F238E27FC236}">
                <a16:creationId xmlns="" xmlns:a16="http://schemas.microsoft.com/office/drawing/2014/main" id="{873BA777-5341-4B84-BA85-343B7A392859}"/>
              </a:ext>
            </a:extLst>
          </p:cNvPr>
          <p:cNvSpPr/>
          <p:nvPr/>
        </p:nvSpPr>
        <p:spPr>
          <a:xfrm>
            <a:off x="7319963" y="3725863"/>
            <a:ext cx="1296987" cy="1358900"/>
          </a:xfrm>
          <a:prstGeom prst="ellipse">
            <a:avLst/>
          </a:prstGeom>
          <a:noFill/>
          <a:ln w="3175">
            <a:solidFill>
              <a:srgbClr val="FF7C8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sz="1600" dirty="0">
              <a:latin typeface="微软雅黑" pitchFamily="34" charset="-122"/>
              <a:ea typeface="微软雅黑" pitchFamily="34" charset="-122"/>
            </a:endParaRPr>
          </a:p>
        </p:txBody>
      </p:sp>
      <p:sp>
        <p:nvSpPr>
          <p:cNvPr id="19" name="文本框 18">
            <a:extLst>
              <a:ext uri="{FF2B5EF4-FFF2-40B4-BE49-F238E27FC236}">
                <a16:creationId xmlns="" xmlns:a16="http://schemas.microsoft.com/office/drawing/2014/main" id="{527A4A75-EDE6-4478-BBEC-799CBCC959BC}"/>
              </a:ext>
            </a:extLst>
          </p:cNvPr>
          <p:cNvSpPr txBox="1"/>
          <p:nvPr/>
        </p:nvSpPr>
        <p:spPr>
          <a:xfrm>
            <a:off x="5840413" y="3814763"/>
            <a:ext cx="1149350" cy="1200150"/>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400" dirty="0">
                <a:solidFill>
                  <a:schemeClr val="tx1">
                    <a:lumMod val="85000"/>
                    <a:lumOff val="15000"/>
                  </a:schemeClr>
                </a:solidFill>
                <a:latin typeface="微软雅黑" pitchFamily="34" charset="-122"/>
                <a:ea typeface="微软雅黑" pitchFamily="34" charset="-122"/>
              </a:rPr>
              <a:t>危化</a:t>
            </a:r>
            <a:endParaRPr lang="en-US" altLang="zh-CN" sz="2400" dirty="0">
              <a:solidFill>
                <a:schemeClr val="tx1">
                  <a:lumMod val="85000"/>
                  <a:lumOff val="15000"/>
                </a:schemeClr>
              </a:solidFill>
              <a:latin typeface="微软雅黑" pitchFamily="34" charset="-122"/>
              <a:ea typeface="微软雅黑" pitchFamily="34" charset="-122"/>
            </a:endParaRPr>
          </a:p>
          <a:p>
            <a:pPr>
              <a:defRPr/>
            </a:pPr>
            <a:r>
              <a:rPr lang="zh-CN" altLang="en-US" sz="2400" dirty="0">
                <a:solidFill>
                  <a:schemeClr val="tx1">
                    <a:lumMod val="85000"/>
                    <a:lumOff val="15000"/>
                  </a:schemeClr>
                </a:solidFill>
                <a:latin typeface="微软雅黑" pitchFamily="34" charset="-122"/>
                <a:ea typeface="微软雅黑" pitchFamily="34" charset="-122"/>
              </a:rPr>
              <a:t>专项</a:t>
            </a:r>
            <a:endParaRPr lang="en-US" altLang="zh-CN" sz="2400" dirty="0">
              <a:solidFill>
                <a:schemeClr val="tx1">
                  <a:lumMod val="85000"/>
                  <a:lumOff val="15000"/>
                </a:schemeClr>
              </a:solidFill>
              <a:latin typeface="微软雅黑" pitchFamily="34" charset="-122"/>
              <a:ea typeface="微软雅黑" pitchFamily="34" charset="-122"/>
            </a:endParaRPr>
          </a:p>
          <a:p>
            <a:pPr>
              <a:defRPr/>
            </a:pPr>
            <a:r>
              <a:rPr lang="zh-CN" altLang="en-US" sz="2400" dirty="0">
                <a:solidFill>
                  <a:schemeClr val="tx1">
                    <a:lumMod val="85000"/>
                    <a:lumOff val="15000"/>
                  </a:schemeClr>
                </a:solidFill>
                <a:latin typeface="微软雅黑" pitchFamily="34" charset="-122"/>
                <a:ea typeface="微软雅黑" pitchFamily="34" charset="-122"/>
              </a:rPr>
              <a:t>预案</a:t>
            </a:r>
          </a:p>
        </p:txBody>
      </p:sp>
      <p:sp>
        <p:nvSpPr>
          <p:cNvPr id="20" name="椭圆 19">
            <a:extLst>
              <a:ext uri="{FF2B5EF4-FFF2-40B4-BE49-F238E27FC236}">
                <a16:creationId xmlns="" xmlns:a16="http://schemas.microsoft.com/office/drawing/2014/main" id="{1ECB1C69-0339-4078-80C2-CB5D91B443E5}"/>
              </a:ext>
            </a:extLst>
          </p:cNvPr>
          <p:cNvSpPr/>
          <p:nvPr/>
        </p:nvSpPr>
        <p:spPr>
          <a:xfrm>
            <a:off x="5768975" y="3721100"/>
            <a:ext cx="1295400" cy="1358900"/>
          </a:xfrm>
          <a:prstGeom prst="ellipse">
            <a:avLst/>
          </a:prstGeom>
          <a:noFill/>
          <a:ln w="3175">
            <a:solidFill>
              <a:srgbClr val="FF7C8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sz="1600" dirty="0">
              <a:latin typeface="微软雅黑" pitchFamily="34" charset="-122"/>
              <a:ea typeface="微软雅黑" pitchFamily="34" charset="-122"/>
            </a:endParaRPr>
          </a:p>
        </p:txBody>
      </p:sp>
      <p:sp>
        <p:nvSpPr>
          <p:cNvPr id="21" name="文本框 20">
            <a:extLst>
              <a:ext uri="{FF2B5EF4-FFF2-40B4-BE49-F238E27FC236}">
                <a16:creationId xmlns="" xmlns:a16="http://schemas.microsoft.com/office/drawing/2014/main" id="{00991BE7-CE9A-4D77-A09D-09A36224FE72}"/>
              </a:ext>
            </a:extLst>
          </p:cNvPr>
          <p:cNvSpPr txBox="1"/>
          <p:nvPr/>
        </p:nvSpPr>
        <p:spPr>
          <a:xfrm>
            <a:off x="8918575" y="3821113"/>
            <a:ext cx="1149350" cy="1200150"/>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400" dirty="0">
                <a:solidFill>
                  <a:schemeClr val="tx1">
                    <a:lumMod val="85000"/>
                    <a:lumOff val="15000"/>
                  </a:schemeClr>
                </a:solidFill>
                <a:latin typeface="微软雅黑" pitchFamily="34" charset="-122"/>
                <a:ea typeface="微软雅黑" pitchFamily="34" charset="-122"/>
              </a:rPr>
              <a:t>火灾</a:t>
            </a:r>
            <a:endParaRPr lang="en-US" altLang="zh-CN" sz="2400" dirty="0">
              <a:solidFill>
                <a:schemeClr val="tx1">
                  <a:lumMod val="85000"/>
                  <a:lumOff val="15000"/>
                </a:schemeClr>
              </a:solidFill>
              <a:latin typeface="微软雅黑" pitchFamily="34" charset="-122"/>
              <a:ea typeface="微软雅黑" pitchFamily="34" charset="-122"/>
            </a:endParaRPr>
          </a:p>
          <a:p>
            <a:pPr>
              <a:defRPr/>
            </a:pPr>
            <a:r>
              <a:rPr lang="zh-CN" altLang="en-US" sz="2400" dirty="0">
                <a:solidFill>
                  <a:schemeClr val="tx1">
                    <a:lumMod val="85000"/>
                    <a:lumOff val="15000"/>
                  </a:schemeClr>
                </a:solidFill>
                <a:latin typeface="微软雅黑" pitchFamily="34" charset="-122"/>
                <a:ea typeface="微软雅黑" pitchFamily="34" charset="-122"/>
              </a:rPr>
              <a:t>专项</a:t>
            </a:r>
            <a:endParaRPr lang="en-US" altLang="zh-CN" sz="2400" dirty="0">
              <a:solidFill>
                <a:schemeClr val="tx1">
                  <a:lumMod val="85000"/>
                  <a:lumOff val="15000"/>
                </a:schemeClr>
              </a:solidFill>
              <a:latin typeface="微软雅黑" pitchFamily="34" charset="-122"/>
              <a:ea typeface="微软雅黑" pitchFamily="34" charset="-122"/>
            </a:endParaRPr>
          </a:p>
          <a:p>
            <a:pPr>
              <a:defRPr/>
            </a:pPr>
            <a:r>
              <a:rPr lang="zh-CN" altLang="en-US" sz="2400" dirty="0">
                <a:solidFill>
                  <a:schemeClr val="tx1">
                    <a:lumMod val="85000"/>
                    <a:lumOff val="15000"/>
                  </a:schemeClr>
                </a:solidFill>
                <a:latin typeface="微软雅黑" pitchFamily="34" charset="-122"/>
                <a:ea typeface="微软雅黑" pitchFamily="34" charset="-122"/>
              </a:rPr>
              <a:t>预案</a:t>
            </a:r>
          </a:p>
        </p:txBody>
      </p:sp>
      <p:sp>
        <p:nvSpPr>
          <p:cNvPr id="22" name="椭圆 21">
            <a:extLst>
              <a:ext uri="{FF2B5EF4-FFF2-40B4-BE49-F238E27FC236}">
                <a16:creationId xmlns="" xmlns:a16="http://schemas.microsoft.com/office/drawing/2014/main" id="{26BF730C-5748-41B6-80E0-C888E760E206}"/>
              </a:ext>
            </a:extLst>
          </p:cNvPr>
          <p:cNvSpPr/>
          <p:nvPr/>
        </p:nvSpPr>
        <p:spPr>
          <a:xfrm>
            <a:off x="8847138" y="3727450"/>
            <a:ext cx="1296987" cy="1360488"/>
          </a:xfrm>
          <a:prstGeom prst="ellipse">
            <a:avLst/>
          </a:prstGeom>
          <a:noFill/>
          <a:ln w="3175">
            <a:solidFill>
              <a:srgbClr val="FF7C8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sz="1600" dirty="0">
              <a:latin typeface="微软雅黑" pitchFamily="34" charset="-122"/>
              <a:ea typeface="微软雅黑" pitchFamily="34" charset="-122"/>
            </a:endParaRPr>
          </a:p>
        </p:txBody>
      </p:sp>
      <p:sp>
        <p:nvSpPr>
          <p:cNvPr id="23" name="文本框 22">
            <a:extLst>
              <a:ext uri="{FF2B5EF4-FFF2-40B4-BE49-F238E27FC236}">
                <a16:creationId xmlns="" xmlns:a16="http://schemas.microsoft.com/office/drawing/2014/main" id="{365E0659-356A-40DC-8128-58FEB57D8EFF}"/>
              </a:ext>
            </a:extLst>
          </p:cNvPr>
          <p:cNvSpPr txBox="1"/>
          <p:nvPr/>
        </p:nvSpPr>
        <p:spPr>
          <a:xfrm>
            <a:off x="7248525" y="5473700"/>
            <a:ext cx="1582738" cy="706438"/>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000" dirty="0">
                <a:solidFill>
                  <a:schemeClr val="tx1">
                    <a:lumMod val="85000"/>
                    <a:lumOff val="15000"/>
                  </a:schemeClr>
                </a:solidFill>
                <a:latin typeface="微软雅黑" pitchFamily="34" charset="-122"/>
                <a:ea typeface="微软雅黑" pitchFamily="34" charset="-122"/>
              </a:rPr>
              <a:t>现场</a:t>
            </a:r>
            <a:endParaRPr lang="en-US" altLang="zh-CN" sz="2000" dirty="0">
              <a:solidFill>
                <a:schemeClr val="tx1">
                  <a:lumMod val="85000"/>
                  <a:lumOff val="15000"/>
                </a:schemeClr>
              </a:solidFill>
              <a:latin typeface="微软雅黑" pitchFamily="34" charset="-122"/>
              <a:ea typeface="微软雅黑" pitchFamily="34" charset="-122"/>
            </a:endParaRPr>
          </a:p>
          <a:p>
            <a:pPr>
              <a:defRPr/>
            </a:pPr>
            <a:r>
              <a:rPr lang="zh-CN" altLang="en-US" sz="2000" dirty="0">
                <a:solidFill>
                  <a:schemeClr val="tx1">
                    <a:lumMod val="85000"/>
                    <a:lumOff val="15000"/>
                  </a:schemeClr>
                </a:solidFill>
                <a:latin typeface="微软雅黑" pitchFamily="34" charset="-122"/>
                <a:ea typeface="微软雅黑" pitchFamily="34" charset="-122"/>
              </a:rPr>
              <a:t>处置方案</a:t>
            </a:r>
            <a:r>
              <a:rPr lang="en-US" altLang="zh-CN" sz="2000" dirty="0">
                <a:solidFill>
                  <a:schemeClr val="tx1">
                    <a:lumMod val="85000"/>
                    <a:lumOff val="15000"/>
                  </a:schemeClr>
                </a:solidFill>
                <a:latin typeface="微软雅黑" pitchFamily="34" charset="-122"/>
                <a:ea typeface="微软雅黑" pitchFamily="34" charset="-122"/>
              </a:rPr>
              <a:t>2</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24" name="椭圆 23">
            <a:extLst>
              <a:ext uri="{FF2B5EF4-FFF2-40B4-BE49-F238E27FC236}">
                <a16:creationId xmlns="" xmlns:a16="http://schemas.microsoft.com/office/drawing/2014/main" id="{D17AB8DB-9B9C-418F-BCD8-7482865BC9A7}"/>
              </a:ext>
            </a:extLst>
          </p:cNvPr>
          <p:cNvSpPr/>
          <p:nvPr/>
        </p:nvSpPr>
        <p:spPr>
          <a:xfrm>
            <a:off x="7248525" y="5473700"/>
            <a:ext cx="1530350" cy="830263"/>
          </a:xfrm>
          <a:prstGeom prst="ellipse">
            <a:avLst/>
          </a:prstGeom>
          <a:noFill/>
          <a:ln w="3175">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sz="1600" dirty="0">
              <a:latin typeface="微软雅黑" pitchFamily="34" charset="-122"/>
              <a:ea typeface="微软雅黑" pitchFamily="34" charset="-122"/>
            </a:endParaRPr>
          </a:p>
        </p:txBody>
      </p:sp>
      <p:sp>
        <p:nvSpPr>
          <p:cNvPr id="29" name="文本框 28">
            <a:extLst>
              <a:ext uri="{FF2B5EF4-FFF2-40B4-BE49-F238E27FC236}">
                <a16:creationId xmlns="" xmlns:a16="http://schemas.microsoft.com/office/drawing/2014/main" id="{66C34338-029C-4291-A7B0-E7B9C3BB8F88}"/>
              </a:ext>
            </a:extLst>
          </p:cNvPr>
          <p:cNvSpPr txBox="1"/>
          <p:nvPr/>
        </p:nvSpPr>
        <p:spPr>
          <a:xfrm>
            <a:off x="5562600" y="5454650"/>
            <a:ext cx="1582738" cy="708025"/>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000" dirty="0">
                <a:solidFill>
                  <a:schemeClr val="tx1">
                    <a:lumMod val="85000"/>
                    <a:lumOff val="15000"/>
                  </a:schemeClr>
                </a:solidFill>
                <a:latin typeface="微软雅黑" pitchFamily="34" charset="-122"/>
                <a:ea typeface="微软雅黑" pitchFamily="34" charset="-122"/>
              </a:rPr>
              <a:t>现场</a:t>
            </a:r>
            <a:endParaRPr lang="en-US" altLang="zh-CN" sz="2000" dirty="0">
              <a:solidFill>
                <a:schemeClr val="tx1">
                  <a:lumMod val="85000"/>
                  <a:lumOff val="15000"/>
                </a:schemeClr>
              </a:solidFill>
              <a:latin typeface="微软雅黑" pitchFamily="34" charset="-122"/>
              <a:ea typeface="微软雅黑" pitchFamily="34" charset="-122"/>
            </a:endParaRPr>
          </a:p>
          <a:p>
            <a:pPr>
              <a:defRPr/>
            </a:pPr>
            <a:r>
              <a:rPr lang="zh-CN" altLang="en-US" sz="2000" dirty="0">
                <a:solidFill>
                  <a:schemeClr val="tx1">
                    <a:lumMod val="85000"/>
                    <a:lumOff val="15000"/>
                  </a:schemeClr>
                </a:solidFill>
                <a:latin typeface="微软雅黑" pitchFamily="34" charset="-122"/>
                <a:ea typeface="微软雅黑" pitchFamily="34" charset="-122"/>
              </a:rPr>
              <a:t>处置方案</a:t>
            </a:r>
            <a:r>
              <a:rPr lang="en-US" altLang="zh-CN" sz="2000" dirty="0">
                <a:solidFill>
                  <a:schemeClr val="tx1">
                    <a:lumMod val="85000"/>
                    <a:lumOff val="15000"/>
                  </a:schemeClr>
                </a:solidFill>
                <a:latin typeface="微软雅黑" pitchFamily="34" charset="-122"/>
                <a:ea typeface="微软雅黑" pitchFamily="34" charset="-122"/>
              </a:rPr>
              <a:t>1</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30" name="椭圆 29">
            <a:extLst>
              <a:ext uri="{FF2B5EF4-FFF2-40B4-BE49-F238E27FC236}">
                <a16:creationId xmlns="" xmlns:a16="http://schemas.microsoft.com/office/drawing/2014/main" id="{58387A04-F83B-481D-B6D2-2A879F458261}"/>
              </a:ext>
            </a:extLst>
          </p:cNvPr>
          <p:cNvSpPr/>
          <p:nvPr/>
        </p:nvSpPr>
        <p:spPr>
          <a:xfrm>
            <a:off x="5562600" y="5454650"/>
            <a:ext cx="1530350" cy="830263"/>
          </a:xfrm>
          <a:prstGeom prst="ellipse">
            <a:avLst/>
          </a:prstGeom>
          <a:noFill/>
          <a:ln w="3175">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sz="1600" dirty="0">
              <a:latin typeface="微软雅黑" pitchFamily="34" charset="-122"/>
              <a:ea typeface="微软雅黑" pitchFamily="34" charset="-122"/>
            </a:endParaRPr>
          </a:p>
        </p:txBody>
      </p:sp>
      <p:sp>
        <p:nvSpPr>
          <p:cNvPr id="31" name="文本框 30">
            <a:extLst>
              <a:ext uri="{FF2B5EF4-FFF2-40B4-BE49-F238E27FC236}">
                <a16:creationId xmlns="" xmlns:a16="http://schemas.microsoft.com/office/drawing/2014/main" id="{648A7D1A-302B-4974-8A15-ABA9F0CB0F3A}"/>
              </a:ext>
            </a:extLst>
          </p:cNvPr>
          <p:cNvSpPr txBox="1"/>
          <p:nvPr/>
        </p:nvSpPr>
        <p:spPr>
          <a:xfrm>
            <a:off x="8934450" y="5478463"/>
            <a:ext cx="1582738" cy="708025"/>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zh-CN" altLang="en-US" sz="2000" dirty="0">
                <a:solidFill>
                  <a:schemeClr val="tx1">
                    <a:lumMod val="85000"/>
                    <a:lumOff val="15000"/>
                  </a:schemeClr>
                </a:solidFill>
                <a:latin typeface="微软雅黑" pitchFamily="34" charset="-122"/>
                <a:ea typeface="微软雅黑" pitchFamily="34" charset="-122"/>
              </a:rPr>
              <a:t>现场</a:t>
            </a:r>
            <a:endParaRPr lang="en-US" altLang="zh-CN" sz="2000" dirty="0">
              <a:solidFill>
                <a:schemeClr val="tx1">
                  <a:lumMod val="85000"/>
                  <a:lumOff val="15000"/>
                </a:schemeClr>
              </a:solidFill>
              <a:latin typeface="微软雅黑" pitchFamily="34" charset="-122"/>
              <a:ea typeface="微软雅黑" pitchFamily="34" charset="-122"/>
            </a:endParaRPr>
          </a:p>
          <a:p>
            <a:pPr>
              <a:defRPr/>
            </a:pPr>
            <a:r>
              <a:rPr lang="zh-CN" altLang="en-US" sz="2000" dirty="0">
                <a:solidFill>
                  <a:schemeClr val="tx1">
                    <a:lumMod val="85000"/>
                    <a:lumOff val="15000"/>
                  </a:schemeClr>
                </a:solidFill>
                <a:latin typeface="微软雅黑" pitchFamily="34" charset="-122"/>
                <a:ea typeface="微软雅黑" pitchFamily="34" charset="-122"/>
              </a:rPr>
              <a:t>处置方案</a:t>
            </a:r>
            <a:r>
              <a:rPr lang="en-US" altLang="zh-CN" sz="2000" dirty="0">
                <a:solidFill>
                  <a:schemeClr val="tx1">
                    <a:lumMod val="85000"/>
                    <a:lumOff val="15000"/>
                  </a:schemeClr>
                </a:solidFill>
                <a:latin typeface="微软雅黑" pitchFamily="34" charset="-122"/>
                <a:ea typeface="微软雅黑" pitchFamily="34" charset="-122"/>
              </a:rPr>
              <a:t>3</a:t>
            </a:r>
            <a:endParaRPr lang="zh-CN" altLang="en-US" sz="2000" dirty="0">
              <a:solidFill>
                <a:schemeClr val="tx1">
                  <a:lumMod val="85000"/>
                  <a:lumOff val="15000"/>
                </a:schemeClr>
              </a:solidFill>
              <a:latin typeface="微软雅黑" pitchFamily="34" charset="-122"/>
              <a:ea typeface="微软雅黑" pitchFamily="34" charset="-122"/>
            </a:endParaRPr>
          </a:p>
        </p:txBody>
      </p:sp>
      <p:sp>
        <p:nvSpPr>
          <p:cNvPr id="32" name="椭圆 31">
            <a:extLst>
              <a:ext uri="{FF2B5EF4-FFF2-40B4-BE49-F238E27FC236}">
                <a16:creationId xmlns="" xmlns:a16="http://schemas.microsoft.com/office/drawing/2014/main" id="{17D5052E-07B2-4D1E-9F25-79E8581BE5F5}"/>
              </a:ext>
            </a:extLst>
          </p:cNvPr>
          <p:cNvSpPr/>
          <p:nvPr/>
        </p:nvSpPr>
        <p:spPr>
          <a:xfrm>
            <a:off x="8934450" y="5478463"/>
            <a:ext cx="1530350" cy="830262"/>
          </a:xfrm>
          <a:prstGeom prst="ellipse">
            <a:avLst/>
          </a:prstGeom>
          <a:noFill/>
          <a:ln w="3175">
            <a:solidFill>
              <a:srgbClr val="7F7F7F"/>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sz="1600" dirty="0">
              <a:latin typeface="微软雅黑" pitchFamily="34" charset="-122"/>
              <a:ea typeface="微软雅黑" pitchFamily="34" charset="-122"/>
            </a:endParaRPr>
          </a:p>
        </p:txBody>
      </p:sp>
      <p:sp>
        <p:nvSpPr>
          <p:cNvPr id="33" name="文本框 32">
            <a:extLst>
              <a:ext uri="{FF2B5EF4-FFF2-40B4-BE49-F238E27FC236}">
                <a16:creationId xmlns="" xmlns:a16="http://schemas.microsoft.com/office/drawing/2014/main" id="{B1AD03B1-7BF6-41D7-91B6-0B1B89A9546A}"/>
              </a:ext>
            </a:extLst>
          </p:cNvPr>
          <p:cNvSpPr txBox="1"/>
          <p:nvPr/>
        </p:nvSpPr>
        <p:spPr>
          <a:xfrm>
            <a:off x="9840913" y="4052888"/>
            <a:ext cx="1149350" cy="461962"/>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zh-CN" sz="2400" dirty="0">
                <a:solidFill>
                  <a:schemeClr val="tx1">
                    <a:lumMod val="85000"/>
                    <a:lumOff val="15000"/>
                  </a:schemeClr>
                </a:solidFill>
                <a:latin typeface="微软雅黑" pitchFamily="34" charset="-122"/>
                <a:ea typeface="微软雅黑" pitchFamily="34" charset="-122"/>
              </a:rPr>
              <a:t>…</a:t>
            </a:r>
          </a:p>
        </p:txBody>
      </p:sp>
      <p:sp>
        <p:nvSpPr>
          <p:cNvPr id="34" name="文本框 33">
            <a:extLst>
              <a:ext uri="{FF2B5EF4-FFF2-40B4-BE49-F238E27FC236}">
                <a16:creationId xmlns="" xmlns:a16="http://schemas.microsoft.com/office/drawing/2014/main" id="{1F74F732-428E-4FB9-B273-434E17D13671}"/>
              </a:ext>
            </a:extLst>
          </p:cNvPr>
          <p:cNvSpPr txBox="1"/>
          <p:nvPr/>
        </p:nvSpPr>
        <p:spPr>
          <a:xfrm>
            <a:off x="10229850" y="5530850"/>
            <a:ext cx="1149350" cy="461963"/>
          </a:xfrm>
          <a:prstGeom prst="rect">
            <a:avLst/>
          </a:prstGeom>
          <a:noFill/>
        </p:spPr>
        <p:txBody>
          <a:bodyPr>
            <a:spAutoFit/>
          </a:bodyPr>
          <a:lstStyle>
            <a:defPPr>
              <a:defRPr lang="zh-CN"/>
            </a:defPPr>
            <a:lvl1pPr algn="ctr">
              <a:defRPr sz="3600">
                <a:solidFill>
                  <a:schemeClr val="tx1">
                    <a:lumMod val="75000"/>
                    <a:lumOff val="25000"/>
                  </a:schemeClr>
                </a:solidFill>
                <a:ea typeface="思源宋体 CN Heavy" panose="02020900000000000000" pitchFamily="18"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zh-CN" sz="2400" dirty="0">
                <a:solidFill>
                  <a:schemeClr val="tx1">
                    <a:lumMod val="85000"/>
                    <a:lumOff val="15000"/>
                  </a:schemeClr>
                </a:solidFill>
                <a:latin typeface="微软雅黑" pitchFamily="34" charset="-122"/>
                <a:ea typeface="微软雅黑" pitchFamily="34" charset="-122"/>
              </a:rPr>
              <a:t>…</a:t>
            </a:r>
          </a:p>
        </p:txBody>
      </p:sp>
      <p:cxnSp>
        <p:nvCxnSpPr>
          <p:cNvPr id="35" name="直接连接符 34">
            <a:extLst>
              <a:ext uri="{FF2B5EF4-FFF2-40B4-BE49-F238E27FC236}">
                <a16:creationId xmlns="" xmlns:a16="http://schemas.microsoft.com/office/drawing/2014/main" id="{E0719937-B6D6-41E4-8316-EACFBC42A47B}"/>
              </a:ext>
            </a:extLst>
          </p:cNvPr>
          <p:cNvCxnSpPr>
            <a:cxnSpLocks/>
            <a:endCxn id="18" idx="0"/>
          </p:cNvCxnSpPr>
          <p:nvPr/>
        </p:nvCxnSpPr>
        <p:spPr>
          <a:xfrm>
            <a:off x="7967663" y="3527425"/>
            <a:ext cx="0" cy="198438"/>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直接连接符 37">
            <a:extLst>
              <a:ext uri="{FF2B5EF4-FFF2-40B4-BE49-F238E27FC236}">
                <a16:creationId xmlns="" xmlns:a16="http://schemas.microsoft.com/office/drawing/2014/main" id="{C73E10E3-E33A-445B-997B-9F99DDBF5F5D}"/>
              </a:ext>
            </a:extLst>
          </p:cNvPr>
          <p:cNvCxnSpPr>
            <a:cxnSpLocks/>
            <a:endCxn id="20" idx="0"/>
          </p:cNvCxnSpPr>
          <p:nvPr/>
        </p:nvCxnSpPr>
        <p:spPr>
          <a:xfrm flipH="1">
            <a:off x="6416675" y="3289300"/>
            <a:ext cx="598488" cy="4318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直接连接符 42">
            <a:extLst>
              <a:ext uri="{FF2B5EF4-FFF2-40B4-BE49-F238E27FC236}">
                <a16:creationId xmlns="" xmlns:a16="http://schemas.microsoft.com/office/drawing/2014/main" id="{A4D2E3FF-C12E-440E-A650-14B3F01585FE}"/>
              </a:ext>
            </a:extLst>
          </p:cNvPr>
          <p:cNvCxnSpPr>
            <a:cxnSpLocks/>
          </p:cNvCxnSpPr>
          <p:nvPr/>
        </p:nvCxnSpPr>
        <p:spPr>
          <a:xfrm flipH="1" flipV="1">
            <a:off x="8832850" y="3332163"/>
            <a:ext cx="539750" cy="390525"/>
          </a:xfrm>
          <a:prstGeom prst="line">
            <a:avLst/>
          </a:prstGeom>
        </p:spPr>
        <p:style>
          <a:lnRef idx="1">
            <a:schemeClr val="accent2"/>
          </a:lnRef>
          <a:fillRef idx="0">
            <a:schemeClr val="accent2"/>
          </a:fillRef>
          <a:effectRef idx="0">
            <a:schemeClr val="accent2"/>
          </a:effectRef>
          <a:fontRef idx="minor">
            <a:schemeClr val="tx1"/>
          </a:fontRef>
        </p:style>
      </p:cxnSp>
      <p:cxnSp>
        <p:nvCxnSpPr>
          <p:cNvPr id="49" name="直接连接符 48">
            <a:extLst>
              <a:ext uri="{FF2B5EF4-FFF2-40B4-BE49-F238E27FC236}">
                <a16:creationId xmlns="" xmlns:a16="http://schemas.microsoft.com/office/drawing/2014/main" id="{4E50421A-94C9-41C6-A746-E8EA21607E4C}"/>
              </a:ext>
            </a:extLst>
          </p:cNvPr>
          <p:cNvCxnSpPr>
            <a:cxnSpLocks/>
            <a:endCxn id="30" idx="7"/>
          </p:cNvCxnSpPr>
          <p:nvPr/>
        </p:nvCxnSpPr>
        <p:spPr>
          <a:xfrm flipH="1">
            <a:off x="6869113" y="5024438"/>
            <a:ext cx="852487" cy="552450"/>
          </a:xfrm>
          <a:prstGeom prst="line">
            <a:avLst/>
          </a:prstGeom>
          <a:ln>
            <a:solidFill>
              <a:srgbClr val="FF7C80"/>
            </a:solidFill>
          </a:ln>
        </p:spPr>
        <p:style>
          <a:lnRef idx="1">
            <a:schemeClr val="accent2"/>
          </a:lnRef>
          <a:fillRef idx="0">
            <a:schemeClr val="accent2"/>
          </a:fillRef>
          <a:effectRef idx="0">
            <a:schemeClr val="accent2"/>
          </a:effectRef>
          <a:fontRef idx="minor">
            <a:schemeClr val="tx1"/>
          </a:fontRef>
        </p:style>
      </p:cxnSp>
      <p:cxnSp>
        <p:nvCxnSpPr>
          <p:cNvPr id="51" name="直接连接符 50">
            <a:extLst>
              <a:ext uri="{FF2B5EF4-FFF2-40B4-BE49-F238E27FC236}">
                <a16:creationId xmlns="" xmlns:a16="http://schemas.microsoft.com/office/drawing/2014/main" id="{B88BE8A0-A679-45B6-9E11-79FEFA5CEF0F}"/>
              </a:ext>
            </a:extLst>
          </p:cNvPr>
          <p:cNvCxnSpPr>
            <a:cxnSpLocks/>
            <a:stCxn id="32" idx="1"/>
          </p:cNvCxnSpPr>
          <p:nvPr/>
        </p:nvCxnSpPr>
        <p:spPr>
          <a:xfrm flipH="1" flipV="1">
            <a:off x="8234363" y="5006975"/>
            <a:ext cx="923925" cy="593725"/>
          </a:xfrm>
          <a:prstGeom prst="line">
            <a:avLst/>
          </a:prstGeom>
          <a:ln>
            <a:solidFill>
              <a:srgbClr val="FF7C80"/>
            </a:solidFill>
          </a:ln>
        </p:spPr>
        <p:style>
          <a:lnRef idx="1">
            <a:schemeClr val="accent2"/>
          </a:lnRef>
          <a:fillRef idx="0">
            <a:schemeClr val="accent2"/>
          </a:fillRef>
          <a:effectRef idx="0">
            <a:schemeClr val="accent2"/>
          </a:effectRef>
          <a:fontRef idx="minor">
            <a:schemeClr val="tx1"/>
          </a:fontRef>
        </p:style>
      </p:cxnSp>
      <p:cxnSp>
        <p:nvCxnSpPr>
          <p:cNvPr id="54" name="直接连接符 53">
            <a:extLst>
              <a:ext uri="{FF2B5EF4-FFF2-40B4-BE49-F238E27FC236}">
                <a16:creationId xmlns="" xmlns:a16="http://schemas.microsoft.com/office/drawing/2014/main" id="{ED8D9CCB-0D79-4438-B18B-A14925ACD2BB}"/>
              </a:ext>
            </a:extLst>
          </p:cNvPr>
          <p:cNvCxnSpPr>
            <a:cxnSpLocks/>
            <a:endCxn id="24" idx="0"/>
          </p:cNvCxnSpPr>
          <p:nvPr/>
        </p:nvCxnSpPr>
        <p:spPr>
          <a:xfrm>
            <a:off x="8005763" y="5078413"/>
            <a:ext cx="7937" cy="395287"/>
          </a:xfrm>
          <a:prstGeom prst="line">
            <a:avLst/>
          </a:prstGeom>
          <a:ln>
            <a:solidFill>
              <a:srgbClr val="FF7C80"/>
            </a:solidFill>
          </a:ln>
        </p:spPr>
        <p:style>
          <a:lnRef idx="1">
            <a:schemeClr val="accent2"/>
          </a:lnRef>
          <a:fillRef idx="0">
            <a:schemeClr val="accent2"/>
          </a:fillRef>
          <a:effectRef idx="0">
            <a:schemeClr val="accent2"/>
          </a:effectRef>
          <a:fontRef idx="minor">
            <a:schemeClr val="tx1"/>
          </a:fontRef>
        </p:style>
      </p:cxnSp>
      <p:sp>
        <p:nvSpPr>
          <p:cNvPr id="36" name="矩形 35">
            <a:extLst>
              <a:ext uri="{FF2B5EF4-FFF2-40B4-BE49-F238E27FC236}">
                <a16:creationId xmlns="" xmlns:a16="http://schemas.microsoft.com/office/drawing/2014/main" id="{4021A2D1-3380-41F4-8B84-71923E54950A}"/>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六</a:t>
            </a:r>
            <a:r>
              <a:rPr lang="en-US" altLang="zh-CN" sz="2800" b="1" dirty="0">
                <a:solidFill>
                  <a:srgbClr val="C00000"/>
                </a:solidFill>
                <a:latin typeface="+mj-ea"/>
                <a:ea typeface="+mj-ea"/>
              </a:rPr>
              <a:t>) </a:t>
            </a:r>
            <a:r>
              <a:rPr lang="zh-CN" altLang="en-US" sz="2800" b="1" dirty="0">
                <a:solidFill>
                  <a:srgbClr val="C00000"/>
                </a:solidFill>
                <a:latin typeface="+mj-ea"/>
                <a:ea typeface="+mj-ea"/>
              </a:rPr>
              <a:t>组织制定并实施本单位的生产安全事故应急救援预案</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图片 38">
            <a:extLst>
              <a:ext uri="{FF2B5EF4-FFF2-40B4-BE49-F238E27FC236}">
                <a16:creationId xmlns="" xmlns:a16="http://schemas.microsoft.com/office/drawing/2014/main" id="{2BBD9496-A16A-4BF4-AFEA-F784D56D475A}"/>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l="20279" t="12167" r="20914" b="6718"/>
          <a:stretch>
            <a:fillRect/>
          </a:stretch>
        </p:blipFill>
        <p:spPr bwMode="auto">
          <a:xfrm>
            <a:off x="7536160" y="1628800"/>
            <a:ext cx="1252537" cy="172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矩形 39">
            <a:extLst>
              <a:ext uri="{FF2B5EF4-FFF2-40B4-BE49-F238E27FC236}">
                <a16:creationId xmlns="" xmlns:a16="http://schemas.microsoft.com/office/drawing/2014/main" id="{53893C0B-6956-4C22-9F75-B06539246D1E}"/>
              </a:ext>
            </a:extLst>
          </p:cNvPr>
          <p:cNvSpPr/>
          <p:nvPr/>
        </p:nvSpPr>
        <p:spPr>
          <a:xfrm>
            <a:off x="7320260" y="3284562"/>
            <a:ext cx="1724025" cy="369888"/>
          </a:xfrm>
          <a:prstGeom prst="rect">
            <a:avLst/>
          </a:prstGeom>
          <a:noFill/>
        </p:spPr>
        <p:txBody>
          <a:bodyPr>
            <a:spAutoFit/>
          </a:bodyPr>
          <a:lstStyle/>
          <a:p>
            <a:pPr algn="ctr">
              <a:defRPr/>
            </a:pPr>
            <a:r>
              <a:rPr lang="zh-CN" altLang="en-US" dirty="0">
                <a:solidFill>
                  <a:schemeClr val="tx1">
                    <a:lumMod val="85000"/>
                    <a:lumOff val="15000"/>
                  </a:schemeClr>
                </a:solidFill>
                <a:latin typeface="微软雅黑" pitchFamily="34" charset="-122"/>
                <a:ea typeface="微软雅黑" pitchFamily="34" charset="-122"/>
              </a:rPr>
              <a:t>单位</a:t>
            </a:r>
            <a:r>
              <a:rPr lang="zh-CN" altLang="zh-CN" dirty="0">
                <a:solidFill>
                  <a:schemeClr val="tx1">
                    <a:lumMod val="85000"/>
                    <a:lumOff val="15000"/>
                  </a:schemeClr>
                </a:solidFill>
                <a:latin typeface="微软雅黑" pitchFamily="34" charset="-122"/>
                <a:ea typeface="微软雅黑" pitchFamily="34" charset="-122"/>
              </a:rPr>
              <a:t>负责人</a:t>
            </a:r>
            <a:endParaRPr lang="zh-CN" altLang="en-US" dirty="0">
              <a:solidFill>
                <a:schemeClr val="tx1">
                  <a:lumMod val="85000"/>
                  <a:lumOff val="15000"/>
                </a:schemeClr>
              </a:solidFill>
              <a:latin typeface="微软雅黑" pitchFamily="34" charset="-122"/>
              <a:ea typeface="微软雅黑" pitchFamily="34" charset="-122"/>
            </a:endParaRPr>
          </a:p>
        </p:txBody>
      </p:sp>
      <p:sp>
        <p:nvSpPr>
          <p:cNvPr id="41" name="矩形: 圆角 40">
            <a:extLst>
              <a:ext uri="{FF2B5EF4-FFF2-40B4-BE49-F238E27FC236}">
                <a16:creationId xmlns="" xmlns:a16="http://schemas.microsoft.com/office/drawing/2014/main" id="{5AA4EFEE-371F-4345-B712-E2F5825E8A9F}"/>
              </a:ext>
            </a:extLst>
          </p:cNvPr>
          <p:cNvSpPr/>
          <p:nvPr/>
        </p:nvSpPr>
        <p:spPr>
          <a:xfrm>
            <a:off x="674985" y="2009800"/>
            <a:ext cx="3168650" cy="1079500"/>
          </a:xfrm>
          <a:prstGeom prst="roundRect">
            <a:avLst>
              <a:gd name="adj" fmla="val 13797"/>
            </a:avLst>
          </a:prstGeom>
          <a:solidFill>
            <a:srgbClr val="C00000"/>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latin typeface="微软雅黑" pitchFamily="34" charset="-122"/>
              <a:ea typeface="微软雅黑" pitchFamily="34" charset="-122"/>
            </a:endParaRPr>
          </a:p>
        </p:txBody>
      </p:sp>
      <p:sp>
        <p:nvSpPr>
          <p:cNvPr id="40966" name="矩形 41">
            <a:extLst>
              <a:ext uri="{FF2B5EF4-FFF2-40B4-BE49-F238E27FC236}">
                <a16:creationId xmlns="" xmlns:a16="http://schemas.microsoft.com/office/drawing/2014/main" id="{A438C8D5-6A19-4BB3-A506-09BEE37F2A38}"/>
              </a:ext>
            </a:extLst>
          </p:cNvPr>
          <p:cNvSpPr>
            <a:spLocks noChangeArrowheads="1"/>
          </p:cNvSpPr>
          <p:nvPr/>
        </p:nvSpPr>
        <p:spPr bwMode="auto">
          <a:xfrm>
            <a:off x="865485" y="2262212"/>
            <a:ext cx="279717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3200" b="1">
                <a:solidFill>
                  <a:schemeClr val="bg1"/>
                </a:solidFill>
                <a:latin typeface="微软雅黑" panose="020B0503020204020204" pitchFamily="34" charset="-122"/>
                <a:ea typeface="微软雅黑" panose="020B0503020204020204" pitchFamily="34" charset="-122"/>
                <a:cs typeface="思源宋体 CN Heavy"/>
              </a:rPr>
              <a:t>发生安全事故</a:t>
            </a:r>
          </a:p>
        </p:txBody>
      </p:sp>
      <p:grpSp>
        <p:nvGrpSpPr>
          <p:cNvPr id="40967" name="组合 43">
            <a:extLst>
              <a:ext uri="{FF2B5EF4-FFF2-40B4-BE49-F238E27FC236}">
                <a16:creationId xmlns="" xmlns:a16="http://schemas.microsoft.com/office/drawing/2014/main" id="{F9D7B985-D69E-440B-B81C-443353600107}"/>
              </a:ext>
            </a:extLst>
          </p:cNvPr>
          <p:cNvGrpSpPr>
            <a:grpSpLocks/>
          </p:cNvGrpSpPr>
          <p:nvPr/>
        </p:nvGrpSpPr>
        <p:grpSpPr bwMode="auto">
          <a:xfrm>
            <a:off x="5794672" y="2562250"/>
            <a:ext cx="1522413" cy="368300"/>
            <a:chOff x="4505902" y="2601649"/>
            <a:chExt cx="1522075" cy="369332"/>
          </a:xfrm>
        </p:grpSpPr>
        <p:sp>
          <p:nvSpPr>
            <p:cNvPr id="45" name="箭头: V 形 44">
              <a:extLst>
                <a:ext uri="{FF2B5EF4-FFF2-40B4-BE49-F238E27FC236}">
                  <a16:creationId xmlns="" xmlns:a16="http://schemas.microsoft.com/office/drawing/2014/main" id="{E78487D4-8F50-4B54-80E2-A4BFC1EC4A53}"/>
                </a:ext>
              </a:extLst>
            </p:cNvPr>
            <p:cNvSpPr/>
            <p:nvPr/>
          </p:nvSpPr>
          <p:spPr>
            <a:xfrm>
              <a:off x="5667694"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46" name="箭头: V 形 45">
              <a:extLst>
                <a:ext uri="{FF2B5EF4-FFF2-40B4-BE49-F238E27FC236}">
                  <a16:creationId xmlns="" xmlns:a16="http://schemas.microsoft.com/office/drawing/2014/main" id="{51F2A16F-1414-4D7D-9E0D-1FC3E8CD7B0F}"/>
                </a:ext>
              </a:extLst>
            </p:cNvPr>
            <p:cNvSpPr/>
            <p:nvPr/>
          </p:nvSpPr>
          <p:spPr>
            <a:xfrm>
              <a:off x="5434384"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47" name="箭头: V 形 46">
              <a:extLst>
                <a:ext uri="{FF2B5EF4-FFF2-40B4-BE49-F238E27FC236}">
                  <a16:creationId xmlns="" xmlns:a16="http://schemas.microsoft.com/office/drawing/2014/main" id="{5D08B684-5475-4C89-9446-F3002B308505}"/>
                </a:ext>
              </a:extLst>
            </p:cNvPr>
            <p:cNvSpPr/>
            <p:nvPr/>
          </p:nvSpPr>
          <p:spPr>
            <a:xfrm>
              <a:off x="5204247"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48" name="箭头: V 形 47">
              <a:extLst>
                <a:ext uri="{FF2B5EF4-FFF2-40B4-BE49-F238E27FC236}">
                  <a16:creationId xmlns="" xmlns:a16="http://schemas.microsoft.com/office/drawing/2014/main" id="{AC85763B-10B5-4A83-ADC6-13D5225D9140}"/>
                </a:ext>
              </a:extLst>
            </p:cNvPr>
            <p:cNvSpPr/>
            <p:nvPr/>
          </p:nvSpPr>
          <p:spPr>
            <a:xfrm>
              <a:off x="4970937" y="2601649"/>
              <a:ext cx="358695"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50" name="箭头: V 形 49">
              <a:extLst>
                <a:ext uri="{FF2B5EF4-FFF2-40B4-BE49-F238E27FC236}">
                  <a16:creationId xmlns="" xmlns:a16="http://schemas.microsoft.com/office/drawing/2014/main" id="{C42788D2-CFC6-456E-8279-0CFEA9F3276A}"/>
                </a:ext>
              </a:extLst>
            </p:cNvPr>
            <p:cNvSpPr/>
            <p:nvPr/>
          </p:nvSpPr>
          <p:spPr>
            <a:xfrm>
              <a:off x="4739213" y="2601649"/>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52" name="箭头: V 形 51">
              <a:extLst>
                <a:ext uri="{FF2B5EF4-FFF2-40B4-BE49-F238E27FC236}">
                  <a16:creationId xmlns="" xmlns:a16="http://schemas.microsoft.com/office/drawing/2014/main" id="{21A34AC2-B94A-43B9-9FA1-505A8FB47ADC}"/>
                </a:ext>
              </a:extLst>
            </p:cNvPr>
            <p:cNvSpPr/>
            <p:nvPr/>
          </p:nvSpPr>
          <p:spPr>
            <a:xfrm>
              <a:off x="4505902" y="260164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grpSp>
      <p:sp>
        <p:nvSpPr>
          <p:cNvPr id="53" name="矩形 52">
            <a:extLst>
              <a:ext uri="{FF2B5EF4-FFF2-40B4-BE49-F238E27FC236}">
                <a16:creationId xmlns="" xmlns:a16="http://schemas.microsoft.com/office/drawing/2014/main" id="{68200A34-58B1-4F6E-871B-A2B81A4A94C1}"/>
              </a:ext>
            </a:extLst>
          </p:cNvPr>
          <p:cNvSpPr/>
          <p:nvPr/>
        </p:nvSpPr>
        <p:spPr>
          <a:xfrm>
            <a:off x="5651797" y="2211412"/>
            <a:ext cx="1722438" cy="338138"/>
          </a:xfrm>
          <a:prstGeom prst="rect">
            <a:avLst/>
          </a:prstGeom>
          <a:noFill/>
        </p:spPr>
        <p:txBody>
          <a:bodyPr>
            <a:spAutoFit/>
          </a:bodyPr>
          <a:lstStyle/>
          <a:p>
            <a:pPr algn="ctr">
              <a:defRPr/>
            </a:pPr>
            <a:r>
              <a:rPr lang="zh-CN" altLang="en-US" sz="1600" b="1" dirty="0">
                <a:solidFill>
                  <a:schemeClr val="tx1">
                    <a:lumMod val="85000"/>
                    <a:lumOff val="15000"/>
                  </a:schemeClr>
                </a:solidFill>
                <a:latin typeface="微软雅黑" pitchFamily="34" charset="-122"/>
                <a:ea typeface="微软雅黑" pitchFamily="34" charset="-122"/>
              </a:rPr>
              <a:t>立即报告</a:t>
            </a:r>
          </a:p>
        </p:txBody>
      </p:sp>
      <p:sp>
        <p:nvSpPr>
          <p:cNvPr id="55" name="矩形 54">
            <a:extLst>
              <a:ext uri="{FF2B5EF4-FFF2-40B4-BE49-F238E27FC236}">
                <a16:creationId xmlns="" xmlns:a16="http://schemas.microsoft.com/office/drawing/2014/main" id="{80A29431-61D1-4B03-B82B-F35043CCCCCD}"/>
              </a:ext>
            </a:extLst>
          </p:cNvPr>
          <p:cNvSpPr/>
          <p:nvPr/>
        </p:nvSpPr>
        <p:spPr>
          <a:xfrm>
            <a:off x="1849735" y="4662512"/>
            <a:ext cx="3292475" cy="461963"/>
          </a:xfrm>
          <a:prstGeom prst="rect">
            <a:avLst/>
          </a:prstGeom>
          <a:noFill/>
          <a:ln>
            <a:noFill/>
          </a:ln>
        </p:spPr>
        <p:txBody>
          <a:bodyPr>
            <a:spAutoFit/>
          </a:bodyPr>
          <a:lstStyle/>
          <a:p>
            <a:pPr algn="ctr">
              <a:lnSpc>
                <a:spcPct val="150000"/>
              </a:lnSpc>
              <a:defRPr/>
            </a:pPr>
            <a:r>
              <a:rPr lang="zh-CN" altLang="en-US" sz="1600" dirty="0">
                <a:solidFill>
                  <a:schemeClr val="tx1">
                    <a:lumMod val="85000"/>
                    <a:lumOff val="15000"/>
                  </a:schemeClr>
                </a:solidFill>
                <a:latin typeface="微软雅黑" pitchFamily="34" charset="-122"/>
                <a:ea typeface="微软雅黑" pitchFamily="34" charset="-122"/>
              </a:rPr>
              <a:t>采取有效措施组织抢救</a:t>
            </a:r>
          </a:p>
        </p:txBody>
      </p:sp>
      <p:sp>
        <p:nvSpPr>
          <p:cNvPr id="56" name="矩形 55">
            <a:extLst>
              <a:ext uri="{FF2B5EF4-FFF2-40B4-BE49-F238E27FC236}">
                <a16:creationId xmlns="" xmlns:a16="http://schemas.microsoft.com/office/drawing/2014/main" id="{87329E1D-05C1-43B1-84B9-912CF698FD0D}"/>
              </a:ext>
            </a:extLst>
          </p:cNvPr>
          <p:cNvSpPr/>
          <p:nvPr/>
        </p:nvSpPr>
        <p:spPr>
          <a:xfrm>
            <a:off x="2130722" y="5543575"/>
            <a:ext cx="4924425" cy="830262"/>
          </a:xfrm>
          <a:prstGeom prst="rect">
            <a:avLst/>
          </a:prstGeom>
          <a:noFill/>
        </p:spPr>
        <p:txBody>
          <a:bodyPr>
            <a:spAutoFit/>
          </a:bodyPr>
          <a:lstStyle/>
          <a:p>
            <a:pPr algn="ctr">
              <a:lnSpc>
                <a:spcPct val="150000"/>
              </a:lnSpc>
              <a:defRPr/>
            </a:pPr>
            <a:r>
              <a:rPr lang="en-US" altLang="zh-CN" b="1" dirty="0">
                <a:solidFill>
                  <a:srgbClr val="FF0000"/>
                </a:solidFill>
                <a:latin typeface="微软雅黑" pitchFamily="34" charset="-122"/>
                <a:ea typeface="微软雅黑" pitchFamily="34" charset="-122"/>
              </a:rPr>
              <a:t>1</a:t>
            </a:r>
            <a:r>
              <a:rPr lang="zh-CN" altLang="en-US" b="1" dirty="0">
                <a:solidFill>
                  <a:srgbClr val="FF0000"/>
                </a:solidFill>
                <a:latin typeface="微软雅黑" pitchFamily="34" charset="-122"/>
                <a:ea typeface="微软雅黑" pitchFamily="34" charset="-122"/>
              </a:rPr>
              <a:t>小时内</a:t>
            </a:r>
            <a:r>
              <a:rPr lang="zh-CN" altLang="en-US" sz="1600" dirty="0">
                <a:solidFill>
                  <a:schemeClr val="tx1">
                    <a:lumMod val="85000"/>
                    <a:lumOff val="15000"/>
                  </a:schemeClr>
                </a:solidFill>
                <a:latin typeface="微软雅黑" pitchFamily="34" charset="-122"/>
                <a:ea typeface="微软雅黑" pitchFamily="34" charset="-122"/>
              </a:rPr>
              <a:t>向事故发生地县级以上人民政府安全监督管理部门和负有安全生产监督管理职责的有关部门报告</a:t>
            </a:r>
          </a:p>
        </p:txBody>
      </p:sp>
      <p:grpSp>
        <p:nvGrpSpPr>
          <p:cNvPr id="40971" name="组合 56">
            <a:extLst>
              <a:ext uri="{FF2B5EF4-FFF2-40B4-BE49-F238E27FC236}">
                <a16:creationId xmlns="" xmlns:a16="http://schemas.microsoft.com/office/drawing/2014/main" id="{ADA6596C-428B-4F3A-9AD9-594AF6CAB604}"/>
              </a:ext>
            </a:extLst>
          </p:cNvPr>
          <p:cNvGrpSpPr>
            <a:grpSpLocks/>
          </p:cNvGrpSpPr>
          <p:nvPr/>
        </p:nvGrpSpPr>
        <p:grpSpPr bwMode="auto">
          <a:xfrm rot="6240831">
            <a:off x="7401223" y="4310087"/>
            <a:ext cx="1522412" cy="369887"/>
            <a:chOff x="4505902" y="2601649"/>
            <a:chExt cx="1522075" cy="369332"/>
          </a:xfrm>
        </p:grpSpPr>
        <p:sp>
          <p:nvSpPr>
            <p:cNvPr id="58" name="箭头: V 形 57">
              <a:extLst>
                <a:ext uri="{FF2B5EF4-FFF2-40B4-BE49-F238E27FC236}">
                  <a16:creationId xmlns="" xmlns:a16="http://schemas.microsoft.com/office/drawing/2014/main" id="{0A0ACD2D-E2FE-464D-B7F8-3E6D5BC0FA01}"/>
                </a:ext>
              </a:extLst>
            </p:cNvPr>
            <p:cNvSpPr/>
            <p:nvPr/>
          </p:nvSpPr>
          <p:spPr>
            <a:xfrm>
              <a:off x="5667673" y="2602260"/>
              <a:ext cx="360283" cy="369333"/>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59" name="箭头: V 形 58">
              <a:extLst>
                <a:ext uri="{FF2B5EF4-FFF2-40B4-BE49-F238E27FC236}">
                  <a16:creationId xmlns="" xmlns:a16="http://schemas.microsoft.com/office/drawing/2014/main" id="{2EA2DCEB-14DA-4655-AC9E-96D9AEDB3310}"/>
                </a:ext>
              </a:extLst>
            </p:cNvPr>
            <p:cNvSpPr/>
            <p:nvPr/>
          </p:nvSpPr>
          <p:spPr>
            <a:xfrm>
              <a:off x="5432859" y="2605244"/>
              <a:ext cx="360283" cy="369333"/>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0" name="箭头: V 形 59">
              <a:extLst>
                <a:ext uri="{FF2B5EF4-FFF2-40B4-BE49-F238E27FC236}">
                  <a16:creationId xmlns="" xmlns:a16="http://schemas.microsoft.com/office/drawing/2014/main" id="{942DEDF5-B9A6-4EF2-B0F5-FFDE7F66D4D3}"/>
                </a:ext>
              </a:extLst>
            </p:cNvPr>
            <p:cNvSpPr/>
            <p:nvPr/>
          </p:nvSpPr>
          <p:spPr>
            <a:xfrm>
              <a:off x="5199968" y="2609382"/>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1" name="箭头: V 形 60">
              <a:extLst>
                <a:ext uri="{FF2B5EF4-FFF2-40B4-BE49-F238E27FC236}">
                  <a16:creationId xmlns="" xmlns:a16="http://schemas.microsoft.com/office/drawing/2014/main" id="{AE881D69-67B4-4726-8A70-27488F4CA0EE}"/>
                </a:ext>
              </a:extLst>
            </p:cNvPr>
            <p:cNvSpPr/>
            <p:nvPr/>
          </p:nvSpPr>
          <p:spPr>
            <a:xfrm>
              <a:off x="4965948" y="2609099"/>
              <a:ext cx="358696"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2" name="箭头: V 形 61">
              <a:extLst>
                <a:ext uri="{FF2B5EF4-FFF2-40B4-BE49-F238E27FC236}">
                  <a16:creationId xmlns="" xmlns:a16="http://schemas.microsoft.com/office/drawing/2014/main" id="{33B898E7-D606-4EC4-A675-A4A33F380181}"/>
                </a:ext>
              </a:extLst>
            </p:cNvPr>
            <p:cNvSpPr/>
            <p:nvPr/>
          </p:nvSpPr>
          <p:spPr>
            <a:xfrm>
              <a:off x="4738428" y="2601898"/>
              <a:ext cx="360283" cy="369333"/>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3" name="箭头: V 形 62">
              <a:extLst>
                <a:ext uri="{FF2B5EF4-FFF2-40B4-BE49-F238E27FC236}">
                  <a16:creationId xmlns="" xmlns:a16="http://schemas.microsoft.com/office/drawing/2014/main" id="{AA96A775-8496-429D-92B1-6E11E23E4482}"/>
                </a:ext>
              </a:extLst>
            </p:cNvPr>
            <p:cNvSpPr/>
            <p:nvPr/>
          </p:nvSpPr>
          <p:spPr>
            <a:xfrm>
              <a:off x="4501686" y="2610263"/>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grpSp>
      <p:grpSp>
        <p:nvGrpSpPr>
          <p:cNvPr id="40972" name="组合 63">
            <a:extLst>
              <a:ext uri="{FF2B5EF4-FFF2-40B4-BE49-F238E27FC236}">
                <a16:creationId xmlns="" xmlns:a16="http://schemas.microsoft.com/office/drawing/2014/main" id="{AE2FCBB3-0D57-41C4-A258-8CF854BE1FAE}"/>
              </a:ext>
            </a:extLst>
          </p:cNvPr>
          <p:cNvGrpSpPr>
            <a:grpSpLocks/>
          </p:cNvGrpSpPr>
          <p:nvPr/>
        </p:nvGrpSpPr>
        <p:grpSpPr bwMode="auto">
          <a:xfrm rot="9180411">
            <a:off x="5947072" y="3873525"/>
            <a:ext cx="1522413" cy="369887"/>
            <a:chOff x="4505902" y="2601649"/>
            <a:chExt cx="1522075" cy="369332"/>
          </a:xfrm>
        </p:grpSpPr>
        <p:sp>
          <p:nvSpPr>
            <p:cNvPr id="65" name="箭头: V 形 64">
              <a:extLst>
                <a:ext uri="{FF2B5EF4-FFF2-40B4-BE49-F238E27FC236}">
                  <a16:creationId xmlns="" xmlns:a16="http://schemas.microsoft.com/office/drawing/2014/main" id="{3D4833E9-FBA8-4703-9445-8FF4430A1884}"/>
                </a:ext>
              </a:extLst>
            </p:cNvPr>
            <p:cNvSpPr/>
            <p:nvPr/>
          </p:nvSpPr>
          <p:spPr>
            <a:xfrm>
              <a:off x="5669507" y="2608124"/>
              <a:ext cx="360282" cy="369333"/>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6" name="箭头: V 形 65">
              <a:extLst>
                <a:ext uri="{FF2B5EF4-FFF2-40B4-BE49-F238E27FC236}">
                  <a16:creationId xmlns="" xmlns:a16="http://schemas.microsoft.com/office/drawing/2014/main" id="{69121BDA-8E45-473B-BFD8-4F6CE2204670}"/>
                </a:ext>
              </a:extLst>
            </p:cNvPr>
            <p:cNvSpPr/>
            <p:nvPr/>
          </p:nvSpPr>
          <p:spPr>
            <a:xfrm>
              <a:off x="5436002" y="2604964"/>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7" name="箭头: V 形 66">
              <a:extLst>
                <a:ext uri="{FF2B5EF4-FFF2-40B4-BE49-F238E27FC236}">
                  <a16:creationId xmlns="" xmlns:a16="http://schemas.microsoft.com/office/drawing/2014/main" id="{CA752DDD-E036-4515-AB46-B5D204EABB65}"/>
                </a:ext>
              </a:extLst>
            </p:cNvPr>
            <p:cNvSpPr/>
            <p:nvPr/>
          </p:nvSpPr>
          <p:spPr>
            <a:xfrm>
              <a:off x="5204578" y="2608199"/>
              <a:ext cx="360283"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8" name="箭头: V 形 67">
              <a:extLst>
                <a:ext uri="{FF2B5EF4-FFF2-40B4-BE49-F238E27FC236}">
                  <a16:creationId xmlns="" xmlns:a16="http://schemas.microsoft.com/office/drawing/2014/main" id="{9EA4F98A-29F7-438C-99F0-ADBF3163D05C}"/>
                </a:ext>
              </a:extLst>
            </p:cNvPr>
            <p:cNvSpPr/>
            <p:nvPr/>
          </p:nvSpPr>
          <p:spPr>
            <a:xfrm>
              <a:off x="4962648" y="2603906"/>
              <a:ext cx="358695" cy="369333"/>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69" name="箭头: V 形 68">
              <a:extLst>
                <a:ext uri="{FF2B5EF4-FFF2-40B4-BE49-F238E27FC236}">
                  <a16:creationId xmlns="" xmlns:a16="http://schemas.microsoft.com/office/drawing/2014/main" id="{E738EB26-2586-4B12-BF05-7DCA6EB94B43}"/>
                </a:ext>
              </a:extLst>
            </p:cNvPr>
            <p:cNvSpPr/>
            <p:nvPr/>
          </p:nvSpPr>
          <p:spPr>
            <a:xfrm>
              <a:off x="4739650" y="2608274"/>
              <a:ext cx="360282" cy="369333"/>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sp>
          <p:nvSpPr>
            <p:cNvPr id="70" name="箭头: V 形 69">
              <a:extLst>
                <a:ext uri="{FF2B5EF4-FFF2-40B4-BE49-F238E27FC236}">
                  <a16:creationId xmlns="" xmlns:a16="http://schemas.microsoft.com/office/drawing/2014/main" id="{5EAEFF39-1AAA-46FB-B81B-5F8F2913624A}"/>
                </a:ext>
              </a:extLst>
            </p:cNvPr>
            <p:cNvSpPr/>
            <p:nvPr/>
          </p:nvSpPr>
          <p:spPr>
            <a:xfrm>
              <a:off x="4506145" y="2605114"/>
              <a:ext cx="360282" cy="369332"/>
            </a:xfrm>
            <a:prstGeom prst="chevron">
              <a:avLst/>
            </a:prstGeom>
            <a:solidFill>
              <a:schemeClr val="tx1">
                <a:alpha val="29000"/>
              </a:schemeClr>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dirty="0">
                <a:solidFill>
                  <a:schemeClr val="tx1"/>
                </a:solidFill>
                <a:latin typeface="微软雅黑" pitchFamily="34" charset="-122"/>
                <a:ea typeface="微软雅黑" pitchFamily="34" charset="-122"/>
              </a:endParaRPr>
            </a:p>
          </p:txBody>
        </p:sp>
      </p:grpSp>
      <p:pic>
        <p:nvPicPr>
          <p:cNvPr id="40973" name="Picture 2" descr="http://pic-cdn.35pic.com/58pic/14/97/12/51958PICmIQ.jpg">
            <a:extLst>
              <a:ext uri="{FF2B5EF4-FFF2-40B4-BE49-F238E27FC236}">
                <a16:creationId xmlns="" xmlns:a16="http://schemas.microsoft.com/office/drawing/2014/main" id="{36F69272-ABD9-4D3B-BD36-C00CD709C1D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972222" y="1841525"/>
            <a:ext cx="1500188"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 name="矩形 70">
            <a:extLst>
              <a:ext uri="{FF2B5EF4-FFF2-40B4-BE49-F238E27FC236}">
                <a16:creationId xmlns="" xmlns:a16="http://schemas.microsoft.com/office/drawing/2014/main" id="{631C55D8-FC81-47FA-A038-DA8A65B75859}"/>
              </a:ext>
            </a:extLst>
          </p:cNvPr>
          <p:cNvSpPr/>
          <p:nvPr/>
        </p:nvSpPr>
        <p:spPr>
          <a:xfrm>
            <a:off x="3673772" y="3316312"/>
            <a:ext cx="2103438" cy="339725"/>
          </a:xfrm>
          <a:prstGeom prst="rect">
            <a:avLst/>
          </a:prstGeom>
          <a:noFill/>
        </p:spPr>
        <p:txBody>
          <a:bodyPr>
            <a:spAutoFit/>
          </a:bodyPr>
          <a:lstStyle/>
          <a:p>
            <a:pPr algn="ctr">
              <a:defRPr/>
            </a:pPr>
            <a:r>
              <a:rPr lang="zh-CN" altLang="en-US" sz="1600" dirty="0">
                <a:solidFill>
                  <a:schemeClr val="tx1">
                    <a:lumMod val="85000"/>
                    <a:lumOff val="15000"/>
                  </a:schemeClr>
                </a:solidFill>
                <a:latin typeface="微软雅黑" pitchFamily="34" charset="-122"/>
                <a:ea typeface="微软雅黑" pitchFamily="34" charset="-122"/>
              </a:rPr>
              <a:t>事故现场有关人员</a:t>
            </a:r>
          </a:p>
        </p:txBody>
      </p:sp>
      <p:pic>
        <p:nvPicPr>
          <p:cNvPr id="40975" name="Picture 4" descr="http://upload.ahwang.cn/2015/0308/1425809542309.jpg">
            <a:extLst>
              <a:ext uri="{FF2B5EF4-FFF2-40B4-BE49-F238E27FC236}">
                <a16:creationId xmlns="" xmlns:a16="http://schemas.microsoft.com/office/drawing/2014/main" id="{B8AB5AD8-2ABA-4C54-A061-F691BEBCEBC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4451647" y="4195787"/>
            <a:ext cx="1614488" cy="124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6" name="图片 15">
            <a:extLst>
              <a:ext uri="{FF2B5EF4-FFF2-40B4-BE49-F238E27FC236}">
                <a16:creationId xmlns="" xmlns:a16="http://schemas.microsoft.com/office/drawing/2014/main" id="{74B832EB-265C-41B9-8598-ADD593B1784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b="5721"/>
          <a:stretch>
            <a:fillRect/>
          </a:stretch>
        </p:blipFill>
        <p:spPr bwMode="auto">
          <a:xfrm>
            <a:off x="7012285" y="4951437"/>
            <a:ext cx="1227137" cy="134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矩形 34">
            <a:extLst>
              <a:ext uri="{FF2B5EF4-FFF2-40B4-BE49-F238E27FC236}">
                <a16:creationId xmlns="" xmlns:a16="http://schemas.microsoft.com/office/drawing/2014/main" id="{7AB6AE19-D9F0-4631-A83C-703F5F7AD8A1}"/>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七</a:t>
            </a:r>
            <a:r>
              <a:rPr lang="en-US" altLang="zh-CN" sz="2800" b="1" dirty="0">
                <a:solidFill>
                  <a:srgbClr val="C00000"/>
                </a:solidFill>
                <a:latin typeface="+mj-ea"/>
                <a:ea typeface="+mj-ea"/>
              </a:rPr>
              <a:t>) </a:t>
            </a:r>
            <a:r>
              <a:rPr lang="zh-CN" altLang="en-US" sz="2800" b="1" dirty="0">
                <a:solidFill>
                  <a:srgbClr val="C00000"/>
                </a:solidFill>
                <a:latin typeface="+mj-ea"/>
                <a:ea typeface="+mj-ea"/>
              </a:rPr>
              <a:t>及时、如实报告生产安全事故</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AEEBA928-9D07-42E4-82E8-C839110C2419}"/>
              </a:ext>
            </a:extLst>
          </p:cNvPr>
          <p:cNvSpPr/>
          <p:nvPr/>
        </p:nvSpPr>
        <p:spPr>
          <a:xfrm>
            <a:off x="709613" y="2725738"/>
            <a:ext cx="10728325" cy="3730625"/>
          </a:xfrm>
          <a:prstGeom prst="rect">
            <a:avLst/>
          </a:prstGeom>
          <a:solidFill>
            <a:srgbClr val="EFEFEF">
              <a:alpha val="50000"/>
            </a:srgbClr>
          </a:solidFill>
        </p:spPr>
        <p:txBody>
          <a:bodyPr>
            <a:spAutoFit/>
          </a:bodyPr>
          <a:lstStyle/>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1.</a:t>
            </a:r>
            <a:r>
              <a:rPr lang="zh-CN" altLang="en-US" sz="2000" dirty="0">
                <a:solidFill>
                  <a:schemeClr val="tx1">
                    <a:lumMod val="85000"/>
                    <a:lumOff val="15000"/>
                  </a:schemeClr>
                </a:solidFill>
                <a:latin typeface="微软雅黑" pitchFamily="34" charset="-122"/>
                <a:ea typeface="微软雅黑" pitchFamily="34" charset="-122"/>
              </a:rPr>
              <a:t>事故发生单位概况；</a:t>
            </a:r>
          </a:p>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2.</a:t>
            </a:r>
            <a:r>
              <a:rPr lang="zh-CN" altLang="en-US" sz="2000" dirty="0">
                <a:solidFill>
                  <a:schemeClr val="tx1">
                    <a:lumMod val="85000"/>
                    <a:lumOff val="15000"/>
                  </a:schemeClr>
                </a:solidFill>
                <a:latin typeface="微软雅黑" pitchFamily="34" charset="-122"/>
                <a:ea typeface="微软雅黑" pitchFamily="34" charset="-122"/>
              </a:rPr>
              <a:t>事故发生的时间、地点以及事故现场情况；</a:t>
            </a:r>
          </a:p>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3.</a:t>
            </a:r>
            <a:r>
              <a:rPr lang="zh-CN" altLang="en-US" sz="2000" dirty="0">
                <a:solidFill>
                  <a:schemeClr val="tx1">
                    <a:lumMod val="85000"/>
                    <a:lumOff val="15000"/>
                  </a:schemeClr>
                </a:solidFill>
                <a:latin typeface="微软雅黑" pitchFamily="34" charset="-122"/>
                <a:ea typeface="微软雅黑" pitchFamily="34" charset="-122"/>
              </a:rPr>
              <a:t>事故的简要经过；</a:t>
            </a:r>
          </a:p>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4.</a:t>
            </a:r>
            <a:r>
              <a:rPr lang="zh-CN" altLang="en-US" sz="2000" dirty="0">
                <a:solidFill>
                  <a:schemeClr val="tx1">
                    <a:lumMod val="85000"/>
                    <a:lumOff val="15000"/>
                  </a:schemeClr>
                </a:solidFill>
                <a:latin typeface="微软雅黑" pitchFamily="34" charset="-122"/>
                <a:ea typeface="微软雅黑" pitchFamily="34" charset="-122"/>
              </a:rPr>
              <a:t>事故已经造成或者可能造成的伤亡人数（包括下落不明的人数）和初步估计的直接经济损失</a:t>
            </a:r>
            <a:r>
              <a:rPr lang="en-US" altLang="zh-CN" sz="2000" dirty="0">
                <a:solidFill>
                  <a:schemeClr val="tx1">
                    <a:lumMod val="85000"/>
                    <a:lumOff val="15000"/>
                  </a:schemeClr>
                </a:solidFill>
                <a:latin typeface="微软雅黑" pitchFamily="34" charset="-122"/>
                <a:ea typeface="微软雅黑" pitchFamily="34" charset="-122"/>
              </a:rPr>
              <a:t>;</a:t>
            </a:r>
            <a:endParaRPr lang="zh-CN" altLang="en-US" sz="2000" dirty="0">
              <a:solidFill>
                <a:schemeClr val="tx1">
                  <a:lumMod val="85000"/>
                  <a:lumOff val="15000"/>
                </a:schemeClr>
              </a:solidFill>
              <a:latin typeface="微软雅黑" pitchFamily="34" charset="-122"/>
              <a:ea typeface="微软雅黑" pitchFamily="34" charset="-122"/>
            </a:endParaRPr>
          </a:p>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5.</a:t>
            </a:r>
            <a:r>
              <a:rPr lang="zh-CN" altLang="en-US" sz="2000" dirty="0">
                <a:solidFill>
                  <a:schemeClr val="tx1">
                    <a:lumMod val="85000"/>
                    <a:lumOff val="15000"/>
                  </a:schemeClr>
                </a:solidFill>
                <a:latin typeface="微软雅黑" pitchFamily="34" charset="-122"/>
                <a:ea typeface="微软雅黑" pitchFamily="34" charset="-122"/>
              </a:rPr>
              <a:t>已经采取的措施；</a:t>
            </a:r>
          </a:p>
          <a:p>
            <a:pPr>
              <a:lnSpc>
                <a:spcPct val="150000"/>
              </a:lnSpc>
              <a:defRPr/>
            </a:pPr>
            <a:r>
              <a:rPr lang="en-US" altLang="zh-CN" sz="2000" dirty="0">
                <a:solidFill>
                  <a:schemeClr val="tx1">
                    <a:lumMod val="85000"/>
                    <a:lumOff val="15000"/>
                  </a:schemeClr>
                </a:solidFill>
                <a:latin typeface="微软雅黑" pitchFamily="34" charset="-122"/>
                <a:ea typeface="微软雅黑" pitchFamily="34" charset="-122"/>
              </a:rPr>
              <a:t>6.</a:t>
            </a:r>
            <a:r>
              <a:rPr lang="zh-CN" altLang="en-US" sz="2000" dirty="0">
                <a:solidFill>
                  <a:schemeClr val="tx1">
                    <a:lumMod val="85000"/>
                    <a:lumOff val="15000"/>
                  </a:schemeClr>
                </a:solidFill>
                <a:latin typeface="微软雅黑" pitchFamily="34" charset="-122"/>
                <a:ea typeface="微软雅黑" pitchFamily="34" charset="-122"/>
              </a:rPr>
              <a:t>其他应当报告的情况。</a:t>
            </a:r>
          </a:p>
          <a:p>
            <a:pPr indent="457200">
              <a:lnSpc>
                <a:spcPct val="150000"/>
              </a:lnSpc>
              <a:defRPr/>
            </a:pPr>
            <a:r>
              <a:rPr lang="zh-CN" altLang="en-US" sz="2000" dirty="0">
                <a:solidFill>
                  <a:schemeClr val="tx1">
                    <a:lumMod val="85000"/>
                    <a:lumOff val="15000"/>
                  </a:schemeClr>
                </a:solidFill>
                <a:latin typeface="微软雅黑" pitchFamily="34" charset="-122"/>
                <a:ea typeface="微软雅黑" pitchFamily="34" charset="-122"/>
              </a:rPr>
              <a:t>事故发生之日起</a:t>
            </a:r>
            <a:r>
              <a:rPr lang="en-US" altLang="zh-CN" sz="2000" dirty="0">
                <a:solidFill>
                  <a:schemeClr val="tx1">
                    <a:lumMod val="85000"/>
                    <a:lumOff val="15000"/>
                  </a:schemeClr>
                </a:solidFill>
                <a:latin typeface="微软雅黑" pitchFamily="34" charset="-122"/>
                <a:ea typeface="微软雅黑" pitchFamily="34" charset="-122"/>
              </a:rPr>
              <a:t>30</a:t>
            </a:r>
            <a:r>
              <a:rPr lang="zh-CN" altLang="en-US" sz="2000" dirty="0">
                <a:solidFill>
                  <a:schemeClr val="tx1">
                    <a:lumMod val="85000"/>
                    <a:lumOff val="15000"/>
                  </a:schemeClr>
                </a:solidFill>
                <a:latin typeface="微软雅黑" pitchFamily="34" charset="-122"/>
                <a:ea typeface="微软雅黑" pitchFamily="34" charset="-122"/>
              </a:rPr>
              <a:t>日内，事故造成的伤亡人数发生变化的，及时补报。火灾、交通事故发生之日起</a:t>
            </a:r>
            <a:r>
              <a:rPr lang="en-US" altLang="zh-CN" sz="2000" dirty="0">
                <a:solidFill>
                  <a:schemeClr val="tx1">
                    <a:lumMod val="85000"/>
                    <a:lumOff val="15000"/>
                  </a:schemeClr>
                </a:solidFill>
                <a:latin typeface="微软雅黑" pitchFamily="34" charset="-122"/>
                <a:ea typeface="微软雅黑" pitchFamily="34" charset="-122"/>
              </a:rPr>
              <a:t>7</a:t>
            </a:r>
            <a:r>
              <a:rPr lang="zh-CN" altLang="en-US" sz="2000" dirty="0">
                <a:solidFill>
                  <a:schemeClr val="tx1">
                    <a:lumMod val="85000"/>
                    <a:lumOff val="15000"/>
                  </a:schemeClr>
                </a:solidFill>
                <a:latin typeface="微软雅黑" pitchFamily="34" charset="-122"/>
                <a:ea typeface="微软雅黑" pitchFamily="34" charset="-122"/>
              </a:rPr>
              <a:t>日内，事故造成的伤亡人数发生变化的，及时补报。</a:t>
            </a:r>
          </a:p>
        </p:txBody>
      </p:sp>
      <p:grpSp>
        <p:nvGrpSpPr>
          <p:cNvPr id="43012" name="Group 76">
            <a:extLst>
              <a:ext uri="{FF2B5EF4-FFF2-40B4-BE49-F238E27FC236}">
                <a16:creationId xmlns="" xmlns:a16="http://schemas.microsoft.com/office/drawing/2014/main" id="{BEF53109-FE55-4128-B24B-083A0E2E795A}"/>
              </a:ext>
            </a:extLst>
          </p:cNvPr>
          <p:cNvGrpSpPr>
            <a:grpSpLocks/>
          </p:cNvGrpSpPr>
          <p:nvPr/>
        </p:nvGrpSpPr>
        <p:grpSpPr bwMode="auto">
          <a:xfrm>
            <a:off x="623888" y="1844675"/>
            <a:ext cx="10842625" cy="4772025"/>
            <a:chOff x="1302935" y="2124963"/>
            <a:chExt cx="2189142" cy="3479179"/>
          </a:xfrm>
        </p:grpSpPr>
        <p:grpSp>
          <p:nvGrpSpPr>
            <p:cNvPr id="43014" name="Group 33">
              <a:extLst>
                <a:ext uri="{FF2B5EF4-FFF2-40B4-BE49-F238E27FC236}">
                  <a16:creationId xmlns="" xmlns:a16="http://schemas.microsoft.com/office/drawing/2014/main" id="{04D80F0C-F135-4CCC-9C98-980EC6DEF002}"/>
                </a:ext>
              </a:extLst>
            </p:cNvPr>
            <p:cNvGrpSpPr>
              <a:grpSpLocks/>
            </p:cNvGrpSpPr>
            <p:nvPr/>
          </p:nvGrpSpPr>
          <p:grpSpPr bwMode="auto">
            <a:xfrm>
              <a:off x="1302935" y="2124963"/>
              <a:ext cx="2189142" cy="769274"/>
              <a:chOff x="1324809" y="1811334"/>
              <a:chExt cx="2189142" cy="769274"/>
            </a:xfrm>
          </p:grpSpPr>
          <p:sp>
            <p:nvSpPr>
              <p:cNvPr id="25" name="Pentagon 34">
                <a:extLst>
                  <a:ext uri="{FF2B5EF4-FFF2-40B4-BE49-F238E27FC236}">
                    <a16:creationId xmlns="" xmlns:a16="http://schemas.microsoft.com/office/drawing/2014/main" id="{BA51BEA1-F437-4AB4-BA7C-ABC6B6B70104}"/>
                  </a:ext>
                </a:extLst>
              </p:cNvPr>
              <p:cNvSpPr/>
              <p:nvPr/>
            </p:nvSpPr>
            <p:spPr>
              <a:xfrm rot="5400000">
                <a:off x="2055178" y="1088658"/>
                <a:ext cx="730327" cy="2175680"/>
              </a:xfrm>
              <a:prstGeom prst="homePlate">
                <a:avLst>
                  <a:gd name="adj" fmla="val 33401"/>
                </a:avLst>
              </a:prstGeom>
              <a:solidFill>
                <a:srgbClr val="E5402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43018" name="Rectangle 35">
                <a:extLst>
                  <a:ext uri="{FF2B5EF4-FFF2-40B4-BE49-F238E27FC236}">
                    <a16:creationId xmlns="" xmlns:a16="http://schemas.microsoft.com/office/drawing/2014/main" id="{461D5377-1D8D-4FA1-8456-01B77540BE34}"/>
                  </a:ext>
                </a:extLst>
              </p:cNvPr>
              <p:cNvSpPr>
                <a:spLocks noChangeArrowheads="1"/>
              </p:cNvSpPr>
              <p:nvPr/>
            </p:nvSpPr>
            <p:spPr bwMode="auto">
              <a:xfrm>
                <a:off x="1704944" y="2311336"/>
                <a:ext cx="1339127" cy="2692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a:latin typeface="微软雅黑" panose="020B0503020204020204" pitchFamily="34" charset="-122"/>
                  <a:ea typeface="微软雅黑" panose="020B0503020204020204" pitchFamily="34" charset="-122"/>
                </a:endParaRPr>
              </a:p>
            </p:txBody>
          </p:sp>
          <p:sp>
            <p:nvSpPr>
              <p:cNvPr id="27" name="Flowchart: Process 36">
                <a:extLst>
                  <a:ext uri="{FF2B5EF4-FFF2-40B4-BE49-F238E27FC236}">
                    <a16:creationId xmlns="" xmlns:a16="http://schemas.microsoft.com/office/drawing/2014/main" id="{848BE79E-3338-40B7-8ECD-443223DB1A53}"/>
                  </a:ext>
                </a:extLst>
              </p:cNvPr>
              <p:cNvSpPr/>
              <p:nvPr/>
            </p:nvSpPr>
            <p:spPr>
              <a:xfrm>
                <a:off x="1324809" y="1831010"/>
                <a:ext cx="2189142" cy="105324"/>
              </a:xfrm>
              <a:prstGeom prst="flowChartProcess">
                <a:avLst/>
              </a:prstGeom>
              <a:solidFill>
                <a:srgbClr val="B71F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dirty="0">
                  <a:latin typeface="微软雅黑" pitchFamily="34" charset="-122"/>
                  <a:ea typeface="微软雅黑" pitchFamily="34" charset="-122"/>
                </a:endParaRPr>
              </a:p>
            </p:txBody>
          </p:sp>
          <p:sp>
            <p:nvSpPr>
              <p:cNvPr id="43020" name="Rectangle 37">
                <a:extLst>
                  <a:ext uri="{FF2B5EF4-FFF2-40B4-BE49-F238E27FC236}">
                    <a16:creationId xmlns="" xmlns:a16="http://schemas.microsoft.com/office/drawing/2014/main" id="{B62F9DF1-1A3E-4199-962D-82BC7434E3C8}"/>
                  </a:ext>
                </a:extLst>
              </p:cNvPr>
              <p:cNvSpPr>
                <a:spLocks noChangeArrowheads="1"/>
              </p:cNvSpPr>
              <p:nvPr/>
            </p:nvSpPr>
            <p:spPr bwMode="auto">
              <a:xfrm>
                <a:off x="1428631" y="1843964"/>
                <a:ext cx="1854287" cy="224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endParaRPr lang="en-US" altLang="zh-CN" sz="1400">
                  <a:latin typeface="微软雅黑" panose="020B0503020204020204" pitchFamily="34" charset="-122"/>
                  <a:ea typeface="微软雅黑" panose="020B0503020204020204" pitchFamily="34" charset="-122"/>
                </a:endParaRPr>
              </a:p>
            </p:txBody>
          </p:sp>
        </p:grpSp>
        <p:sp>
          <p:nvSpPr>
            <p:cNvPr id="23" name="Rounded Rectangle 53">
              <a:extLst>
                <a:ext uri="{FF2B5EF4-FFF2-40B4-BE49-F238E27FC236}">
                  <a16:creationId xmlns="" xmlns:a16="http://schemas.microsoft.com/office/drawing/2014/main" id="{0E59765C-6DB3-4E73-8A88-8E24844BB549}"/>
                </a:ext>
              </a:extLst>
            </p:cNvPr>
            <p:cNvSpPr/>
            <p:nvPr/>
          </p:nvSpPr>
          <p:spPr>
            <a:xfrm>
              <a:off x="1303576" y="5467567"/>
              <a:ext cx="2175360" cy="106482"/>
            </a:xfrm>
            <a:prstGeom prst="roundRect">
              <a:avLst/>
            </a:prstGeom>
            <a:solidFill>
              <a:srgbClr val="E5402F"/>
            </a:solid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sp>
          <p:nvSpPr>
            <p:cNvPr id="24" name="Rounded Rectangle 53">
              <a:extLst>
                <a:ext uri="{FF2B5EF4-FFF2-40B4-BE49-F238E27FC236}">
                  <a16:creationId xmlns="" xmlns:a16="http://schemas.microsoft.com/office/drawing/2014/main" id="{291CC84F-E8CA-4BC8-B16E-93DE3FFA890C}"/>
                </a:ext>
              </a:extLst>
            </p:cNvPr>
            <p:cNvSpPr/>
            <p:nvPr/>
          </p:nvSpPr>
          <p:spPr>
            <a:xfrm>
              <a:off x="1309345" y="2144639"/>
              <a:ext cx="2176962" cy="3459503"/>
            </a:xfrm>
            <a:prstGeom prst="roundRect">
              <a:avLst>
                <a:gd name="adj" fmla="val 0"/>
              </a:avLst>
            </a:prstGeom>
            <a:noFill/>
            <a:ln>
              <a:solidFill>
                <a:srgbClr val="B71F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d-ID" sz="1400" b="1" dirty="0">
                <a:latin typeface="微软雅黑" pitchFamily="34" charset="-122"/>
                <a:ea typeface="微软雅黑" pitchFamily="34" charset="-122"/>
              </a:endParaRPr>
            </a:p>
          </p:txBody>
        </p:sp>
      </p:grpSp>
      <p:sp>
        <p:nvSpPr>
          <p:cNvPr id="43013" name="文本框 14">
            <a:extLst>
              <a:ext uri="{FF2B5EF4-FFF2-40B4-BE49-F238E27FC236}">
                <a16:creationId xmlns="" xmlns:a16="http://schemas.microsoft.com/office/drawing/2014/main" id="{116581D6-DFFD-4B64-A447-151F6D6B78A9}"/>
              </a:ext>
            </a:extLst>
          </p:cNvPr>
          <p:cNvSpPr txBox="1">
            <a:spLocks noChangeArrowheads="1"/>
          </p:cNvSpPr>
          <p:nvPr/>
        </p:nvSpPr>
        <p:spPr bwMode="auto">
          <a:xfrm>
            <a:off x="4800600" y="2103438"/>
            <a:ext cx="26225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zh-CN" altLang="en-US" sz="2400" b="1">
                <a:solidFill>
                  <a:schemeClr val="bg1"/>
                </a:solidFill>
                <a:latin typeface="微软雅黑" panose="020B0503020204020204" pitchFamily="34" charset="-122"/>
                <a:ea typeface="微软雅黑" panose="020B0503020204020204" pitchFamily="34" charset="-122"/>
                <a:cs typeface="思源宋体 CN Heavy"/>
              </a:rPr>
              <a:t>事故报告的内容</a:t>
            </a:r>
          </a:p>
        </p:txBody>
      </p:sp>
      <p:sp>
        <p:nvSpPr>
          <p:cNvPr id="13" name="矩形 12">
            <a:extLst>
              <a:ext uri="{FF2B5EF4-FFF2-40B4-BE49-F238E27FC236}">
                <a16:creationId xmlns="" xmlns:a16="http://schemas.microsoft.com/office/drawing/2014/main" id="{2D84E09D-2C9C-4F7F-A334-3522DD136423}"/>
              </a:ext>
            </a:extLst>
          </p:cNvPr>
          <p:cNvSpPr/>
          <p:nvPr/>
        </p:nvSpPr>
        <p:spPr>
          <a:xfrm>
            <a:off x="263352" y="796446"/>
            <a:ext cx="10945216" cy="523220"/>
          </a:xfrm>
          <a:prstGeom prst="rect">
            <a:avLst/>
          </a:prstGeom>
        </p:spPr>
        <p:txBody>
          <a:bodyPr wrap="square">
            <a:spAutoFit/>
          </a:bodyPr>
          <a:lstStyle/>
          <a:p>
            <a:r>
              <a:rPr lang="en-US" altLang="zh-CN" sz="2800" b="1" dirty="0">
                <a:solidFill>
                  <a:srgbClr val="C00000"/>
                </a:solidFill>
                <a:latin typeface="+mj-ea"/>
                <a:ea typeface="+mj-ea"/>
              </a:rPr>
              <a:t>(</a:t>
            </a:r>
            <a:r>
              <a:rPr lang="zh-CN" altLang="en-US" sz="2800" b="1" dirty="0">
                <a:solidFill>
                  <a:srgbClr val="C00000"/>
                </a:solidFill>
                <a:latin typeface="+mj-ea"/>
                <a:ea typeface="+mj-ea"/>
              </a:rPr>
              <a:t>七</a:t>
            </a:r>
            <a:r>
              <a:rPr lang="en-US" altLang="zh-CN" sz="2800" b="1" dirty="0">
                <a:solidFill>
                  <a:srgbClr val="C00000"/>
                </a:solidFill>
                <a:latin typeface="+mj-ea"/>
                <a:ea typeface="+mj-ea"/>
              </a:rPr>
              <a:t>) </a:t>
            </a:r>
            <a:r>
              <a:rPr lang="zh-CN" altLang="en-US" sz="2800" b="1" dirty="0">
                <a:solidFill>
                  <a:srgbClr val="C00000"/>
                </a:solidFill>
                <a:latin typeface="+mj-ea"/>
                <a:ea typeface="+mj-ea"/>
              </a:rPr>
              <a:t>及时、如实报告生产安全事故</a:t>
            </a: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面临的责任追究</a:t>
            </a:r>
          </a:p>
        </p:txBody>
      </p:sp>
      <p:pic>
        <p:nvPicPr>
          <p:cNvPr id="3" name="图片 2">
            <a:extLst>
              <a:ext uri="{FF2B5EF4-FFF2-40B4-BE49-F238E27FC236}">
                <a16:creationId xmlns="" xmlns:a16="http://schemas.microsoft.com/office/drawing/2014/main" id="{1185120F-A582-43C2-A491-94D56AAEAA97}"/>
              </a:ext>
            </a:extLst>
          </p:cNvPr>
          <p:cNvPicPr>
            <a:picLocks noChangeAspect="1"/>
          </p:cNvPicPr>
          <p:nvPr/>
        </p:nvPicPr>
        <p:blipFill>
          <a:blip r:embed="rId2" cstate="print"/>
          <a:stretch>
            <a:fillRect/>
          </a:stretch>
        </p:blipFill>
        <p:spPr>
          <a:xfrm>
            <a:off x="420447" y="2066770"/>
            <a:ext cx="2731113" cy="3981450"/>
          </a:xfrm>
          <a:prstGeom prst="rect">
            <a:avLst/>
          </a:prstGeom>
        </p:spPr>
      </p:pic>
      <p:pic>
        <p:nvPicPr>
          <p:cNvPr id="4" name="图片 3">
            <a:extLst>
              <a:ext uri="{FF2B5EF4-FFF2-40B4-BE49-F238E27FC236}">
                <a16:creationId xmlns="" xmlns:a16="http://schemas.microsoft.com/office/drawing/2014/main" id="{74FCEEA5-77C8-4418-B741-F9A1B608A1BF}"/>
              </a:ext>
            </a:extLst>
          </p:cNvPr>
          <p:cNvPicPr>
            <a:picLocks noChangeAspect="1"/>
          </p:cNvPicPr>
          <p:nvPr/>
        </p:nvPicPr>
        <p:blipFill rotWithShape="1">
          <a:blip r:embed="rId3"/>
          <a:srcRect l="4172" t="334" b="-334"/>
          <a:stretch/>
        </p:blipFill>
        <p:spPr>
          <a:xfrm>
            <a:off x="3726275" y="2060103"/>
            <a:ext cx="2731113" cy="3994784"/>
          </a:xfrm>
          <a:prstGeom prst="rect">
            <a:avLst/>
          </a:prstGeom>
        </p:spPr>
      </p:pic>
      <p:pic>
        <p:nvPicPr>
          <p:cNvPr id="5" name="图片 4">
            <a:extLst>
              <a:ext uri="{FF2B5EF4-FFF2-40B4-BE49-F238E27FC236}">
                <a16:creationId xmlns="" xmlns:a16="http://schemas.microsoft.com/office/drawing/2014/main" id="{E35DA6BE-E1B6-45BF-BFC1-0049E0A02AE1}"/>
              </a:ext>
            </a:extLst>
          </p:cNvPr>
          <p:cNvPicPr>
            <a:picLocks noChangeAspect="1"/>
          </p:cNvPicPr>
          <p:nvPr/>
        </p:nvPicPr>
        <p:blipFill rotWithShape="1">
          <a:blip r:embed="rId4"/>
          <a:srcRect l="4573" r="4573"/>
          <a:stretch/>
        </p:blipFill>
        <p:spPr>
          <a:xfrm>
            <a:off x="7032104" y="2053437"/>
            <a:ext cx="2731113" cy="4008117"/>
          </a:xfrm>
          <a:prstGeom prst="rect">
            <a:avLst/>
          </a:prstGeom>
        </p:spPr>
      </p:pic>
    </p:spTree>
    <p:extLst>
      <p:ext uri="{BB962C8B-B14F-4D97-AF65-F5344CB8AC3E}">
        <p14:creationId xmlns="" xmlns:p14="http://schemas.microsoft.com/office/powerpoint/2010/main" val="83831590"/>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面临的责任追究</a:t>
            </a:r>
          </a:p>
        </p:txBody>
      </p:sp>
      <p:sp>
        <p:nvSpPr>
          <p:cNvPr id="3" name="七边形 28">
            <a:extLst>
              <a:ext uri="{FF2B5EF4-FFF2-40B4-BE49-F238E27FC236}">
                <a16:creationId xmlns="" xmlns:a16="http://schemas.microsoft.com/office/drawing/2014/main" id="{0CF40DBD-51A5-419F-905F-019D60011AB2}"/>
              </a:ext>
            </a:extLst>
          </p:cNvPr>
          <p:cNvSpPr/>
          <p:nvPr/>
        </p:nvSpPr>
        <p:spPr>
          <a:xfrm>
            <a:off x="4295800" y="2348880"/>
            <a:ext cx="2700755" cy="2715646"/>
          </a:xfrm>
          <a:custGeom>
            <a:avLst/>
            <a:gdLst>
              <a:gd name="connsiteX0" fmla="*/ 8588 w 2700755"/>
              <a:gd name="connsiteY0" fmla="*/ 1149427 h 2715646"/>
              <a:gd name="connsiteX1" fmla="*/ 207398 w 2700755"/>
              <a:gd name="connsiteY1" fmla="*/ 2042854 h 2715646"/>
              <a:gd name="connsiteX2" fmla="*/ 399368 w 2700755"/>
              <a:gd name="connsiteY2" fmla="*/ 2287428 h 2715646"/>
              <a:gd name="connsiteX3" fmla="*/ 1190943 w 2700755"/>
              <a:gd name="connsiteY3" fmla="*/ 2678434 h 2715646"/>
              <a:gd name="connsiteX4" fmla="*/ 1509813 w 2700755"/>
              <a:gd name="connsiteY4" fmla="*/ 2678434 h 2715646"/>
              <a:gd name="connsiteX5" fmla="*/ 2301389 w 2700755"/>
              <a:gd name="connsiteY5" fmla="*/ 2287428 h 2715646"/>
              <a:gd name="connsiteX6" fmla="*/ 2493358 w 2700755"/>
              <a:gd name="connsiteY6" fmla="*/ 2042854 h 2715646"/>
              <a:gd name="connsiteX7" fmla="*/ 2692167 w 2700755"/>
              <a:gd name="connsiteY7" fmla="*/ 1149427 h 2715646"/>
              <a:gd name="connsiteX8" fmla="*/ 2624970 w 2700755"/>
              <a:gd name="connsiteY8" fmla="*/ 850265 h 2715646"/>
              <a:gd name="connsiteX9" fmla="*/ 2072000 w 2700755"/>
              <a:gd name="connsiteY9" fmla="*/ 139034 h 2715646"/>
              <a:gd name="connsiteX10" fmla="*/ 1787793 w 2700755"/>
              <a:gd name="connsiteY10" fmla="*/ 0 h 2715646"/>
              <a:gd name="connsiteX11" fmla="*/ 912963 w 2700755"/>
              <a:gd name="connsiteY11" fmla="*/ 0 h 2715646"/>
              <a:gd name="connsiteX12" fmla="*/ 628756 w 2700755"/>
              <a:gd name="connsiteY12" fmla="*/ 139034 h 2715646"/>
              <a:gd name="connsiteX13" fmla="*/ 75786 w 2700755"/>
              <a:gd name="connsiteY13" fmla="*/ 850265 h 2715646"/>
              <a:gd name="connsiteX14" fmla="*/ 8588 w 2700755"/>
              <a:gd name="connsiteY14" fmla="*/ 1149427 h 271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0755" h="2715646">
                <a:moveTo>
                  <a:pt x="8588" y="1149427"/>
                </a:moveTo>
                <a:lnTo>
                  <a:pt x="207398" y="2042854"/>
                </a:lnTo>
                <a:cubicBezTo>
                  <a:pt x="231059" y="2149182"/>
                  <a:pt x="301703" y="2239185"/>
                  <a:pt x="399368" y="2287428"/>
                </a:cubicBezTo>
                <a:lnTo>
                  <a:pt x="1190943" y="2678434"/>
                </a:lnTo>
                <a:cubicBezTo>
                  <a:pt x="1291387" y="2728050"/>
                  <a:pt x="1409369" y="2728050"/>
                  <a:pt x="1509813" y="2678434"/>
                </a:cubicBezTo>
                <a:lnTo>
                  <a:pt x="2301389" y="2287428"/>
                </a:lnTo>
                <a:cubicBezTo>
                  <a:pt x="2399052" y="2239186"/>
                  <a:pt x="2469698" y="2149182"/>
                  <a:pt x="2493358" y="2042854"/>
                </a:cubicBezTo>
                <a:lnTo>
                  <a:pt x="2692167" y="1149427"/>
                </a:lnTo>
                <a:cubicBezTo>
                  <a:pt x="2715465" y="1044732"/>
                  <a:pt x="2690803" y="934939"/>
                  <a:pt x="2624970" y="850265"/>
                </a:cubicBezTo>
                <a:lnTo>
                  <a:pt x="2072000" y="139034"/>
                </a:lnTo>
                <a:cubicBezTo>
                  <a:pt x="2003791" y="51303"/>
                  <a:pt x="1898919" y="0"/>
                  <a:pt x="1787793" y="0"/>
                </a:cubicBezTo>
                <a:lnTo>
                  <a:pt x="912963" y="0"/>
                </a:lnTo>
                <a:cubicBezTo>
                  <a:pt x="801837" y="0"/>
                  <a:pt x="696965" y="51303"/>
                  <a:pt x="628756" y="139034"/>
                </a:cubicBezTo>
                <a:lnTo>
                  <a:pt x="75786" y="850265"/>
                </a:lnTo>
                <a:cubicBezTo>
                  <a:pt x="9953" y="934939"/>
                  <a:pt x="-14709" y="1044732"/>
                  <a:pt x="8588" y="1149427"/>
                </a:cubicBezTo>
              </a:path>
            </a:pathLst>
          </a:custGeom>
          <a:solidFill>
            <a:srgbClr val="FFDE33"/>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prstClr val="white"/>
              </a:solidFill>
              <a:effectLst/>
              <a:uLnTx/>
              <a:uFillTx/>
              <a:latin typeface="+mj-ea"/>
              <a:ea typeface="+mj-ea"/>
            </a:endParaRPr>
          </a:p>
        </p:txBody>
      </p:sp>
      <p:sp>
        <p:nvSpPr>
          <p:cNvPr id="4" name="椭圆 3">
            <a:extLst>
              <a:ext uri="{FF2B5EF4-FFF2-40B4-BE49-F238E27FC236}">
                <a16:creationId xmlns="" xmlns:a16="http://schemas.microsoft.com/office/drawing/2014/main" id="{65A81BC6-B302-4E97-8570-8A72A534447A}"/>
              </a:ext>
            </a:extLst>
          </p:cNvPr>
          <p:cNvSpPr/>
          <p:nvPr/>
        </p:nvSpPr>
        <p:spPr>
          <a:xfrm>
            <a:off x="6387519" y="1981159"/>
            <a:ext cx="504000" cy="504000"/>
          </a:xfrm>
          <a:prstGeom prst="ellipse">
            <a:avLst/>
          </a:prstGeom>
          <a:solidFill>
            <a:srgbClr val="FFDE33"/>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rPr>
              <a:t>4</a:t>
            </a:r>
            <a:endParaRPr kumimoji="0" lang="zh-CN" altLang="en-US"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endParaRPr>
          </a:p>
        </p:txBody>
      </p:sp>
      <p:sp>
        <p:nvSpPr>
          <p:cNvPr id="5" name="椭圆 4">
            <a:extLst>
              <a:ext uri="{FF2B5EF4-FFF2-40B4-BE49-F238E27FC236}">
                <a16:creationId xmlns="" xmlns:a16="http://schemas.microsoft.com/office/drawing/2014/main" id="{2501049E-EAB9-466A-AC3C-90D1EB06A9E4}"/>
              </a:ext>
            </a:extLst>
          </p:cNvPr>
          <p:cNvSpPr/>
          <p:nvPr/>
        </p:nvSpPr>
        <p:spPr>
          <a:xfrm>
            <a:off x="6797343" y="4533290"/>
            <a:ext cx="504000" cy="504000"/>
          </a:xfrm>
          <a:prstGeom prst="ellipse">
            <a:avLst/>
          </a:prstGeom>
          <a:solidFill>
            <a:srgbClr val="FFDE33"/>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rPr>
              <a:t>6</a:t>
            </a:r>
            <a:endParaRPr kumimoji="0" lang="zh-CN" altLang="en-US"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endParaRPr>
          </a:p>
        </p:txBody>
      </p:sp>
      <p:sp>
        <p:nvSpPr>
          <p:cNvPr id="6" name="椭圆 5">
            <a:extLst>
              <a:ext uri="{FF2B5EF4-FFF2-40B4-BE49-F238E27FC236}">
                <a16:creationId xmlns="" xmlns:a16="http://schemas.microsoft.com/office/drawing/2014/main" id="{6685456C-49B3-4A10-8D85-9EAD160C769A}"/>
              </a:ext>
            </a:extLst>
          </p:cNvPr>
          <p:cNvSpPr/>
          <p:nvPr/>
        </p:nvSpPr>
        <p:spPr>
          <a:xfrm>
            <a:off x="7156817" y="3108005"/>
            <a:ext cx="504000" cy="504000"/>
          </a:xfrm>
          <a:prstGeom prst="ellipse">
            <a:avLst/>
          </a:prstGeom>
          <a:solidFill>
            <a:srgbClr val="FFDE33"/>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rPr>
              <a:t>5</a:t>
            </a:r>
            <a:endParaRPr kumimoji="0" lang="zh-CN" altLang="en-US"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endParaRPr>
          </a:p>
        </p:txBody>
      </p:sp>
      <p:sp>
        <p:nvSpPr>
          <p:cNvPr id="7" name="椭圆 6">
            <a:extLst>
              <a:ext uri="{FF2B5EF4-FFF2-40B4-BE49-F238E27FC236}">
                <a16:creationId xmlns="" xmlns:a16="http://schemas.microsoft.com/office/drawing/2014/main" id="{F98448A5-A397-4FCF-A871-3C93C647AE62}"/>
              </a:ext>
            </a:extLst>
          </p:cNvPr>
          <p:cNvSpPr/>
          <p:nvPr/>
        </p:nvSpPr>
        <p:spPr>
          <a:xfrm>
            <a:off x="4374142" y="1981159"/>
            <a:ext cx="504000" cy="504000"/>
          </a:xfrm>
          <a:prstGeom prst="ellipse">
            <a:avLst/>
          </a:prstGeom>
          <a:solidFill>
            <a:srgbClr val="FFDE33"/>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rPr>
              <a:t>1</a:t>
            </a:r>
            <a:endParaRPr kumimoji="0" lang="zh-CN" altLang="en-US"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endParaRPr>
          </a:p>
        </p:txBody>
      </p:sp>
      <p:sp>
        <p:nvSpPr>
          <p:cNvPr id="8" name="椭圆 7">
            <a:extLst>
              <a:ext uri="{FF2B5EF4-FFF2-40B4-BE49-F238E27FC236}">
                <a16:creationId xmlns="" xmlns:a16="http://schemas.microsoft.com/office/drawing/2014/main" id="{391DCB5D-A2E4-4811-838B-C91A3079BE17}"/>
              </a:ext>
            </a:extLst>
          </p:cNvPr>
          <p:cNvSpPr/>
          <p:nvPr/>
        </p:nvSpPr>
        <p:spPr>
          <a:xfrm>
            <a:off x="3655754" y="3108005"/>
            <a:ext cx="504000" cy="504000"/>
          </a:xfrm>
          <a:prstGeom prst="ellipse">
            <a:avLst/>
          </a:prstGeom>
          <a:solidFill>
            <a:srgbClr val="FFDE33"/>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rPr>
              <a:t>2</a:t>
            </a:r>
            <a:endParaRPr kumimoji="0" lang="zh-CN" altLang="en-US"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endParaRPr>
          </a:p>
        </p:txBody>
      </p:sp>
      <p:sp>
        <p:nvSpPr>
          <p:cNvPr id="9" name="椭圆 8">
            <a:extLst>
              <a:ext uri="{FF2B5EF4-FFF2-40B4-BE49-F238E27FC236}">
                <a16:creationId xmlns="" xmlns:a16="http://schemas.microsoft.com/office/drawing/2014/main" id="{EC256E31-EA67-4A3A-81D3-8B34E7FF3B75}"/>
              </a:ext>
            </a:extLst>
          </p:cNvPr>
          <p:cNvSpPr/>
          <p:nvPr/>
        </p:nvSpPr>
        <p:spPr>
          <a:xfrm>
            <a:off x="3962455" y="4533290"/>
            <a:ext cx="504000" cy="504000"/>
          </a:xfrm>
          <a:prstGeom prst="ellipse">
            <a:avLst/>
          </a:prstGeom>
          <a:solidFill>
            <a:srgbClr val="FFDE33"/>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rPr>
              <a:t>3</a:t>
            </a:r>
            <a:endParaRPr kumimoji="0" lang="zh-CN" altLang="en-US"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endParaRPr>
          </a:p>
        </p:txBody>
      </p:sp>
      <p:sp>
        <p:nvSpPr>
          <p:cNvPr id="10" name="矩形 8">
            <a:extLst>
              <a:ext uri="{FF2B5EF4-FFF2-40B4-BE49-F238E27FC236}">
                <a16:creationId xmlns="" xmlns:a16="http://schemas.microsoft.com/office/drawing/2014/main" id="{12BEA4C0-EEF0-4D52-B0D8-A1C2065F94F1}"/>
              </a:ext>
            </a:extLst>
          </p:cNvPr>
          <p:cNvSpPr>
            <a:spLocks noChangeArrowheads="1"/>
          </p:cNvSpPr>
          <p:nvPr/>
        </p:nvSpPr>
        <p:spPr bwMode="auto">
          <a:xfrm flipH="1">
            <a:off x="4650278" y="3010722"/>
            <a:ext cx="2048365" cy="914738"/>
          </a:xfrm>
          <a:prstGeom prst="rect">
            <a:avLst/>
          </a:prstGeom>
          <a:extLst/>
        </p:spPr>
        <p:txBody>
          <a:bodyPr wrap="square">
            <a:spAutoFit/>
          </a:bodyPr>
          <a:lstStyle/>
          <a:p>
            <a:pPr algn="ctr" defTabSz="457200" rtl="0" fontAlgn="auto">
              <a:lnSpc>
                <a:spcPct val="150000"/>
              </a:lnSpc>
              <a:spcBef>
                <a:spcPts val="0"/>
              </a:spcBef>
              <a:spcAft>
                <a:spcPts val="0"/>
              </a:spcAft>
            </a:pPr>
            <a:r>
              <a:rPr lang="zh-CN" altLang="en-US" sz="4000" b="1" dirty="0">
                <a:solidFill>
                  <a:srgbClr val="C00000"/>
                </a:solidFill>
                <a:latin typeface="+mj-ea"/>
                <a:ea typeface="+mj-ea"/>
              </a:rPr>
              <a:t>七宗罪</a:t>
            </a:r>
          </a:p>
        </p:txBody>
      </p:sp>
      <p:sp>
        <p:nvSpPr>
          <p:cNvPr id="11" name="矩形 10">
            <a:extLst>
              <a:ext uri="{FF2B5EF4-FFF2-40B4-BE49-F238E27FC236}">
                <a16:creationId xmlns="" xmlns:a16="http://schemas.microsoft.com/office/drawing/2014/main" id="{FE26E239-481B-4403-A06E-FC0B0F9C4A1E}"/>
              </a:ext>
            </a:extLst>
          </p:cNvPr>
          <p:cNvSpPr/>
          <p:nvPr/>
        </p:nvSpPr>
        <p:spPr>
          <a:xfrm>
            <a:off x="475862" y="1717411"/>
            <a:ext cx="3819938" cy="668003"/>
          </a:xfrm>
          <a:prstGeom prst="rect">
            <a:avLst/>
          </a:prstGeom>
        </p:spPr>
        <p:txBody>
          <a:bodyPr wrap="square">
            <a:spAutoFit/>
          </a:bodyPr>
          <a:lstStyle/>
          <a:p>
            <a:pPr algn="r" defTabSz="457200" rtl="0" fontAlgn="auto">
              <a:lnSpc>
                <a:spcPct val="150000"/>
              </a:lnSpc>
              <a:spcBef>
                <a:spcPts val="0"/>
              </a:spcBef>
              <a:spcAft>
                <a:spcPts val="0"/>
              </a:spcAft>
            </a:pPr>
            <a:r>
              <a:rPr lang="zh-CN" altLang="en-US" sz="2800" b="1" dirty="0">
                <a:solidFill>
                  <a:srgbClr val="C00000"/>
                </a:solidFill>
                <a:latin typeface="+mj-ea"/>
                <a:ea typeface="+mj-ea"/>
              </a:rPr>
              <a:t>重大责任事故罪</a:t>
            </a:r>
          </a:p>
        </p:txBody>
      </p:sp>
      <p:sp>
        <p:nvSpPr>
          <p:cNvPr id="12" name="矩形 11">
            <a:extLst>
              <a:ext uri="{FF2B5EF4-FFF2-40B4-BE49-F238E27FC236}">
                <a16:creationId xmlns="" xmlns:a16="http://schemas.microsoft.com/office/drawing/2014/main" id="{441A1B28-921F-407C-8050-3C575204A53C}"/>
              </a:ext>
            </a:extLst>
          </p:cNvPr>
          <p:cNvSpPr/>
          <p:nvPr/>
        </p:nvSpPr>
        <p:spPr>
          <a:xfrm>
            <a:off x="-351217" y="2903617"/>
            <a:ext cx="3951695" cy="668003"/>
          </a:xfrm>
          <a:prstGeom prst="rect">
            <a:avLst/>
          </a:prstGeom>
        </p:spPr>
        <p:txBody>
          <a:bodyPr wrap="square">
            <a:spAutoFit/>
          </a:bodyPr>
          <a:lstStyle/>
          <a:p>
            <a:pPr algn="r" defTabSz="457200" rtl="0" fontAlgn="auto">
              <a:lnSpc>
                <a:spcPct val="150000"/>
              </a:lnSpc>
              <a:spcBef>
                <a:spcPts val="0"/>
              </a:spcBef>
              <a:spcAft>
                <a:spcPts val="0"/>
              </a:spcAft>
            </a:pPr>
            <a:r>
              <a:rPr lang="zh-CN" altLang="en-US" sz="2800" b="1" dirty="0">
                <a:solidFill>
                  <a:srgbClr val="C00000"/>
                </a:solidFill>
                <a:latin typeface="+mj-ea"/>
                <a:ea typeface="+mj-ea"/>
              </a:rPr>
              <a:t>强令违章冒险作业罪</a:t>
            </a:r>
          </a:p>
        </p:txBody>
      </p:sp>
      <p:sp>
        <p:nvSpPr>
          <p:cNvPr id="13" name="矩形 12">
            <a:extLst>
              <a:ext uri="{FF2B5EF4-FFF2-40B4-BE49-F238E27FC236}">
                <a16:creationId xmlns="" xmlns:a16="http://schemas.microsoft.com/office/drawing/2014/main" id="{6533964A-61B6-4ED7-A88D-3C5E1C95FC96}"/>
              </a:ext>
            </a:extLst>
          </p:cNvPr>
          <p:cNvSpPr/>
          <p:nvPr/>
        </p:nvSpPr>
        <p:spPr>
          <a:xfrm>
            <a:off x="-363093" y="4338193"/>
            <a:ext cx="4257525" cy="668003"/>
          </a:xfrm>
          <a:prstGeom prst="rect">
            <a:avLst/>
          </a:prstGeom>
        </p:spPr>
        <p:txBody>
          <a:bodyPr wrap="square">
            <a:spAutoFit/>
          </a:bodyPr>
          <a:lstStyle/>
          <a:p>
            <a:pPr algn="r" defTabSz="457200" rtl="0" fontAlgn="auto">
              <a:lnSpc>
                <a:spcPct val="150000"/>
              </a:lnSpc>
              <a:spcBef>
                <a:spcPts val="0"/>
              </a:spcBef>
              <a:spcAft>
                <a:spcPts val="0"/>
              </a:spcAft>
            </a:pPr>
            <a:r>
              <a:rPr lang="zh-CN" altLang="en-US" sz="2800" b="1" dirty="0">
                <a:solidFill>
                  <a:srgbClr val="C00000"/>
                </a:solidFill>
                <a:latin typeface="+mj-ea"/>
                <a:ea typeface="+mj-ea"/>
              </a:rPr>
              <a:t>重大劳动安全事故罪</a:t>
            </a:r>
          </a:p>
        </p:txBody>
      </p:sp>
      <p:sp>
        <p:nvSpPr>
          <p:cNvPr id="14" name="矩形 13">
            <a:extLst>
              <a:ext uri="{FF2B5EF4-FFF2-40B4-BE49-F238E27FC236}">
                <a16:creationId xmlns="" xmlns:a16="http://schemas.microsoft.com/office/drawing/2014/main" id="{C80CA810-C82E-4956-B0C9-B5F646DBCD39}"/>
              </a:ext>
            </a:extLst>
          </p:cNvPr>
          <p:cNvSpPr/>
          <p:nvPr/>
        </p:nvSpPr>
        <p:spPr>
          <a:xfrm>
            <a:off x="6996555" y="1711918"/>
            <a:ext cx="4277334" cy="668003"/>
          </a:xfrm>
          <a:prstGeom prst="rect">
            <a:avLst/>
          </a:prstGeom>
        </p:spPr>
        <p:txBody>
          <a:bodyPr wrap="square">
            <a:spAutoFit/>
          </a:bodyPr>
          <a:lstStyle/>
          <a:p>
            <a:pPr defTabSz="457200" rtl="0" fontAlgn="auto">
              <a:lnSpc>
                <a:spcPct val="150000"/>
              </a:lnSpc>
              <a:spcBef>
                <a:spcPts val="0"/>
              </a:spcBef>
              <a:spcAft>
                <a:spcPts val="0"/>
              </a:spcAft>
            </a:pPr>
            <a:r>
              <a:rPr lang="zh-CN" altLang="en-US" sz="2800" b="1" dirty="0">
                <a:solidFill>
                  <a:srgbClr val="C00000"/>
                </a:solidFill>
                <a:latin typeface="+mj-ea"/>
                <a:ea typeface="+mj-ea"/>
              </a:rPr>
              <a:t>危险物品肇事罪</a:t>
            </a:r>
          </a:p>
        </p:txBody>
      </p:sp>
      <p:sp>
        <p:nvSpPr>
          <p:cNvPr id="15" name="矩形 14">
            <a:extLst>
              <a:ext uri="{FF2B5EF4-FFF2-40B4-BE49-F238E27FC236}">
                <a16:creationId xmlns="" xmlns:a16="http://schemas.microsoft.com/office/drawing/2014/main" id="{60C4A094-98F3-49C1-86F0-43709315AC54}"/>
              </a:ext>
            </a:extLst>
          </p:cNvPr>
          <p:cNvSpPr/>
          <p:nvPr/>
        </p:nvSpPr>
        <p:spPr>
          <a:xfrm>
            <a:off x="7717316" y="2903617"/>
            <a:ext cx="4277334" cy="668003"/>
          </a:xfrm>
          <a:prstGeom prst="rect">
            <a:avLst/>
          </a:prstGeom>
        </p:spPr>
        <p:txBody>
          <a:bodyPr wrap="square">
            <a:spAutoFit/>
          </a:bodyPr>
          <a:lstStyle/>
          <a:p>
            <a:pPr defTabSz="457200" rtl="0" fontAlgn="auto">
              <a:lnSpc>
                <a:spcPct val="150000"/>
              </a:lnSpc>
              <a:spcBef>
                <a:spcPts val="0"/>
              </a:spcBef>
              <a:spcAft>
                <a:spcPts val="0"/>
              </a:spcAft>
            </a:pPr>
            <a:r>
              <a:rPr lang="zh-CN" altLang="en-US" sz="2800" b="1" dirty="0">
                <a:solidFill>
                  <a:srgbClr val="C00000"/>
                </a:solidFill>
                <a:latin typeface="+mj-ea"/>
                <a:ea typeface="+mj-ea"/>
              </a:rPr>
              <a:t>工程重大安全事故罪</a:t>
            </a:r>
          </a:p>
        </p:txBody>
      </p:sp>
      <p:sp>
        <p:nvSpPr>
          <p:cNvPr id="16" name="矩形 15">
            <a:extLst>
              <a:ext uri="{FF2B5EF4-FFF2-40B4-BE49-F238E27FC236}">
                <a16:creationId xmlns="" xmlns:a16="http://schemas.microsoft.com/office/drawing/2014/main" id="{5F6816A4-6B3A-4864-8187-6689FC69978A}"/>
              </a:ext>
            </a:extLst>
          </p:cNvPr>
          <p:cNvSpPr/>
          <p:nvPr/>
        </p:nvSpPr>
        <p:spPr>
          <a:xfrm>
            <a:off x="7363058" y="4314256"/>
            <a:ext cx="3928770" cy="668003"/>
          </a:xfrm>
          <a:prstGeom prst="rect">
            <a:avLst/>
          </a:prstGeom>
        </p:spPr>
        <p:txBody>
          <a:bodyPr wrap="square">
            <a:spAutoFit/>
          </a:bodyPr>
          <a:lstStyle/>
          <a:p>
            <a:pPr defTabSz="457200" rtl="0" fontAlgn="auto">
              <a:lnSpc>
                <a:spcPct val="150000"/>
              </a:lnSpc>
              <a:spcBef>
                <a:spcPts val="0"/>
              </a:spcBef>
              <a:spcAft>
                <a:spcPts val="0"/>
              </a:spcAft>
            </a:pPr>
            <a:r>
              <a:rPr lang="zh-CN" altLang="en-US" sz="2800" b="1" dirty="0">
                <a:solidFill>
                  <a:srgbClr val="C00000"/>
                </a:solidFill>
                <a:latin typeface="+mj-ea"/>
                <a:ea typeface="+mj-ea"/>
              </a:rPr>
              <a:t>消防责任事故罪</a:t>
            </a:r>
          </a:p>
        </p:txBody>
      </p:sp>
      <p:sp>
        <p:nvSpPr>
          <p:cNvPr id="17" name="矩形 16">
            <a:extLst>
              <a:ext uri="{FF2B5EF4-FFF2-40B4-BE49-F238E27FC236}">
                <a16:creationId xmlns="" xmlns:a16="http://schemas.microsoft.com/office/drawing/2014/main" id="{EBAF0E46-DE72-4ED5-B8B2-26B791FAB714}"/>
              </a:ext>
            </a:extLst>
          </p:cNvPr>
          <p:cNvSpPr/>
          <p:nvPr/>
        </p:nvSpPr>
        <p:spPr>
          <a:xfrm>
            <a:off x="2607622" y="5704850"/>
            <a:ext cx="6133675" cy="668003"/>
          </a:xfrm>
          <a:prstGeom prst="rect">
            <a:avLst/>
          </a:prstGeom>
        </p:spPr>
        <p:txBody>
          <a:bodyPr wrap="square">
            <a:spAutoFit/>
          </a:bodyPr>
          <a:lstStyle/>
          <a:p>
            <a:pPr algn="ctr" defTabSz="457200" rtl="0" fontAlgn="auto">
              <a:lnSpc>
                <a:spcPct val="150000"/>
              </a:lnSpc>
              <a:spcBef>
                <a:spcPts val="0"/>
              </a:spcBef>
              <a:spcAft>
                <a:spcPts val="0"/>
              </a:spcAft>
            </a:pPr>
            <a:r>
              <a:rPr lang="zh-CN" altLang="en-US" sz="2800" b="1" dirty="0">
                <a:solidFill>
                  <a:srgbClr val="C00000"/>
                </a:solidFill>
                <a:latin typeface="+mj-ea"/>
                <a:ea typeface="+mj-ea"/>
              </a:rPr>
              <a:t>不报、谎报安全事故罪</a:t>
            </a:r>
          </a:p>
        </p:txBody>
      </p:sp>
      <p:sp>
        <p:nvSpPr>
          <p:cNvPr id="18" name="椭圆 17">
            <a:extLst>
              <a:ext uri="{FF2B5EF4-FFF2-40B4-BE49-F238E27FC236}">
                <a16:creationId xmlns="" xmlns:a16="http://schemas.microsoft.com/office/drawing/2014/main" id="{A4B6A124-BDD7-40A5-899F-355440DDBD0A}"/>
              </a:ext>
            </a:extLst>
          </p:cNvPr>
          <p:cNvSpPr/>
          <p:nvPr/>
        </p:nvSpPr>
        <p:spPr>
          <a:xfrm>
            <a:off x="5422461" y="5223008"/>
            <a:ext cx="504000" cy="504000"/>
          </a:xfrm>
          <a:prstGeom prst="ellipse">
            <a:avLst/>
          </a:prstGeom>
          <a:solidFill>
            <a:srgbClr val="FFDE33"/>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rPr>
              <a:t>7</a:t>
            </a:r>
            <a:endParaRPr kumimoji="0" lang="zh-CN" altLang="en-US" sz="2000" b="1" i="0" u="none" strike="noStrike" kern="0" cap="none" spc="0" normalizeH="0" baseline="0" noProof="0" dirty="0">
              <a:ln>
                <a:noFill/>
              </a:ln>
              <a:solidFill>
                <a:prstClr val="black"/>
              </a:solidFill>
              <a:effectLst/>
              <a:uLnTx/>
              <a:uFillTx/>
              <a:latin typeface="+mj-ea"/>
              <a:ea typeface="+mj-ea"/>
              <a:cs typeface="Arial" panose="020B0604020202020204" pitchFamily="34" charset="0"/>
            </a:endParaRPr>
          </a:p>
        </p:txBody>
      </p:sp>
    </p:spTree>
    <p:extLst>
      <p:ext uri="{BB962C8B-B14F-4D97-AF65-F5344CB8AC3E}">
        <p14:creationId xmlns="" xmlns:p14="http://schemas.microsoft.com/office/powerpoint/2010/main" val="263321174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5">
            <a:extLst>
              <a:ext uri="{FF2B5EF4-FFF2-40B4-BE49-F238E27FC236}">
                <a16:creationId xmlns="" xmlns:a16="http://schemas.microsoft.com/office/drawing/2014/main" id="{BAAB7DC0-7F50-48C7-9CF0-A9BC05FB8C8F}"/>
              </a:ext>
            </a:extLst>
          </p:cNvPr>
          <p:cNvSpPr>
            <a:spLocks/>
          </p:cNvSpPr>
          <p:nvPr/>
        </p:nvSpPr>
        <p:spPr bwMode="auto">
          <a:xfrm>
            <a:off x="1582904" y="1884087"/>
            <a:ext cx="1520530" cy="311615"/>
          </a:xfrm>
          <a:custGeom>
            <a:avLst/>
            <a:gdLst>
              <a:gd name="T0" fmla="*/ 0 w 5290"/>
              <a:gd name="T1" fmla="*/ 0 h 1083"/>
              <a:gd name="T2" fmla="*/ 3703 w 5290"/>
              <a:gd name="T3" fmla="*/ 0 h 1083"/>
              <a:gd name="T4" fmla="*/ 5290 w 5290"/>
              <a:gd name="T5" fmla="*/ 1083 h 1083"/>
              <a:gd name="T6" fmla="*/ 3774 w 5290"/>
              <a:gd name="T7" fmla="*/ 157 h 1083"/>
              <a:gd name="T8" fmla="*/ 0 w 5290"/>
              <a:gd name="T9" fmla="*/ 157 h 1083"/>
              <a:gd name="T10" fmla="*/ 0 w 5290"/>
              <a:gd name="T11" fmla="*/ 0 h 1083"/>
            </a:gdLst>
            <a:ahLst/>
            <a:cxnLst>
              <a:cxn ang="0">
                <a:pos x="T0" y="T1"/>
              </a:cxn>
              <a:cxn ang="0">
                <a:pos x="T2" y="T3"/>
              </a:cxn>
              <a:cxn ang="0">
                <a:pos x="T4" y="T5"/>
              </a:cxn>
              <a:cxn ang="0">
                <a:pos x="T6" y="T7"/>
              </a:cxn>
              <a:cxn ang="0">
                <a:pos x="T8" y="T9"/>
              </a:cxn>
              <a:cxn ang="0">
                <a:pos x="T10" y="T11"/>
              </a:cxn>
            </a:cxnLst>
            <a:rect l="0" t="0" r="r" b="b"/>
            <a:pathLst>
              <a:path w="5290" h="1083">
                <a:moveTo>
                  <a:pt x="0" y="0"/>
                </a:moveTo>
                <a:lnTo>
                  <a:pt x="3703" y="0"/>
                </a:lnTo>
                <a:cubicBezTo>
                  <a:pt x="4422" y="0"/>
                  <a:pt x="5040" y="451"/>
                  <a:pt x="5290" y="1083"/>
                </a:cubicBezTo>
                <a:cubicBezTo>
                  <a:pt x="5006" y="534"/>
                  <a:pt x="4432" y="157"/>
                  <a:pt x="3774" y="157"/>
                </a:cubicBezTo>
                <a:lnTo>
                  <a:pt x="0" y="157"/>
                </a:lnTo>
                <a:lnTo>
                  <a:pt x="0" y="0"/>
                </a:lnTo>
                <a:close/>
              </a:path>
            </a:pathLst>
          </a:custGeom>
          <a:solidFill>
            <a:srgbClr val="BE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40" name="Freeform 6">
            <a:extLst>
              <a:ext uri="{FF2B5EF4-FFF2-40B4-BE49-F238E27FC236}">
                <a16:creationId xmlns="" xmlns:a16="http://schemas.microsoft.com/office/drawing/2014/main" id="{1D31D869-1F15-4E41-AFF8-848599C8E350}"/>
              </a:ext>
            </a:extLst>
          </p:cNvPr>
          <p:cNvSpPr>
            <a:spLocks/>
          </p:cNvSpPr>
          <p:nvPr/>
        </p:nvSpPr>
        <p:spPr bwMode="auto">
          <a:xfrm>
            <a:off x="236151" y="4226828"/>
            <a:ext cx="2839573" cy="311615"/>
          </a:xfrm>
          <a:custGeom>
            <a:avLst/>
            <a:gdLst>
              <a:gd name="T0" fmla="*/ 9880 w 9880"/>
              <a:gd name="T1" fmla="*/ 1083 h 1083"/>
              <a:gd name="T2" fmla="*/ 1586 w 9880"/>
              <a:gd name="T3" fmla="*/ 1083 h 1083"/>
              <a:gd name="T4" fmla="*/ 0 w 9880"/>
              <a:gd name="T5" fmla="*/ 0 h 1083"/>
              <a:gd name="T6" fmla="*/ 1515 w 9880"/>
              <a:gd name="T7" fmla="*/ 926 h 1083"/>
              <a:gd name="T8" fmla="*/ 9880 w 9880"/>
              <a:gd name="T9" fmla="*/ 926 h 1083"/>
              <a:gd name="T10" fmla="*/ 9880 w 9880"/>
              <a:gd name="T11" fmla="*/ 1083 h 1083"/>
            </a:gdLst>
            <a:ahLst/>
            <a:cxnLst>
              <a:cxn ang="0">
                <a:pos x="T0" y="T1"/>
              </a:cxn>
              <a:cxn ang="0">
                <a:pos x="T2" y="T3"/>
              </a:cxn>
              <a:cxn ang="0">
                <a:pos x="T4" y="T5"/>
              </a:cxn>
              <a:cxn ang="0">
                <a:pos x="T6" y="T7"/>
              </a:cxn>
              <a:cxn ang="0">
                <a:pos x="T8" y="T9"/>
              </a:cxn>
              <a:cxn ang="0">
                <a:pos x="T10" y="T11"/>
              </a:cxn>
            </a:cxnLst>
            <a:rect l="0" t="0" r="r" b="b"/>
            <a:pathLst>
              <a:path w="9880" h="1083">
                <a:moveTo>
                  <a:pt x="9880" y="1083"/>
                </a:moveTo>
                <a:lnTo>
                  <a:pt x="1586" y="1083"/>
                </a:lnTo>
                <a:cubicBezTo>
                  <a:pt x="868" y="1083"/>
                  <a:pt x="250" y="632"/>
                  <a:pt x="0" y="0"/>
                </a:cubicBezTo>
                <a:cubicBezTo>
                  <a:pt x="284" y="549"/>
                  <a:pt x="858" y="926"/>
                  <a:pt x="1515" y="926"/>
                </a:cubicBezTo>
                <a:lnTo>
                  <a:pt x="9880" y="926"/>
                </a:lnTo>
                <a:lnTo>
                  <a:pt x="9880" y="1083"/>
                </a:lnTo>
                <a:close/>
              </a:path>
            </a:pathLst>
          </a:custGeom>
          <a:solidFill>
            <a:srgbClr val="BE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41" name="Oval 7">
            <a:extLst>
              <a:ext uri="{FF2B5EF4-FFF2-40B4-BE49-F238E27FC236}">
                <a16:creationId xmlns="" xmlns:a16="http://schemas.microsoft.com/office/drawing/2014/main" id="{21B13E60-E266-4CDD-BEF5-674F033EFFA1}"/>
              </a:ext>
            </a:extLst>
          </p:cNvPr>
          <p:cNvSpPr>
            <a:spLocks noChangeArrowheads="1"/>
          </p:cNvSpPr>
          <p:nvPr/>
        </p:nvSpPr>
        <p:spPr bwMode="auto">
          <a:xfrm>
            <a:off x="293718" y="1880332"/>
            <a:ext cx="1182634" cy="1182634"/>
          </a:xfrm>
          <a:prstGeom prst="ellipse">
            <a:avLst/>
          </a:prstGeom>
          <a:blipFill dpi="0" rotWithShape="1">
            <a:blip r:embed="rId2">
              <a:extLst>
                <a:ext uri="{28A0092B-C50C-407E-A947-70E740481C1C}">
                  <a14:useLocalDpi xmlns="" xmlns:a14="http://schemas.microsoft.com/office/drawing/2010/main" val="0"/>
                </a:ext>
              </a:extLst>
            </a:blip>
            <a:srcRect/>
            <a:stretch>
              <a:fillRect/>
            </a:stretch>
          </a:blip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cxnSp>
        <p:nvCxnSpPr>
          <p:cNvPr id="42" name="直接连接符 41">
            <a:extLst>
              <a:ext uri="{FF2B5EF4-FFF2-40B4-BE49-F238E27FC236}">
                <a16:creationId xmlns="" xmlns:a16="http://schemas.microsoft.com/office/drawing/2014/main" id="{C6C52478-3210-432F-9CE5-C8DD99AB9D1E}"/>
              </a:ext>
            </a:extLst>
          </p:cNvPr>
          <p:cNvCxnSpPr/>
          <p:nvPr/>
        </p:nvCxnSpPr>
        <p:spPr>
          <a:xfrm>
            <a:off x="339724" y="3211265"/>
            <a:ext cx="2736000" cy="0"/>
          </a:xfrm>
          <a:prstGeom prst="line">
            <a:avLst/>
          </a:prstGeom>
          <a:noFill/>
          <a:ln w="12700" cap="flat" cmpd="sng" algn="ctr">
            <a:solidFill>
              <a:sysClr val="windowText" lastClr="000000"/>
            </a:solidFill>
            <a:prstDash val="solid"/>
            <a:miter lim="800000"/>
          </a:ln>
          <a:effectLst/>
        </p:spPr>
      </p:cxnSp>
      <p:sp>
        <p:nvSpPr>
          <p:cNvPr id="43" name="文本框 42">
            <a:extLst>
              <a:ext uri="{FF2B5EF4-FFF2-40B4-BE49-F238E27FC236}">
                <a16:creationId xmlns="" xmlns:a16="http://schemas.microsoft.com/office/drawing/2014/main" id="{FC65486C-7C04-46C6-B4B9-1DCF971F2A14}"/>
              </a:ext>
            </a:extLst>
          </p:cNvPr>
          <p:cNvSpPr txBox="1"/>
          <p:nvPr/>
        </p:nvSpPr>
        <p:spPr>
          <a:xfrm>
            <a:off x="151390" y="3397325"/>
            <a:ext cx="3120857" cy="892552"/>
          </a:xfrm>
          <a:prstGeom prst="rect">
            <a:avLst/>
          </a:prstGeom>
          <a:noFill/>
          <a:effectLst/>
        </p:spPr>
        <p:txBody>
          <a:bodyPr wrap="square" rtlCol="0">
            <a:spAutoFit/>
          </a:bodyPr>
          <a:lstStyle>
            <a:defPPr>
              <a:defRPr lang="zh-CN"/>
            </a:defPPr>
            <a:lvl1pPr algn="ctr">
              <a:defRPr sz="2400">
                <a:solidFill>
                  <a:srgbClr val="C80000"/>
                </a:solidFill>
                <a:effectLst/>
                <a:latin typeface="微软雅黑" panose="020B0503020204020204" pitchFamily="34" charset="-122"/>
                <a:ea typeface="微软雅黑" panose="020B0503020204020204"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5200" b="1" i="0" u="none" strike="noStrike" kern="0" cap="none" spc="0" normalizeH="0" baseline="0" noProof="0" dirty="0">
                <a:ln>
                  <a:noFill/>
                </a:ln>
                <a:gradFill>
                  <a:gsLst>
                    <a:gs pos="60000">
                      <a:srgbClr val="D40000"/>
                    </a:gs>
                    <a:gs pos="0">
                      <a:srgbClr val="D40000"/>
                    </a:gs>
                    <a:gs pos="80000">
                      <a:srgbClr val="640000"/>
                    </a:gs>
                    <a:gs pos="100000">
                      <a:srgbClr val="640000"/>
                    </a:gs>
                  </a:gsLst>
                  <a:lin ang="5400000" scaled="0"/>
                </a:gradFill>
                <a:effectLst/>
                <a:uLnTx/>
                <a:uFillTx/>
                <a:latin typeface="微软雅黑" panose="020B0503020204020204" pitchFamily="34" charset="-122"/>
                <a:ea typeface="微软雅黑" panose="020B0503020204020204" pitchFamily="34" charset="-122"/>
              </a:rPr>
              <a:t>学习安全</a:t>
            </a:r>
          </a:p>
        </p:txBody>
      </p:sp>
      <p:sp>
        <p:nvSpPr>
          <p:cNvPr id="44" name="矩形 43">
            <a:extLst>
              <a:ext uri="{FF2B5EF4-FFF2-40B4-BE49-F238E27FC236}">
                <a16:creationId xmlns="" xmlns:a16="http://schemas.microsoft.com/office/drawing/2014/main" id="{1AA0C467-C76E-4EDE-8EAE-07311E2710F2}"/>
              </a:ext>
            </a:extLst>
          </p:cNvPr>
          <p:cNvSpPr/>
          <p:nvPr/>
        </p:nvSpPr>
        <p:spPr>
          <a:xfrm>
            <a:off x="1511436" y="2096719"/>
            <a:ext cx="1668845" cy="954107"/>
          </a:xfrm>
          <a:prstGeom prst="rect">
            <a:avLst/>
          </a:prstGeom>
        </p:spPr>
        <p:txBody>
          <a:bodyPr wrap="square">
            <a:spAutoFit/>
          </a:bodyPr>
          <a:lstStyle/>
          <a:p>
            <a:pPr algn="ctr" eaLnBrk="1" fontAlgn="auto" hangingPunct="1">
              <a:spcBef>
                <a:spcPts val="0"/>
              </a:spcBef>
              <a:spcAft>
                <a:spcPts val="0"/>
              </a:spcAft>
            </a:pPr>
            <a:r>
              <a:rPr lang="zh-CN" altLang="en-US" sz="2800" b="1" dirty="0">
                <a:solidFill>
                  <a:srgbClr val="C00000"/>
                </a:solidFill>
                <a:latin typeface="微软雅黑" panose="020B0503020204020204" pitchFamily="34" charset="-122"/>
                <a:ea typeface="微软雅黑" panose="020B0503020204020204" pitchFamily="34" charset="-122"/>
              </a:rPr>
              <a:t>不忘初心</a:t>
            </a:r>
            <a:endParaRPr lang="en-US" altLang="zh-CN" sz="2800" b="1" dirty="0">
              <a:solidFill>
                <a:srgbClr val="C00000"/>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pPr>
            <a:r>
              <a:rPr lang="zh-CN" altLang="en-US" sz="2800" b="1" dirty="0">
                <a:solidFill>
                  <a:srgbClr val="C00000"/>
                </a:solidFill>
                <a:latin typeface="微软雅黑" panose="020B0503020204020204" pitchFamily="34" charset="-122"/>
                <a:ea typeface="微软雅黑" panose="020B0503020204020204" pitchFamily="34" charset="-122"/>
              </a:rPr>
              <a:t>牢记使命</a:t>
            </a:r>
          </a:p>
        </p:txBody>
      </p:sp>
      <p:sp>
        <p:nvSpPr>
          <p:cNvPr id="45" name="圆角矩形 13">
            <a:extLst>
              <a:ext uri="{FF2B5EF4-FFF2-40B4-BE49-F238E27FC236}">
                <a16:creationId xmlns="" xmlns:a16="http://schemas.microsoft.com/office/drawing/2014/main" id="{5774FE5A-3239-4167-8F34-14005CE423F6}"/>
              </a:ext>
            </a:extLst>
          </p:cNvPr>
          <p:cNvSpPr/>
          <p:nvPr/>
        </p:nvSpPr>
        <p:spPr>
          <a:xfrm>
            <a:off x="3406616" y="1124743"/>
            <a:ext cx="900000" cy="900000"/>
          </a:xfrm>
          <a:prstGeom prst="roundRect">
            <a:avLst/>
          </a:prstGeom>
          <a:solidFill>
            <a:srgbClr val="BE0000"/>
          </a:solidFill>
          <a:ln w="12700" cap="flat" cmpd="sng" algn="ctr">
            <a:noFill/>
            <a:prstDash val="solid"/>
            <a:miter lim="800000"/>
          </a:ln>
          <a:effectLst>
            <a:outerShdw blurRad="203200" dist="1016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圆角矩形 15">
            <a:extLst>
              <a:ext uri="{FF2B5EF4-FFF2-40B4-BE49-F238E27FC236}">
                <a16:creationId xmlns="" xmlns:a16="http://schemas.microsoft.com/office/drawing/2014/main" id="{1CC0CE98-9069-4B06-A8B0-313382904A0D}"/>
              </a:ext>
            </a:extLst>
          </p:cNvPr>
          <p:cNvSpPr/>
          <p:nvPr/>
        </p:nvSpPr>
        <p:spPr>
          <a:xfrm>
            <a:off x="3406615" y="1124744"/>
            <a:ext cx="7202481" cy="900000"/>
          </a:xfrm>
          <a:prstGeom prst="roundRect">
            <a:avLst/>
          </a:prstGeom>
          <a:noFill/>
          <a:ln w="12700">
            <a:solidFill>
              <a:srgbClr val="BE0000"/>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47" name="圆角矩形 20">
            <a:extLst>
              <a:ext uri="{FF2B5EF4-FFF2-40B4-BE49-F238E27FC236}">
                <a16:creationId xmlns="" xmlns:a16="http://schemas.microsoft.com/office/drawing/2014/main" id="{C6ED19B6-08F4-4F5E-AF71-55492015B0FE}"/>
              </a:ext>
            </a:extLst>
          </p:cNvPr>
          <p:cNvSpPr/>
          <p:nvPr/>
        </p:nvSpPr>
        <p:spPr>
          <a:xfrm>
            <a:off x="3406616" y="2308018"/>
            <a:ext cx="900000" cy="900000"/>
          </a:xfrm>
          <a:prstGeom prst="roundRect">
            <a:avLst/>
          </a:prstGeom>
          <a:solidFill>
            <a:srgbClr val="BE0000"/>
          </a:solidFill>
          <a:ln w="12700" cap="flat" cmpd="sng" algn="ctr">
            <a:noFill/>
            <a:prstDash val="solid"/>
            <a:miter lim="800000"/>
          </a:ln>
          <a:effectLst>
            <a:outerShdw blurRad="203200" dist="1016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endPar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圆角矩形 21">
            <a:extLst>
              <a:ext uri="{FF2B5EF4-FFF2-40B4-BE49-F238E27FC236}">
                <a16:creationId xmlns="" xmlns:a16="http://schemas.microsoft.com/office/drawing/2014/main" id="{45A4A6A2-84E9-45DF-BA23-03AD3663732D}"/>
              </a:ext>
            </a:extLst>
          </p:cNvPr>
          <p:cNvSpPr/>
          <p:nvPr/>
        </p:nvSpPr>
        <p:spPr>
          <a:xfrm>
            <a:off x="3406615" y="2308018"/>
            <a:ext cx="7202481" cy="892553"/>
          </a:xfrm>
          <a:prstGeom prst="roundRect">
            <a:avLst/>
          </a:prstGeom>
          <a:noFill/>
          <a:ln w="12700">
            <a:solidFill>
              <a:srgbClr val="BE0000"/>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49" name="圆角矩形 23">
            <a:extLst>
              <a:ext uri="{FF2B5EF4-FFF2-40B4-BE49-F238E27FC236}">
                <a16:creationId xmlns="" xmlns:a16="http://schemas.microsoft.com/office/drawing/2014/main" id="{67DBDA62-5319-4C54-AFB5-7D77121B1B21}"/>
              </a:ext>
            </a:extLst>
          </p:cNvPr>
          <p:cNvSpPr/>
          <p:nvPr/>
        </p:nvSpPr>
        <p:spPr>
          <a:xfrm>
            <a:off x="3406616" y="3533419"/>
            <a:ext cx="900000" cy="900000"/>
          </a:xfrm>
          <a:prstGeom prst="roundRect">
            <a:avLst/>
          </a:prstGeom>
          <a:solidFill>
            <a:srgbClr val="BE0000"/>
          </a:solidFill>
          <a:ln w="12700" cap="flat" cmpd="sng" algn="ctr">
            <a:noFill/>
            <a:prstDash val="solid"/>
            <a:miter lim="800000"/>
          </a:ln>
          <a:effectLst>
            <a:outerShdw blurRad="203200" dist="1016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endPar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圆角矩形 24">
            <a:extLst>
              <a:ext uri="{FF2B5EF4-FFF2-40B4-BE49-F238E27FC236}">
                <a16:creationId xmlns="" xmlns:a16="http://schemas.microsoft.com/office/drawing/2014/main" id="{A7D834D6-1C92-49C0-9A14-C897DF7B5465}"/>
              </a:ext>
            </a:extLst>
          </p:cNvPr>
          <p:cNvSpPr/>
          <p:nvPr/>
        </p:nvSpPr>
        <p:spPr>
          <a:xfrm>
            <a:off x="3406615" y="3533420"/>
            <a:ext cx="7202481" cy="892554"/>
          </a:xfrm>
          <a:prstGeom prst="roundRect">
            <a:avLst/>
          </a:prstGeom>
          <a:noFill/>
          <a:ln w="12700">
            <a:solidFill>
              <a:srgbClr val="BE0000"/>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1" name="矩形 50">
            <a:extLst>
              <a:ext uri="{FF2B5EF4-FFF2-40B4-BE49-F238E27FC236}">
                <a16:creationId xmlns="" xmlns:a16="http://schemas.microsoft.com/office/drawing/2014/main" id="{568F217A-4C38-4479-8934-9DBB3705023E}"/>
              </a:ext>
            </a:extLst>
          </p:cNvPr>
          <p:cNvSpPr/>
          <p:nvPr/>
        </p:nvSpPr>
        <p:spPr>
          <a:xfrm>
            <a:off x="4328384" y="1360867"/>
            <a:ext cx="6705579" cy="523220"/>
          </a:xfrm>
          <a:prstGeom prst="rect">
            <a:avLst/>
          </a:prstGeom>
          <a:noFill/>
        </p:spPr>
        <p:txBody>
          <a:bodyPr wrap="square">
            <a:spAutoFit/>
          </a:bodyPr>
          <a:lstStyle/>
          <a:p>
            <a:pPr eaLnBrk="1" fontAlgn="auto" hangingPunct="1">
              <a:spcBef>
                <a:spcPts val="0"/>
              </a:spcBef>
              <a:spcAft>
                <a:spcPts val="0"/>
              </a:spcAft>
            </a:pPr>
            <a:r>
              <a:rPr lang="zh-CN" altLang="en-US" sz="2800" b="1" dirty="0">
                <a:solidFill>
                  <a:srgbClr val="C00000"/>
                </a:solidFill>
                <a:latin typeface="微软雅黑" panose="020B0503020204020204" pitchFamily="34" charset="-122"/>
                <a:ea typeface="微软雅黑" panose="020B0503020204020204" pitchFamily="34" charset="-122"/>
              </a:rPr>
              <a:t>不学习，就会导致“无知无畏”</a:t>
            </a:r>
            <a:endParaRPr lang="zh-CN" altLang="en-US" sz="2800" dirty="0">
              <a:solidFill>
                <a:prstClr val="black"/>
              </a:solidFill>
              <a:latin typeface="Calibri" panose="020F0502020204030204"/>
              <a:ea typeface="宋体" panose="02010600030101010101" pitchFamily="2" charset="-122"/>
            </a:endParaRPr>
          </a:p>
        </p:txBody>
      </p:sp>
      <p:sp>
        <p:nvSpPr>
          <p:cNvPr id="52" name="矩形 51">
            <a:extLst>
              <a:ext uri="{FF2B5EF4-FFF2-40B4-BE49-F238E27FC236}">
                <a16:creationId xmlns="" xmlns:a16="http://schemas.microsoft.com/office/drawing/2014/main" id="{4A20ACC1-0073-4837-B813-8D5783843F94}"/>
              </a:ext>
            </a:extLst>
          </p:cNvPr>
          <p:cNvSpPr/>
          <p:nvPr/>
        </p:nvSpPr>
        <p:spPr>
          <a:xfrm>
            <a:off x="4328384" y="2492684"/>
            <a:ext cx="6705579" cy="523220"/>
          </a:xfrm>
          <a:prstGeom prst="rect">
            <a:avLst/>
          </a:prstGeom>
          <a:noFill/>
        </p:spPr>
        <p:txBody>
          <a:bodyPr wrap="square">
            <a:spAutoFit/>
          </a:bodyPr>
          <a:lstStyle/>
          <a:p>
            <a:pPr eaLnBrk="1" fontAlgn="auto" hangingPunct="1">
              <a:spcBef>
                <a:spcPts val="0"/>
              </a:spcBef>
              <a:spcAft>
                <a:spcPts val="0"/>
              </a:spcAft>
            </a:pPr>
            <a:r>
              <a:rPr lang="zh-CN" altLang="en-US" sz="2800" b="1" dirty="0">
                <a:solidFill>
                  <a:srgbClr val="C00000"/>
                </a:solidFill>
                <a:latin typeface="微软雅黑" panose="020B0503020204020204" pitchFamily="34" charset="-122"/>
                <a:ea typeface="微软雅黑" panose="020B0503020204020204" pitchFamily="34" charset="-122"/>
              </a:rPr>
              <a:t>不学习，就会导致错误决策</a:t>
            </a:r>
            <a:endParaRPr lang="zh-CN" altLang="en-US" sz="2800" dirty="0">
              <a:solidFill>
                <a:prstClr val="black"/>
              </a:solidFill>
              <a:latin typeface="Calibri" panose="020F0502020204030204"/>
              <a:ea typeface="宋体" panose="02010600030101010101" pitchFamily="2" charset="-122"/>
            </a:endParaRPr>
          </a:p>
        </p:txBody>
      </p:sp>
      <p:sp>
        <p:nvSpPr>
          <p:cNvPr id="53" name="矩形 52">
            <a:extLst>
              <a:ext uri="{FF2B5EF4-FFF2-40B4-BE49-F238E27FC236}">
                <a16:creationId xmlns="" xmlns:a16="http://schemas.microsoft.com/office/drawing/2014/main" id="{EF931A4C-75E4-418E-9650-A9F7391B50FB}"/>
              </a:ext>
            </a:extLst>
          </p:cNvPr>
          <p:cNvSpPr/>
          <p:nvPr/>
        </p:nvSpPr>
        <p:spPr>
          <a:xfrm>
            <a:off x="4306616" y="3690540"/>
            <a:ext cx="6727347" cy="523220"/>
          </a:xfrm>
          <a:prstGeom prst="rect">
            <a:avLst/>
          </a:prstGeom>
          <a:noFill/>
        </p:spPr>
        <p:txBody>
          <a:bodyPr wrap="square">
            <a:spAutoFit/>
          </a:bodyPr>
          <a:lstStyle/>
          <a:p>
            <a:pPr eaLnBrk="1" fontAlgn="auto" hangingPunct="1">
              <a:spcBef>
                <a:spcPts val="0"/>
              </a:spcBef>
              <a:spcAft>
                <a:spcPts val="0"/>
              </a:spcAft>
            </a:pPr>
            <a:r>
              <a:rPr lang="zh-CN" altLang="en-US" sz="2800" b="1" dirty="0">
                <a:solidFill>
                  <a:srgbClr val="C00000"/>
                </a:solidFill>
                <a:latin typeface="微软雅黑" panose="020B0503020204020204" pitchFamily="34" charset="-122"/>
                <a:ea typeface="微软雅黑" panose="020B0503020204020204" pitchFamily="34" charset="-122"/>
              </a:rPr>
              <a:t>经常性错误决策，导致安全没有主动性</a:t>
            </a:r>
            <a:endParaRPr lang="zh-CN" altLang="en-US" sz="2800" dirty="0">
              <a:solidFill>
                <a:prstClr val="black"/>
              </a:solidFill>
              <a:latin typeface="Calibri" panose="020F0502020204030204"/>
              <a:ea typeface="宋体" panose="02010600030101010101" pitchFamily="2" charset="-122"/>
            </a:endParaRPr>
          </a:p>
        </p:txBody>
      </p:sp>
      <p:sp>
        <p:nvSpPr>
          <p:cNvPr id="54" name="圆角矩形 23">
            <a:extLst>
              <a:ext uri="{FF2B5EF4-FFF2-40B4-BE49-F238E27FC236}">
                <a16:creationId xmlns="" xmlns:a16="http://schemas.microsoft.com/office/drawing/2014/main" id="{443CC1B6-F938-4D1F-B0CD-28936B5B7D8F}"/>
              </a:ext>
            </a:extLst>
          </p:cNvPr>
          <p:cNvSpPr/>
          <p:nvPr/>
        </p:nvSpPr>
        <p:spPr>
          <a:xfrm>
            <a:off x="3428384" y="4763500"/>
            <a:ext cx="900000" cy="900000"/>
          </a:xfrm>
          <a:prstGeom prst="roundRect">
            <a:avLst/>
          </a:prstGeom>
          <a:solidFill>
            <a:srgbClr val="BE0000"/>
          </a:solidFill>
          <a:ln w="12700" cap="flat" cmpd="sng" algn="ctr">
            <a:noFill/>
            <a:prstDash val="solid"/>
            <a:miter lim="800000"/>
          </a:ln>
          <a:effectLst>
            <a:outerShdw blurRad="203200" dist="101600" dir="2700000" algn="t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4</a:t>
            </a:r>
            <a:endParaRPr kumimoji="0" lang="zh-CN" altLang="en-US" sz="4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圆角矩形 24">
            <a:extLst>
              <a:ext uri="{FF2B5EF4-FFF2-40B4-BE49-F238E27FC236}">
                <a16:creationId xmlns="" xmlns:a16="http://schemas.microsoft.com/office/drawing/2014/main" id="{32BCA80E-6409-4EC6-A0DD-4AE10B5173DE}"/>
              </a:ext>
            </a:extLst>
          </p:cNvPr>
          <p:cNvSpPr/>
          <p:nvPr/>
        </p:nvSpPr>
        <p:spPr>
          <a:xfrm>
            <a:off x="3428383" y="4763501"/>
            <a:ext cx="7180713" cy="892554"/>
          </a:xfrm>
          <a:prstGeom prst="roundRect">
            <a:avLst/>
          </a:prstGeom>
          <a:noFill/>
          <a:ln w="12700">
            <a:solidFill>
              <a:srgbClr val="BE0000"/>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56" name="矩形 55">
            <a:extLst>
              <a:ext uri="{FF2B5EF4-FFF2-40B4-BE49-F238E27FC236}">
                <a16:creationId xmlns="" xmlns:a16="http://schemas.microsoft.com/office/drawing/2014/main" id="{2B2E5518-F082-4E42-AAE8-DEA1BC283DD9}"/>
              </a:ext>
            </a:extLst>
          </p:cNvPr>
          <p:cNvSpPr/>
          <p:nvPr/>
        </p:nvSpPr>
        <p:spPr>
          <a:xfrm>
            <a:off x="4328384" y="4920621"/>
            <a:ext cx="6727347" cy="523220"/>
          </a:xfrm>
          <a:prstGeom prst="rect">
            <a:avLst/>
          </a:prstGeom>
          <a:noFill/>
        </p:spPr>
        <p:txBody>
          <a:bodyPr wrap="square">
            <a:spAutoFit/>
          </a:bodyPr>
          <a:lstStyle/>
          <a:p>
            <a:pPr eaLnBrk="1" fontAlgn="auto" hangingPunct="1">
              <a:spcBef>
                <a:spcPts val="0"/>
              </a:spcBef>
              <a:spcAft>
                <a:spcPts val="0"/>
              </a:spcAft>
            </a:pPr>
            <a:r>
              <a:rPr lang="zh-CN" altLang="en-US" sz="2800" b="1" dirty="0">
                <a:solidFill>
                  <a:srgbClr val="C00000"/>
                </a:solidFill>
                <a:latin typeface="微软雅黑" panose="020B0503020204020204" pitchFamily="34" charset="-122"/>
                <a:ea typeface="微软雅黑" panose="020B0503020204020204" pitchFamily="34" charset="-122"/>
              </a:rPr>
              <a:t>靠自身事故教训改变自己是最愚蠢的</a:t>
            </a:r>
            <a:endParaRPr lang="zh-CN" altLang="en-US" sz="2800" dirty="0">
              <a:solidFill>
                <a:prstClr val="black"/>
              </a:solidFill>
              <a:latin typeface="Calibri" panose="020F0502020204030204"/>
              <a:ea typeface="宋体" panose="02010600030101010101" pitchFamily="2" charset="-122"/>
            </a:endParaRPr>
          </a:p>
        </p:txBody>
      </p:sp>
    </p:spTree>
    <p:extLst>
      <p:ext uri="{BB962C8B-B14F-4D97-AF65-F5344CB8AC3E}">
        <p14:creationId xmlns="" xmlns:p14="http://schemas.microsoft.com/office/powerpoint/2010/main" val="3255524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250" fill="hold"/>
                                        <p:tgtEl>
                                          <p:spTgt spid="41"/>
                                        </p:tgtEl>
                                        <p:attrNameLst>
                                          <p:attrName>ppt_w</p:attrName>
                                        </p:attrNameLst>
                                      </p:cBhvr>
                                      <p:tavLst>
                                        <p:tav tm="0">
                                          <p:val>
                                            <p:fltVal val="0"/>
                                          </p:val>
                                        </p:tav>
                                        <p:tav tm="100000">
                                          <p:val>
                                            <p:strVal val="#ppt_w"/>
                                          </p:val>
                                        </p:tav>
                                      </p:tavLst>
                                    </p:anim>
                                    <p:anim calcmode="lin" valueType="num">
                                      <p:cBhvr>
                                        <p:cTn id="8" dur="250" fill="hold"/>
                                        <p:tgtEl>
                                          <p:spTgt spid="41"/>
                                        </p:tgtEl>
                                        <p:attrNameLst>
                                          <p:attrName>ppt_h</p:attrName>
                                        </p:attrNameLst>
                                      </p:cBhvr>
                                      <p:tavLst>
                                        <p:tav tm="0">
                                          <p:val>
                                            <p:fltVal val="0"/>
                                          </p:val>
                                        </p:tav>
                                        <p:tav tm="100000">
                                          <p:val>
                                            <p:strVal val="#ppt_h"/>
                                          </p:val>
                                        </p:tav>
                                      </p:tavLst>
                                    </p:anim>
                                    <p:animEffect transition="in" filter="fade">
                                      <p:cBhvr>
                                        <p:cTn id="9" dur="250"/>
                                        <p:tgtEl>
                                          <p:spTgt spid="41"/>
                                        </p:tgtEl>
                                      </p:cBhvr>
                                    </p:animEffect>
                                  </p:childTnLst>
                                </p:cTn>
                              </p:par>
                            </p:childTnLst>
                          </p:cTn>
                        </p:par>
                        <p:par>
                          <p:cTn id="10" fill="hold">
                            <p:stCondLst>
                              <p:cond delay="250"/>
                            </p:stCondLst>
                            <p:childTnLst>
                              <p:par>
                                <p:cTn id="11" presetID="53" presetClass="entr" presetSubtype="16"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250" fill="hold"/>
                                        <p:tgtEl>
                                          <p:spTgt spid="44"/>
                                        </p:tgtEl>
                                        <p:attrNameLst>
                                          <p:attrName>ppt_w</p:attrName>
                                        </p:attrNameLst>
                                      </p:cBhvr>
                                      <p:tavLst>
                                        <p:tav tm="0">
                                          <p:val>
                                            <p:fltVal val="0"/>
                                          </p:val>
                                        </p:tav>
                                        <p:tav tm="100000">
                                          <p:val>
                                            <p:strVal val="#ppt_w"/>
                                          </p:val>
                                        </p:tav>
                                      </p:tavLst>
                                    </p:anim>
                                    <p:anim calcmode="lin" valueType="num">
                                      <p:cBhvr>
                                        <p:cTn id="14" dur="250" fill="hold"/>
                                        <p:tgtEl>
                                          <p:spTgt spid="44"/>
                                        </p:tgtEl>
                                        <p:attrNameLst>
                                          <p:attrName>ppt_h</p:attrName>
                                        </p:attrNameLst>
                                      </p:cBhvr>
                                      <p:tavLst>
                                        <p:tav tm="0">
                                          <p:val>
                                            <p:fltVal val="0"/>
                                          </p:val>
                                        </p:tav>
                                        <p:tav tm="100000">
                                          <p:val>
                                            <p:strVal val="#ppt_h"/>
                                          </p:val>
                                        </p:tav>
                                      </p:tavLst>
                                    </p:anim>
                                    <p:animEffect transition="in" filter="fade">
                                      <p:cBhvr>
                                        <p:cTn id="15" dur="250"/>
                                        <p:tgtEl>
                                          <p:spTgt spid="4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250"/>
                                        <p:tgtEl>
                                          <p:spTgt spid="42"/>
                                        </p:tgtEl>
                                      </p:cBhvr>
                                    </p:animEffect>
                                  </p:childTnLst>
                                </p:cTn>
                              </p:par>
                            </p:childTnLst>
                          </p:cTn>
                        </p:par>
                        <p:par>
                          <p:cTn id="20" fill="hold">
                            <p:stCondLst>
                              <p:cond delay="750"/>
                            </p:stCondLst>
                            <p:childTnLst>
                              <p:par>
                                <p:cTn id="21" presetID="5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250" fill="hold"/>
                                        <p:tgtEl>
                                          <p:spTgt spid="43"/>
                                        </p:tgtEl>
                                        <p:attrNameLst>
                                          <p:attrName>ppt_w</p:attrName>
                                        </p:attrNameLst>
                                      </p:cBhvr>
                                      <p:tavLst>
                                        <p:tav tm="0">
                                          <p:val>
                                            <p:fltVal val="0"/>
                                          </p:val>
                                        </p:tav>
                                        <p:tav tm="100000">
                                          <p:val>
                                            <p:strVal val="#ppt_w"/>
                                          </p:val>
                                        </p:tav>
                                      </p:tavLst>
                                    </p:anim>
                                    <p:anim calcmode="lin" valueType="num">
                                      <p:cBhvr>
                                        <p:cTn id="24" dur="250" fill="hold"/>
                                        <p:tgtEl>
                                          <p:spTgt spid="43"/>
                                        </p:tgtEl>
                                        <p:attrNameLst>
                                          <p:attrName>ppt_h</p:attrName>
                                        </p:attrNameLst>
                                      </p:cBhvr>
                                      <p:tavLst>
                                        <p:tav tm="0">
                                          <p:val>
                                            <p:fltVal val="0"/>
                                          </p:val>
                                        </p:tav>
                                        <p:tav tm="100000">
                                          <p:val>
                                            <p:strVal val="#ppt_h"/>
                                          </p:val>
                                        </p:tav>
                                      </p:tavLst>
                                    </p:anim>
                                    <p:animEffect transition="in" filter="fade">
                                      <p:cBhvr>
                                        <p:cTn id="25" dur="250"/>
                                        <p:tgtEl>
                                          <p:spTgt spid="43"/>
                                        </p:tgtEl>
                                      </p:cBhvr>
                                    </p:animEffect>
                                  </p:childTnLst>
                                </p:cTn>
                              </p:par>
                            </p:childTnLst>
                          </p:cTn>
                        </p:par>
                        <p:par>
                          <p:cTn id="26" fill="hold">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right)">
                                      <p:cBhvr>
                                        <p:cTn id="29" dur="250"/>
                                        <p:tgtEl>
                                          <p:spTgt spid="40"/>
                                        </p:tgtEl>
                                      </p:cBhvr>
                                    </p:animEffect>
                                  </p:childTnLst>
                                </p:cTn>
                              </p:par>
                            </p:childTnLst>
                          </p:cTn>
                        </p:par>
                        <p:par>
                          <p:cTn id="30" fill="hold">
                            <p:stCondLst>
                              <p:cond delay="1250"/>
                            </p:stCondLst>
                            <p:childTnLst>
                              <p:par>
                                <p:cTn id="31" presetID="22" presetClass="entr" presetSubtype="8"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250"/>
                                        <p:tgtEl>
                                          <p:spTgt spid="39"/>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250" fill="hold"/>
                                        <p:tgtEl>
                                          <p:spTgt spid="45"/>
                                        </p:tgtEl>
                                        <p:attrNameLst>
                                          <p:attrName>ppt_w</p:attrName>
                                        </p:attrNameLst>
                                      </p:cBhvr>
                                      <p:tavLst>
                                        <p:tav tm="0">
                                          <p:val>
                                            <p:fltVal val="0"/>
                                          </p:val>
                                        </p:tav>
                                        <p:tav tm="100000">
                                          <p:val>
                                            <p:strVal val="#ppt_w"/>
                                          </p:val>
                                        </p:tav>
                                      </p:tavLst>
                                    </p:anim>
                                    <p:anim calcmode="lin" valueType="num">
                                      <p:cBhvr>
                                        <p:cTn id="38" dur="250" fill="hold"/>
                                        <p:tgtEl>
                                          <p:spTgt spid="45"/>
                                        </p:tgtEl>
                                        <p:attrNameLst>
                                          <p:attrName>ppt_h</p:attrName>
                                        </p:attrNameLst>
                                      </p:cBhvr>
                                      <p:tavLst>
                                        <p:tav tm="0">
                                          <p:val>
                                            <p:fltVal val="0"/>
                                          </p:val>
                                        </p:tav>
                                        <p:tav tm="100000">
                                          <p:val>
                                            <p:strVal val="#ppt_h"/>
                                          </p:val>
                                        </p:tav>
                                      </p:tavLst>
                                    </p:anim>
                                    <p:animEffect transition="in" filter="fade">
                                      <p:cBhvr>
                                        <p:cTn id="39" dur="250"/>
                                        <p:tgtEl>
                                          <p:spTgt spid="45"/>
                                        </p:tgtEl>
                                      </p:cBhvr>
                                    </p:animEffect>
                                  </p:childTnLst>
                                </p:cTn>
                              </p:par>
                            </p:childTnLst>
                          </p:cTn>
                        </p:par>
                        <p:par>
                          <p:cTn id="40" fill="hold">
                            <p:stCondLst>
                              <p:cond delay="1750"/>
                            </p:stCondLst>
                            <p:childTnLst>
                              <p:par>
                                <p:cTn id="41" presetID="6" presetClass="emph" presetSubtype="0" decel="100000" fill="hold" grpId="1" nodeType="afterEffect">
                                  <p:stCondLst>
                                    <p:cond delay="0"/>
                                  </p:stCondLst>
                                  <p:childTnLst>
                                    <p:animScale>
                                      <p:cBhvr>
                                        <p:cTn id="42" dur="250" fill="hold"/>
                                        <p:tgtEl>
                                          <p:spTgt spid="45"/>
                                        </p:tgtEl>
                                      </p:cBhvr>
                                      <p:by x="120000" y="120000"/>
                                    </p:animScale>
                                  </p:childTnLst>
                                </p:cTn>
                              </p:par>
                            </p:childTnLst>
                          </p:cTn>
                        </p:par>
                        <p:par>
                          <p:cTn id="43" fill="hold">
                            <p:stCondLst>
                              <p:cond delay="2000"/>
                            </p:stCondLst>
                            <p:childTnLst>
                              <p:par>
                                <p:cTn id="44" presetID="6" presetClass="emph" presetSubtype="0" decel="100000" fill="hold" grpId="2" nodeType="afterEffect">
                                  <p:stCondLst>
                                    <p:cond delay="0"/>
                                  </p:stCondLst>
                                  <p:childTnLst>
                                    <p:animScale>
                                      <p:cBhvr>
                                        <p:cTn id="45" dur="250" fill="hold"/>
                                        <p:tgtEl>
                                          <p:spTgt spid="45"/>
                                        </p:tgtEl>
                                      </p:cBhvr>
                                      <p:by x="83000" y="83000"/>
                                    </p:animScale>
                                  </p:childTnLst>
                                </p:cTn>
                              </p:par>
                            </p:childTnLst>
                          </p:cTn>
                        </p:par>
                        <p:par>
                          <p:cTn id="46" fill="hold">
                            <p:stCondLst>
                              <p:cond delay="2250"/>
                            </p:stCondLst>
                            <p:childTnLst>
                              <p:par>
                                <p:cTn id="47" presetID="12" presetClass="entr" presetSubtype="8"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p:tgtEl>
                                          <p:spTgt spid="46"/>
                                        </p:tgtEl>
                                        <p:attrNameLst>
                                          <p:attrName>ppt_x</p:attrName>
                                        </p:attrNameLst>
                                      </p:cBhvr>
                                      <p:tavLst>
                                        <p:tav tm="0">
                                          <p:val>
                                            <p:strVal val="#ppt_x-#ppt_w*1.125000"/>
                                          </p:val>
                                        </p:tav>
                                        <p:tav tm="100000">
                                          <p:val>
                                            <p:strVal val="#ppt_x"/>
                                          </p:val>
                                        </p:tav>
                                      </p:tavLst>
                                    </p:anim>
                                    <p:animEffect transition="in" filter="wipe(right)">
                                      <p:cBhvr>
                                        <p:cTn id="50" dur="500"/>
                                        <p:tgtEl>
                                          <p:spTgt spid="46"/>
                                        </p:tgtEl>
                                      </p:cBhvr>
                                    </p:animEffect>
                                  </p:childTnLst>
                                </p:cTn>
                              </p:par>
                            </p:childTnLst>
                          </p:cTn>
                        </p:par>
                        <p:par>
                          <p:cTn id="51" fill="hold">
                            <p:stCondLst>
                              <p:cond delay="2750"/>
                            </p:stCondLst>
                            <p:childTnLst>
                              <p:par>
                                <p:cTn id="52" presetID="53" presetClass="entr" presetSubtype="16" fill="hold" grpId="0" nodeType="afterEffect">
                                  <p:stCondLst>
                                    <p:cond delay="0"/>
                                  </p:stCondLst>
                                  <p:iterate type="lt">
                                    <p:tmPct val="10000"/>
                                  </p:iterate>
                                  <p:childTnLst>
                                    <p:set>
                                      <p:cBhvr>
                                        <p:cTn id="53" dur="1" fill="hold">
                                          <p:stCondLst>
                                            <p:cond delay="0"/>
                                          </p:stCondLst>
                                        </p:cTn>
                                        <p:tgtEl>
                                          <p:spTgt spid="51"/>
                                        </p:tgtEl>
                                        <p:attrNameLst>
                                          <p:attrName>style.visibility</p:attrName>
                                        </p:attrNameLst>
                                      </p:cBhvr>
                                      <p:to>
                                        <p:strVal val="visible"/>
                                      </p:to>
                                    </p:set>
                                    <p:anim calcmode="lin" valueType="num">
                                      <p:cBhvr>
                                        <p:cTn id="54" dur="250" fill="hold"/>
                                        <p:tgtEl>
                                          <p:spTgt spid="51"/>
                                        </p:tgtEl>
                                        <p:attrNameLst>
                                          <p:attrName>ppt_w</p:attrName>
                                        </p:attrNameLst>
                                      </p:cBhvr>
                                      <p:tavLst>
                                        <p:tav tm="0">
                                          <p:val>
                                            <p:fltVal val="0"/>
                                          </p:val>
                                        </p:tav>
                                        <p:tav tm="100000">
                                          <p:val>
                                            <p:strVal val="#ppt_w"/>
                                          </p:val>
                                        </p:tav>
                                      </p:tavLst>
                                    </p:anim>
                                    <p:anim calcmode="lin" valueType="num">
                                      <p:cBhvr>
                                        <p:cTn id="55" dur="250" fill="hold"/>
                                        <p:tgtEl>
                                          <p:spTgt spid="51"/>
                                        </p:tgtEl>
                                        <p:attrNameLst>
                                          <p:attrName>ppt_h</p:attrName>
                                        </p:attrNameLst>
                                      </p:cBhvr>
                                      <p:tavLst>
                                        <p:tav tm="0">
                                          <p:val>
                                            <p:fltVal val="0"/>
                                          </p:val>
                                        </p:tav>
                                        <p:tav tm="100000">
                                          <p:val>
                                            <p:strVal val="#ppt_h"/>
                                          </p:val>
                                        </p:tav>
                                      </p:tavLst>
                                    </p:anim>
                                    <p:animEffect transition="in" filter="fade">
                                      <p:cBhvr>
                                        <p:cTn id="56" dur="25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3" grpId="0"/>
      <p:bldP spid="44" grpId="0"/>
      <p:bldP spid="45" grpId="0" animBg="1"/>
      <p:bldP spid="45" grpId="1" animBg="1"/>
      <p:bldP spid="45" grpId="2" animBg="1"/>
      <p:bldP spid="46" grpId="0" animBg="1"/>
      <p:bldP spid="47" grpId="0" animBg="1"/>
      <p:bldP spid="48" grpId="0" animBg="1"/>
      <p:bldP spid="49" grpId="0" animBg="1"/>
      <p:bldP spid="50" grpId="0" animBg="1"/>
      <p:bldP spid="51" grpId="0"/>
      <p:bldP spid="52" grpId="0"/>
      <p:bldP spid="53" grpId="0"/>
      <p:bldP spid="54" grpId="0" animBg="1"/>
      <p:bldP spid="55" grpId="0" animBg="1"/>
      <p:bldP spid="5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重大责任事故罪主体范围</a:t>
            </a:r>
          </a:p>
        </p:txBody>
      </p:sp>
      <p:grpSp>
        <p:nvGrpSpPr>
          <p:cNvPr id="3" name="组合 2">
            <a:extLst>
              <a:ext uri="{FF2B5EF4-FFF2-40B4-BE49-F238E27FC236}">
                <a16:creationId xmlns="" xmlns:a16="http://schemas.microsoft.com/office/drawing/2014/main" id="{68A74744-4C07-4648-886D-AAEF53A98DBB}"/>
              </a:ext>
            </a:extLst>
          </p:cNvPr>
          <p:cNvGrpSpPr/>
          <p:nvPr/>
        </p:nvGrpSpPr>
        <p:grpSpPr>
          <a:xfrm>
            <a:off x="482628" y="2053341"/>
            <a:ext cx="2979827" cy="720000"/>
            <a:chOff x="1411868" y="994727"/>
            <a:chExt cx="2979827" cy="720000"/>
          </a:xfrm>
        </p:grpSpPr>
        <p:sp>
          <p:nvSpPr>
            <p:cNvPr id="4" name="矩形 3">
              <a:extLst>
                <a:ext uri="{FF2B5EF4-FFF2-40B4-BE49-F238E27FC236}">
                  <a16:creationId xmlns="" xmlns:a16="http://schemas.microsoft.com/office/drawing/2014/main" id="{6549AEC2-D5D4-41DD-9D1C-68D5FFEA9D3C}"/>
                </a:ext>
              </a:extLst>
            </p:cNvPr>
            <p:cNvSpPr/>
            <p:nvPr/>
          </p:nvSpPr>
          <p:spPr>
            <a:xfrm>
              <a:off x="2356833" y="994727"/>
              <a:ext cx="2034862" cy="720000"/>
            </a:xfrm>
            <a:prstGeom prst="rect">
              <a:avLst/>
            </a:prstGeom>
            <a:solidFill>
              <a:srgbClr val="C039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董事长</a:t>
              </a:r>
              <a:endParaRPr kumimoji="0" lang="en-US" altLang="zh-CN" sz="20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总经理</a:t>
              </a:r>
            </a:p>
          </p:txBody>
        </p:sp>
        <p:grpSp>
          <p:nvGrpSpPr>
            <p:cNvPr id="5" name="组合 4">
              <a:extLst>
                <a:ext uri="{FF2B5EF4-FFF2-40B4-BE49-F238E27FC236}">
                  <a16:creationId xmlns="" xmlns:a16="http://schemas.microsoft.com/office/drawing/2014/main" id="{C11AD090-2D4E-4962-B676-E16DF1FFCBFD}"/>
                </a:ext>
              </a:extLst>
            </p:cNvPr>
            <p:cNvGrpSpPr/>
            <p:nvPr/>
          </p:nvGrpSpPr>
          <p:grpSpPr>
            <a:xfrm>
              <a:off x="1411868" y="994727"/>
              <a:ext cx="648000" cy="720000"/>
              <a:chOff x="3138133" y="0"/>
              <a:chExt cx="503238" cy="534988"/>
            </a:xfrm>
          </p:grpSpPr>
          <p:sp>
            <p:nvSpPr>
              <p:cNvPr id="6" name="Oval 414">
                <a:extLst>
                  <a:ext uri="{FF2B5EF4-FFF2-40B4-BE49-F238E27FC236}">
                    <a16:creationId xmlns="" xmlns:a16="http://schemas.microsoft.com/office/drawing/2014/main" id="{D68AF113-0187-4ED7-8778-BD39857762B6}"/>
                  </a:ext>
                </a:extLst>
              </p:cNvPr>
              <p:cNvSpPr>
                <a:spLocks noChangeArrowheads="1"/>
              </p:cNvSpPr>
              <p:nvPr/>
            </p:nvSpPr>
            <p:spPr bwMode="auto">
              <a:xfrm>
                <a:off x="3282595" y="0"/>
                <a:ext cx="211138" cy="211138"/>
              </a:xfrm>
              <a:prstGeom prst="ellipse">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7" name="Rectangle 415">
                <a:extLst>
                  <a:ext uri="{FF2B5EF4-FFF2-40B4-BE49-F238E27FC236}">
                    <a16:creationId xmlns="" xmlns:a16="http://schemas.microsoft.com/office/drawing/2014/main" id="{B184371C-2D4F-4277-A51A-214A04430F1C}"/>
                  </a:ext>
                </a:extLst>
              </p:cNvPr>
              <p:cNvSpPr>
                <a:spLocks noChangeArrowheads="1"/>
              </p:cNvSpPr>
              <p:nvPr/>
            </p:nvSpPr>
            <p:spPr bwMode="auto">
              <a:xfrm>
                <a:off x="3365145" y="252413"/>
                <a:ext cx="46038" cy="23813"/>
              </a:xfrm>
              <a:prstGeom prst="rect">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8" name="Freeform 416">
                <a:extLst>
                  <a:ext uri="{FF2B5EF4-FFF2-40B4-BE49-F238E27FC236}">
                    <a16:creationId xmlns="" xmlns:a16="http://schemas.microsoft.com/office/drawing/2014/main" id="{F89768A8-257E-417C-9D5D-34EEBCFB2AAC}"/>
                  </a:ext>
                </a:extLst>
              </p:cNvPr>
              <p:cNvSpPr>
                <a:spLocks/>
              </p:cNvSpPr>
              <p:nvPr/>
            </p:nvSpPr>
            <p:spPr bwMode="auto">
              <a:xfrm>
                <a:off x="3365145" y="287338"/>
                <a:ext cx="46038" cy="88900"/>
              </a:xfrm>
              <a:custGeom>
                <a:avLst/>
                <a:gdLst>
                  <a:gd name="T0" fmla="*/ 15 w 29"/>
                  <a:gd name="T1" fmla="*/ 56 h 56"/>
                  <a:gd name="T2" fmla="*/ 29 w 29"/>
                  <a:gd name="T3" fmla="*/ 38 h 56"/>
                  <a:gd name="T4" fmla="*/ 29 w 29"/>
                  <a:gd name="T5" fmla="*/ 0 h 56"/>
                  <a:gd name="T6" fmla="*/ 0 w 29"/>
                  <a:gd name="T7" fmla="*/ 0 h 56"/>
                  <a:gd name="T8" fmla="*/ 0 w 29"/>
                  <a:gd name="T9" fmla="*/ 38 h 56"/>
                  <a:gd name="T10" fmla="*/ 15 w 29"/>
                  <a:gd name="T11" fmla="*/ 56 h 56"/>
                </a:gdLst>
                <a:ahLst/>
                <a:cxnLst>
                  <a:cxn ang="0">
                    <a:pos x="T0" y="T1"/>
                  </a:cxn>
                  <a:cxn ang="0">
                    <a:pos x="T2" y="T3"/>
                  </a:cxn>
                  <a:cxn ang="0">
                    <a:pos x="T4" y="T5"/>
                  </a:cxn>
                  <a:cxn ang="0">
                    <a:pos x="T6" y="T7"/>
                  </a:cxn>
                  <a:cxn ang="0">
                    <a:pos x="T8" y="T9"/>
                  </a:cxn>
                  <a:cxn ang="0">
                    <a:pos x="T10" y="T11"/>
                  </a:cxn>
                </a:cxnLst>
                <a:rect l="0" t="0" r="r" b="b"/>
                <a:pathLst>
                  <a:path w="29" h="56">
                    <a:moveTo>
                      <a:pt x="15" y="56"/>
                    </a:moveTo>
                    <a:lnTo>
                      <a:pt x="29" y="38"/>
                    </a:lnTo>
                    <a:lnTo>
                      <a:pt x="29" y="0"/>
                    </a:lnTo>
                    <a:lnTo>
                      <a:pt x="0" y="0"/>
                    </a:lnTo>
                    <a:lnTo>
                      <a:pt x="0" y="38"/>
                    </a:lnTo>
                    <a:lnTo>
                      <a:pt x="15" y="56"/>
                    </a:ln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9" name="Freeform 417">
                <a:extLst>
                  <a:ext uri="{FF2B5EF4-FFF2-40B4-BE49-F238E27FC236}">
                    <a16:creationId xmlns="" xmlns:a16="http://schemas.microsoft.com/office/drawing/2014/main" id="{93478FF5-EB11-437D-B0D8-691D37650CDB}"/>
                  </a:ext>
                </a:extLst>
              </p:cNvPr>
              <p:cNvSpPr>
                <a:spLocks noEditPoints="1"/>
              </p:cNvSpPr>
              <p:nvPr/>
            </p:nvSpPr>
            <p:spPr bwMode="auto">
              <a:xfrm>
                <a:off x="3138133" y="258763"/>
                <a:ext cx="503238" cy="276225"/>
              </a:xfrm>
              <a:custGeom>
                <a:avLst/>
                <a:gdLst>
                  <a:gd name="T0" fmla="*/ 122 w 171"/>
                  <a:gd name="T1" fmla="*/ 0 h 94"/>
                  <a:gd name="T2" fmla="*/ 85 w 171"/>
                  <a:gd name="T3" fmla="*/ 48 h 94"/>
                  <a:gd name="T4" fmla="*/ 48 w 171"/>
                  <a:gd name="T5" fmla="*/ 0 h 94"/>
                  <a:gd name="T6" fmla="*/ 0 w 171"/>
                  <a:gd name="T7" fmla="*/ 49 h 94"/>
                  <a:gd name="T8" fmla="*/ 0 w 171"/>
                  <a:gd name="T9" fmla="*/ 94 h 94"/>
                  <a:gd name="T10" fmla="*/ 171 w 171"/>
                  <a:gd name="T11" fmla="*/ 94 h 94"/>
                  <a:gd name="T12" fmla="*/ 171 w 171"/>
                  <a:gd name="T13" fmla="*/ 49 h 94"/>
                  <a:gd name="T14" fmla="*/ 122 w 171"/>
                  <a:gd name="T15" fmla="*/ 0 h 94"/>
                  <a:gd name="T16" fmla="*/ 85 w 171"/>
                  <a:gd name="T17" fmla="*/ 75 h 94"/>
                  <a:gd name="T18" fmla="*/ 81 w 171"/>
                  <a:gd name="T19" fmla="*/ 71 h 94"/>
                  <a:gd name="T20" fmla="*/ 85 w 171"/>
                  <a:gd name="T21" fmla="*/ 66 h 94"/>
                  <a:gd name="T22" fmla="*/ 90 w 171"/>
                  <a:gd name="T23" fmla="*/ 71 h 94"/>
                  <a:gd name="T24" fmla="*/ 85 w 171"/>
                  <a:gd name="T2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94">
                    <a:moveTo>
                      <a:pt x="122" y="0"/>
                    </a:moveTo>
                    <a:cubicBezTo>
                      <a:pt x="85" y="48"/>
                      <a:pt x="85" y="48"/>
                      <a:pt x="85" y="48"/>
                    </a:cubicBezTo>
                    <a:cubicBezTo>
                      <a:pt x="48" y="0"/>
                      <a:pt x="48" y="0"/>
                      <a:pt x="48" y="0"/>
                    </a:cubicBezTo>
                    <a:cubicBezTo>
                      <a:pt x="24" y="5"/>
                      <a:pt x="0" y="17"/>
                      <a:pt x="0" y="49"/>
                    </a:cubicBezTo>
                    <a:cubicBezTo>
                      <a:pt x="0" y="94"/>
                      <a:pt x="0" y="94"/>
                      <a:pt x="0" y="94"/>
                    </a:cubicBezTo>
                    <a:cubicBezTo>
                      <a:pt x="171" y="94"/>
                      <a:pt x="171" y="94"/>
                      <a:pt x="171" y="94"/>
                    </a:cubicBezTo>
                    <a:cubicBezTo>
                      <a:pt x="171" y="49"/>
                      <a:pt x="171" y="49"/>
                      <a:pt x="171" y="49"/>
                    </a:cubicBezTo>
                    <a:cubicBezTo>
                      <a:pt x="171" y="17"/>
                      <a:pt x="146" y="5"/>
                      <a:pt x="122" y="0"/>
                    </a:cubicBezTo>
                    <a:close/>
                    <a:moveTo>
                      <a:pt x="85" y="75"/>
                    </a:moveTo>
                    <a:cubicBezTo>
                      <a:pt x="83" y="75"/>
                      <a:pt x="81" y="73"/>
                      <a:pt x="81" y="71"/>
                    </a:cubicBezTo>
                    <a:cubicBezTo>
                      <a:pt x="81" y="68"/>
                      <a:pt x="83" y="66"/>
                      <a:pt x="85" y="66"/>
                    </a:cubicBezTo>
                    <a:cubicBezTo>
                      <a:pt x="88" y="66"/>
                      <a:pt x="90" y="68"/>
                      <a:pt x="90" y="71"/>
                    </a:cubicBezTo>
                    <a:cubicBezTo>
                      <a:pt x="90" y="73"/>
                      <a:pt x="88" y="75"/>
                      <a:pt x="85" y="75"/>
                    </a:cubicBez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0" name="组合 9">
            <a:extLst>
              <a:ext uri="{FF2B5EF4-FFF2-40B4-BE49-F238E27FC236}">
                <a16:creationId xmlns="" xmlns:a16="http://schemas.microsoft.com/office/drawing/2014/main" id="{BFAF278B-6026-4207-8566-D8C447AAD15A}"/>
              </a:ext>
            </a:extLst>
          </p:cNvPr>
          <p:cNvGrpSpPr/>
          <p:nvPr/>
        </p:nvGrpSpPr>
        <p:grpSpPr>
          <a:xfrm>
            <a:off x="482628" y="3130426"/>
            <a:ext cx="3000357" cy="720000"/>
            <a:chOff x="1391338" y="2224162"/>
            <a:chExt cx="3000357" cy="720000"/>
          </a:xfrm>
        </p:grpSpPr>
        <p:sp>
          <p:nvSpPr>
            <p:cNvPr id="11" name="矩形 10">
              <a:extLst>
                <a:ext uri="{FF2B5EF4-FFF2-40B4-BE49-F238E27FC236}">
                  <a16:creationId xmlns="" xmlns:a16="http://schemas.microsoft.com/office/drawing/2014/main" id="{0A19A7F2-3E15-4231-B485-1D3E9384BCA1}"/>
                </a:ext>
              </a:extLst>
            </p:cNvPr>
            <p:cNvSpPr/>
            <p:nvPr/>
          </p:nvSpPr>
          <p:spPr>
            <a:xfrm>
              <a:off x="2356833" y="2224162"/>
              <a:ext cx="2034862" cy="720000"/>
            </a:xfrm>
            <a:prstGeom prst="rect">
              <a:avLst/>
            </a:prstGeom>
            <a:solidFill>
              <a:srgbClr val="EA9C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经理</a:t>
              </a:r>
            </a:p>
          </p:txBody>
        </p:sp>
        <p:grpSp>
          <p:nvGrpSpPr>
            <p:cNvPr id="12" name="组合 11">
              <a:extLst>
                <a:ext uri="{FF2B5EF4-FFF2-40B4-BE49-F238E27FC236}">
                  <a16:creationId xmlns="" xmlns:a16="http://schemas.microsoft.com/office/drawing/2014/main" id="{159C8D6F-1053-4942-9DBF-94D29AAC70A4}"/>
                </a:ext>
              </a:extLst>
            </p:cNvPr>
            <p:cNvGrpSpPr/>
            <p:nvPr/>
          </p:nvGrpSpPr>
          <p:grpSpPr>
            <a:xfrm>
              <a:off x="1391338" y="2224162"/>
              <a:ext cx="648000" cy="720000"/>
              <a:chOff x="1276332" y="2338131"/>
              <a:chExt cx="760413" cy="812800"/>
            </a:xfrm>
            <a:solidFill>
              <a:srgbClr val="EA9C12"/>
            </a:solidFill>
          </p:grpSpPr>
          <p:sp>
            <p:nvSpPr>
              <p:cNvPr id="13" name="Oval 444">
                <a:extLst>
                  <a:ext uri="{FF2B5EF4-FFF2-40B4-BE49-F238E27FC236}">
                    <a16:creationId xmlns="" xmlns:a16="http://schemas.microsoft.com/office/drawing/2014/main" id="{597213B4-30CD-4A94-B748-F5703E0EDCE7}"/>
                  </a:ext>
                </a:extLst>
              </p:cNvPr>
              <p:cNvSpPr>
                <a:spLocks noChangeArrowheads="1"/>
              </p:cNvSpPr>
              <p:nvPr/>
            </p:nvSpPr>
            <p:spPr bwMode="auto">
              <a:xfrm>
                <a:off x="1496995" y="2338131"/>
                <a:ext cx="317500" cy="3206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4" name="Freeform 445">
                <a:extLst>
                  <a:ext uri="{FF2B5EF4-FFF2-40B4-BE49-F238E27FC236}">
                    <a16:creationId xmlns="" xmlns:a16="http://schemas.microsoft.com/office/drawing/2014/main" id="{B98284E5-9553-4BBA-9004-EE3B05F57413}"/>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5" name="组合 14">
            <a:extLst>
              <a:ext uri="{FF2B5EF4-FFF2-40B4-BE49-F238E27FC236}">
                <a16:creationId xmlns="" xmlns:a16="http://schemas.microsoft.com/office/drawing/2014/main" id="{00E772D0-68DD-45BD-A6CC-542AFE003FFB}"/>
              </a:ext>
            </a:extLst>
          </p:cNvPr>
          <p:cNvGrpSpPr/>
          <p:nvPr/>
        </p:nvGrpSpPr>
        <p:grpSpPr>
          <a:xfrm>
            <a:off x="482628" y="4207511"/>
            <a:ext cx="3000357" cy="720000"/>
            <a:chOff x="1391338" y="3417538"/>
            <a:chExt cx="3000357" cy="720000"/>
          </a:xfrm>
        </p:grpSpPr>
        <p:sp>
          <p:nvSpPr>
            <p:cNvPr id="16" name="矩形 15">
              <a:extLst>
                <a:ext uri="{FF2B5EF4-FFF2-40B4-BE49-F238E27FC236}">
                  <a16:creationId xmlns="" xmlns:a16="http://schemas.microsoft.com/office/drawing/2014/main" id="{C35D5D27-0A24-4594-9FE7-E69C068983E4}"/>
                </a:ext>
              </a:extLst>
            </p:cNvPr>
            <p:cNvSpPr/>
            <p:nvPr/>
          </p:nvSpPr>
          <p:spPr>
            <a:xfrm>
              <a:off x="2356833" y="3417538"/>
              <a:ext cx="2034862" cy="720000"/>
            </a:xfrm>
            <a:prstGeom prst="rect">
              <a:avLst/>
            </a:prstGeom>
            <a:solidFill>
              <a:srgbClr val="2980B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车间主任</a:t>
              </a:r>
              <a:endParaRPr kumimoji="0" lang="en-US" altLang="zh-CN" sz="20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班组长</a:t>
              </a:r>
            </a:p>
          </p:txBody>
        </p:sp>
        <p:grpSp>
          <p:nvGrpSpPr>
            <p:cNvPr id="17" name="组合 16">
              <a:extLst>
                <a:ext uri="{FF2B5EF4-FFF2-40B4-BE49-F238E27FC236}">
                  <a16:creationId xmlns="" xmlns:a16="http://schemas.microsoft.com/office/drawing/2014/main" id="{1A2DF916-05C6-4362-BFDF-118C66F8B975}"/>
                </a:ext>
              </a:extLst>
            </p:cNvPr>
            <p:cNvGrpSpPr/>
            <p:nvPr/>
          </p:nvGrpSpPr>
          <p:grpSpPr>
            <a:xfrm>
              <a:off x="1391338" y="3417538"/>
              <a:ext cx="648000" cy="720000"/>
              <a:chOff x="1276332" y="2338131"/>
              <a:chExt cx="760413" cy="812800"/>
            </a:xfrm>
          </p:grpSpPr>
          <p:sp>
            <p:nvSpPr>
              <p:cNvPr id="18" name="Oval 444">
                <a:extLst>
                  <a:ext uri="{FF2B5EF4-FFF2-40B4-BE49-F238E27FC236}">
                    <a16:creationId xmlns="" xmlns:a16="http://schemas.microsoft.com/office/drawing/2014/main" id="{2F567797-EF44-4A6D-9FC3-997C1FD8F4A7}"/>
                  </a:ext>
                </a:extLst>
              </p:cNvPr>
              <p:cNvSpPr>
                <a:spLocks noChangeArrowheads="1"/>
              </p:cNvSpPr>
              <p:nvPr/>
            </p:nvSpPr>
            <p:spPr bwMode="auto">
              <a:xfrm>
                <a:off x="1496995" y="2338131"/>
                <a:ext cx="317500" cy="320675"/>
              </a:xfrm>
              <a:prstGeom prst="ellipse">
                <a:avLst/>
              </a:pr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9" name="Freeform 445">
                <a:extLst>
                  <a:ext uri="{FF2B5EF4-FFF2-40B4-BE49-F238E27FC236}">
                    <a16:creationId xmlns="" xmlns:a16="http://schemas.microsoft.com/office/drawing/2014/main" id="{5FA4DE09-BEDF-44CF-AC55-07BD5778A449}"/>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20" name="组合 19">
            <a:extLst>
              <a:ext uri="{FF2B5EF4-FFF2-40B4-BE49-F238E27FC236}">
                <a16:creationId xmlns="" xmlns:a16="http://schemas.microsoft.com/office/drawing/2014/main" id="{242CD872-0E6F-44A2-A790-C0B1A7C1B212}"/>
              </a:ext>
            </a:extLst>
          </p:cNvPr>
          <p:cNvGrpSpPr/>
          <p:nvPr/>
        </p:nvGrpSpPr>
        <p:grpSpPr>
          <a:xfrm>
            <a:off x="482628" y="5284596"/>
            <a:ext cx="3000357" cy="720000"/>
            <a:chOff x="1391338" y="4498729"/>
            <a:chExt cx="3000357" cy="720000"/>
          </a:xfrm>
        </p:grpSpPr>
        <p:sp>
          <p:nvSpPr>
            <p:cNvPr id="21" name="矩形 20">
              <a:extLst>
                <a:ext uri="{FF2B5EF4-FFF2-40B4-BE49-F238E27FC236}">
                  <a16:creationId xmlns="" xmlns:a16="http://schemas.microsoft.com/office/drawing/2014/main" id="{652A5760-4FAF-4D3A-9E1A-70854C93E935}"/>
                </a:ext>
              </a:extLst>
            </p:cNvPr>
            <p:cNvSpPr/>
            <p:nvPr/>
          </p:nvSpPr>
          <p:spPr>
            <a:xfrm>
              <a:off x="2356833" y="4498729"/>
              <a:ext cx="2034862" cy="720000"/>
            </a:xfrm>
            <a:prstGeom prst="rect">
              <a:avLst/>
            </a:prstGeom>
            <a:solidFill>
              <a:srgbClr val="16A08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员工</a:t>
              </a:r>
            </a:p>
          </p:txBody>
        </p:sp>
        <p:grpSp>
          <p:nvGrpSpPr>
            <p:cNvPr id="22" name="组合 21">
              <a:extLst>
                <a:ext uri="{FF2B5EF4-FFF2-40B4-BE49-F238E27FC236}">
                  <a16:creationId xmlns="" xmlns:a16="http://schemas.microsoft.com/office/drawing/2014/main" id="{58DB3E4A-3303-4C5B-9DC5-5017478A1217}"/>
                </a:ext>
              </a:extLst>
            </p:cNvPr>
            <p:cNvGrpSpPr/>
            <p:nvPr/>
          </p:nvGrpSpPr>
          <p:grpSpPr>
            <a:xfrm>
              <a:off x="1391338" y="4498729"/>
              <a:ext cx="648000" cy="720000"/>
              <a:chOff x="1276332" y="2338131"/>
              <a:chExt cx="760413" cy="812800"/>
            </a:xfrm>
            <a:solidFill>
              <a:srgbClr val="16A085"/>
            </a:solidFill>
          </p:grpSpPr>
          <p:sp>
            <p:nvSpPr>
              <p:cNvPr id="23" name="Oval 444">
                <a:extLst>
                  <a:ext uri="{FF2B5EF4-FFF2-40B4-BE49-F238E27FC236}">
                    <a16:creationId xmlns="" xmlns:a16="http://schemas.microsoft.com/office/drawing/2014/main" id="{B4919D8A-C3AA-4656-B13C-04C606E09EE3}"/>
                  </a:ext>
                </a:extLst>
              </p:cNvPr>
              <p:cNvSpPr>
                <a:spLocks noChangeArrowheads="1"/>
              </p:cNvSpPr>
              <p:nvPr/>
            </p:nvSpPr>
            <p:spPr bwMode="auto">
              <a:xfrm>
                <a:off x="1496995" y="2338131"/>
                <a:ext cx="317500" cy="3206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24" name="Freeform 445">
                <a:extLst>
                  <a:ext uri="{FF2B5EF4-FFF2-40B4-BE49-F238E27FC236}">
                    <a16:creationId xmlns="" xmlns:a16="http://schemas.microsoft.com/office/drawing/2014/main" id="{D70812FE-E6BC-4C4E-AE54-C8266E27E3C1}"/>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sp>
        <p:nvSpPr>
          <p:cNvPr id="25" name="AutoShape 5">
            <a:extLst>
              <a:ext uri="{FF2B5EF4-FFF2-40B4-BE49-F238E27FC236}">
                <a16:creationId xmlns="" xmlns:a16="http://schemas.microsoft.com/office/drawing/2014/main" id="{5C203201-339D-48FD-AF1E-4AC351A0FCA8}"/>
              </a:ext>
            </a:extLst>
          </p:cNvPr>
          <p:cNvSpPr>
            <a:spLocks noChangeArrowheads="1"/>
          </p:cNvSpPr>
          <p:nvPr/>
        </p:nvSpPr>
        <p:spPr bwMode="auto">
          <a:xfrm>
            <a:off x="3989875" y="2294176"/>
            <a:ext cx="526959" cy="3518466"/>
          </a:xfrm>
          <a:prstGeom prst="notchedRightArrow">
            <a:avLst>
              <a:gd name="adj1" fmla="val 81435"/>
              <a:gd name="adj2" fmla="val 100000"/>
            </a:avLst>
          </a:prstGeom>
          <a:solidFill>
            <a:srgbClr val="262626"/>
          </a:solidFill>
          <a:ln w="63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26" name="矩形 25">
            <a:extLst>
              <a:ext uri="{FF2B5EF4-FFF2-40B4-BE49-F238E27FC236}">
                <a16:creationId xmlns="" xmlns:a16="http://schemas.microsoft.com/office/drawing/2014/main" id="{C7A27D09-82B6-4555-A003-CEC22C4F3979}"/>
              </a:ext>
            </a:extLst>
          </p:cNvPr>
          <p:cNvSpPr/>
          <p:nvPr/>
        </p:nvSpPr>
        <p:spPr>
          <a:xfrm>
            <a:off x="4900921" y="1743297"/>
            <a:ext cx="5329110" cy="2376676"/>
          </a:xfrm>
          <a:prstGeom prst="rect">
            <a:avLst/>
          </a:prstGeom>
        </p:spPr>
        <p:txBody>
          <a:bodyPr wrap="square">
            <a:spAutoFit/>
          </a:bodyPr>
          <a:lstStyle/>
          <a:p>
            <a:pPr algn="ctr" rtl="0" fontAlgn="auto">
              <a:lnSpc>
                <a:spcPct val="200000"/>
              </a:lnSpc>
              <a:spcBef>
                <a:spcPts val="0"/>
              </a:spcBef>
              <a:spcAft>
                <a:spcPts val="0"/>
              </a:spcAft>
            </a:pPr>
            <a:r>
              <a:rPr lang="zh-CN" altLang="en-US" sz="4000" dirty="0">
                <a:solidFill>
                  <a:srgbClr val="262626"/>
                </a:solidFill>
                <a:latin typeface="方正大黑简体" panose="02010601030101010101" pitchFamily="2" charset="-122"/>
                <a:ea typeface="方正大黑简体" panose="02010601030101010101" pitchFamily="2" charset="-122"/>
              </a:rPr>
              <a:t>都有可能</a:t>
            </a:r>
            <a:endParaRPr lang="en-US" altLang="zh-CN" sz="4000" dirty="0">
              <a:solidFill>
                <a:srgbClr val="262626"/>
              </a:solidFill>
              <a:latin typeface="方正大黑简体" panose="02010601030101010101" pitchFamily="2" charset="-122"/>
              <a:ea typeface="方正大黑简体" panose="02010601030101010101" pitchFamily="2" charset="-122"/>
            </a:endParaRPr>
          </a:p>
          <a:p>
            <a:pPr algn="ctr" rtl="0" fontAlgn="auto">
              <a:lnSpc>
                <a:spcPct val="200000"/>
              </a:lnSpc>
              <a:spcBef>
                <a:spcPts val="0"/>
              </a:spcBef>
              <a:spcAft>
                <a:spcPts val="0"/>
              </a:spcAft>
            </a:pPr>
            <a:r>
              <a:rPr lang="zh-CN" altLang="en-US" sz="4000" dirty="0">
                <a:solidFill>
                  <a:srgbClr val="C0392B"/>
                </a:solidFill>
                <a:latin typeface="方正大黑简体" panose="02010601030101010101" pitchFamily="2" charset="-122"/>
                <a:ea typeface="方正大黑简体" panose="02010601030101010101" pitchFamily="2" charset="-122"/>
              </a:rPr>
              <a:t>犯重大责任事故罪</a:t>
            </a:r>
          </a:p>
        </p:txBody>
      </p:sp>
      <p:sp>
        <p:nvSpPr>
          <p:cNvPr id="27" name="矩形 26">
            <a:extLst>
              <a:ext uri="{FF2B5EF4-FFF2-40B4-BE49-F238E27FC236}">
                <a16:creationId xmlns="" xmlns:a16="http://schemas.microsoft.com/office/drawing/2014/main" id="{F911E8BE-6DE8-4EB5-8B26-C2D0DC6F42E6}"/>
              </a:ext>
            </a:extLst>
          </p:cNvPr>
          <p:cNvSpPr/>
          <p:nvPr/>
        </p:nvSpPr>
        <p:spPr>
          <a:xfrm>
            <a:off x="5498243" y="4573070"/>
            <a:ext cx="4134465" cy="1314334"/>
          </a:xfrm>
          <a:prstGeom prst="rect">
            <a:avLst/>
          </a:prstGeom>
        </p:spPr>
        <p:txBody>
          <a:bodyPr wrap="none">
            <a:spAutoFit/>
          </a:bodyPr>
          <a:lstStyle/>
          <a:p>
            <a:pPr algn="ctr" rtl="0" fontAlgn="auto">
              <a:lnSpc>
                <a:spcPct val="150000"/>
              </a:lnSpc>
              <a:spcBef>
                <a:spcPts val="0"/>
              </a:spcBef>
              <a:spcAft>
                <a:spcPts val="0"/>
              </a:spcAft>
            </a:pPr>
            <a:r>
              <a:rPr lang="zh-CN" altLang="en-US" sz="2800" dirty="0">
                <a:solidFill>
                  <a:srgbClr val="000000"/>
                </a:solidFill>
                <a:latin typeface="方正大黑简体" panose="02010601030101010101" pitchFamily="2" charset="-122"/>
                <a:ea typeface="方正大黑简体" panose="02010601030101010101" pitchFamily="2" charset="-122"/>
              </a:rPr>
              <a:t>违章作业</a:t>
            </a:r>
            <a:endParaRPr lang="en-US" altLang="zh-CN" sz="2800" dirty="0">
              <a:solidFill>
                <a:srgbClr val="000000"/>
              </a:solidFill>
              <a:latin typeface="方正大黑简体" panose="02010601030101010101" pitchFamily="2" charset="-122"/>
              <a:ea typeface="方正大黑简体" panose="02010601030101010101" pitchFamily="2" charset="-122"/>
            </a:endParaRPr>
          </a:p>
          <a:p>
            <a:pPr algn="ctr" rtl="0" fontAlgn="auto">
              <a:lnSpc>
                <a:spcPct val="150000"/>
              </a:lnSpc>
              <a:spcBef>
                <a:spcPts val="0"/>
              </a:spcBef>
              <a:spcAft>
                <a:spcPts val="0"/>
              </a:spcAft>
            </a:pPr>
            <a:r>
              <a:rPr lang="zh-CN" altLang="en-US" sz="2800" dirty="0">
                <a:solidFill>
                  <a:srgbClr val="000000"/>
                </a:solidFill>
                <a:latin typeface="方正大黑简体" panose="02010601030101010101" pitchFamily="2" charset="-122"/>
                <a:ea typeface="方正大黑简体" panose="02010601030101010101" pitchFamily="2" charset="-122"/>
              </a:rPr>
              <a:t>多适用于主要是一线员工</a:t>
            </a:r>
          </a:p>
        </p:txBody>
      </p:sp>
    </p:spTree>
    <p:extLst>
      <p:ext uri="{BB962C8B-B14F-4D97-AF65-F5344CB8AC3E}">
        <p14:creationId xmlns="" xmlns:p14="http://schemas.microsoft.com/office/powerpoint/2010/main" val="4220766476"/>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强令违章冒险作业罪主体范围</a:t>
            </a:r>
          </a:p>
        </p:txBody>
      </p:sp>
      <p:grpSp>
        <p:nvGrpSpPr>
          <p:cNvPr id="3" name="组合 2">
            <a:extLst>
              <a:ext uri="{FF2B5EF4-FFF2-40B4-BE49-F238E27FC236}">
                <a16:creationId xmlns="" xmlns:a16="http://schemas.microsoft.com/office/drawing/2014/main" id="{088B42BA-0B49-409B-B717-E44197FD51C4}"/>
              </a:ext>
            </a:extLst>
          </p:cNvPr>
          <p:cNvGrpSpPr/>
          <p:nvPr/>
        </p:nvGrpSpPr>
        <p:grpSpPr>
          <a:xfrm>
            <a:off x="410620" y="2461263"/>
            <a:ext cx="2979827" cy="720000"/>
            <a:chOff x="1411868" y="994727"/>
            <a:chExt cx="2979827" cy="720000"/>
          </a:xfrm>
        </p:grpSpPr>
        <p:sp>
          <p:nvSpPr>
            <p:cNvPr id="4" name="矩形 3">
              <a:extLst>
                <a:ext uri="{FF2B5EF4-FFF2-40B4-BE49-F238E27FC236}">
                  <a16:creationId xmlns="" xmlns:a16="http://schemas.microsoft.com/office/drawing/2014/main" id="{6721A1F9-155D-43C6-8F79-06545519C990}"/>
                </a:ext>
              </a:extLst>
            </p:cNvPr>
            <p:cNvSpPr/>
            <p:nvPr/>
          </p:nvSpPr>
          <p:spPr>
            <a:xfrm>
              <a:off x="2356833" y="994727"/>
              <a:ext cx="2034862" cy="720000"/>
            </a:xfrm>
            <a:prstGeom prst="rect">
              <a:avLst/>
            </a:prstGeom>
            <a:solidFill>
              <a:srgbClr val="C039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董事长</a:t>
              </a:r>
              <a:endParaRPr kumimoji="0" lang="en-US" altLang="zh-CN"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总经理</a:t>
              </a:r>
            </a:p>
          </p:txBody>
        </p:sp>
        <p:grpSp>
          <p:nvGrpSpPr>
            <p:cNvPr id="5" name="组合 4">
              <a:extLst>
                <a:ext uri="{FF2B5EF4-FFF2-40B4-BE49-F238E27FC236}">
                  <a16:creationId xmlns="" xmlns:a16="http://schemas.microsoft.com/office/drawing/2014/main" id="{6FC7309B-499C-44DF-9719-89A7E589749A}"/>
                </a:ext>
              </a:extLst>
            </p:cNvPr>
            <p:cNvGrpSpPr/>
            <p:nvPr/>
          </p:nvGrpSpPr>
          <p:grpSpPr>
            <a:xfrm>
              <a:off x="1411868" y="994727"/>
              <a:ext cx="648000" cy="720000"/>
              <a:chOff x="3138133" y="0"/>
              <a:chExt cx="503238" cy="534988"/>
            </a:xfrm>
          </p:grpSpPr>
          <p:sp>
            <p:nvSpPr>
              <p:cNvPr id="6" name="Oval 414">
                <a:extLst>
                  <a:ext uri="{FF2B5EF4-FFF2-40B4-BE49-F238E27FC236}">
                    <a16:creationId xmlns="" xmlns:a16="http://schemas.microsoft.com/office/drawing/2014/main" id="{50ED103B-86BF-4FA4-9AE9-1B1394F7BF01}"/>
                  </a:ext>
                </a:extLst>
              </p:cNvPr>
              <p:cNvSpPr>
                <a:spLocks noChangeArrowheads="1"/>
              </p:cNvSpPr>
              <p:nvPr/>
            </p:nvSpPr>
            <p:spPr bwMode="auto">
              <a:xfrm>
                <a:off x="3282595" y="0"/>
                <a:ext cx="211138" cy="211138"/>
              </a:xfrm>
              <a:prstGeom prst="ellipse">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7" name="Rectangle 415">
                <a:extLst>
                  <a:ext uri="{FF2B5EF4-FFF2-40B4-BE49-F238E27FC236}">
                    <a16:creationId xmlns="" xmlns:a16="http://schemas.microsoft.com/office/drawing/2014/main" id="{9F2193D1-E379-45A1-962B-4C292B3ACEE8}"/>
                  </a:ext>
                </a:extLst>
              </p:cNvPr>
              <p:cNvSpPr>
                <a:spLocks noChangeArrowheads="1"/>
              </p:cNvSpPr>
              <p:nvPr/>
            </p:nvSpPr>
            <p:spPr bwMode="auto">
              <a:xfrm>
                <a:off x="3365145" y="252413"/>
                <a:ext cx="46038" cy="23813"/>
              </a:xfrm>
              <a:prstGeom prst="rect">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8" name="Freeform 416">
                <a:extLst>
                  <a:ext uri="{FF2B5EF4-FFF2-40B4-BE49-F238E27FC236}">
                    <a16:creationId xmlns="" xmlns:a16="http://schemas.microsoft.com/office/drawing/2014/main" id="{1108CEE0-949A-463A-B1C4-C1BFA29AC989}"/>
                  </a:ext>
                </a:extLst>
              </p:cNvPr>
              <p:cNvSpPr>
                <a:spLocks/>
              </p:cNvSpPr>
              <p:nvPr/>
            </p:nvSpPr>
            <p:spPr bwMode="auto">
              <a:xfrm>
                <a:off x="3365145" y="287338"/>
                <a:ext cx="46038" cy="88900"/>
              </a:xfrm>
              <a:custGeom>
                <a:avLst/>
                <a:gdLst>
                  <a:gd name="T0" fmla="*/ 15 w 29"/>
                  <a:gd name="T1" fmla="*/ 56 h 56"/>
                  <a:gd name="T2" fmla="*/ 29 w 29"/>
                  <a:gd name="T3" fmla="*/ 38 h 56"/>
                  <a:gd name="T4" fmla="*/ 29 w 29"/>
                  <a:gd name="T5" fmla="*/ 0 h 56"/>
                  <a:gd name="T6" fmla="*/ 0 w 29"/>
                  <a:gd name="T7" fmla="*/ 0 h 56"/>
                  <a:gd name="T8" fmla="*/ 0 w 29"/>
                  <a:gd name="T9" fmla="*/ 38 h 56"/>
                  <a:gd name="T10" fmla="*/ 15 w 29"/>
                  <a:gd name="T11" fmla="*/ 56 h 56"/>
                </a:gdLst>
                <a:ahLst/>
                <a:cxnLst>
                  <a:cxn ang="0">
                    <a:pos x="T0" y="T1"/>
                  </a:cxn>
                  <a:cxn ang="0">
                    <a:pos x="T2" y="T3"/>
                  </a:cxn>
                  <a:cxn ang="0">
                    <a:pos x="T4" y="T5"/>
                  </a:cxn>
                  <a:cxn ang="0">
                    <a:pos x="T6" y="T7"/>
                  </a:cxn>
                  <a:cxn ang="0">
                    <a:pos x="T8" y="T9"/>
                  </a:cxn>
                  <a:cxn ang="0">
                    <a:pos x="T10" y="T11"/>
                  </a:cxn>
                </a:cxnLst>
                <a:rect l="0" t="0" r="r" b="b"/>
                <a:pathLst>
                  <a:path w="29" h="56">
                    <a:moveTo>
                      <a:pt x="15" y="56"/>
                    </a:moveTo>
                    <a:lnTo>
                      <a:pt x="29" y="38"/>
                    </a:lnTo>
                    <a:lnTo>
                      <a:pt x="29" y="0"/>
                    </a:lnTo>
                    <a:lnTo>
                      <a:pt x="0" y="0"/>
                    </a:lnTo>
                    <a:lnTo>
                      <a:pt x="0" y="38"/>
                    </a:lnTo>
                    <a:lnTo>
                      <a:pt x="15" y="56"/>
                    </a:ln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9" name="Freeform 417">
                <a:extLst>
                  <a:ext uri="{FF2B5EF4-FFF2-40B4-BE49-F238E27FC236}">
                    <a16:creationId xmlns="" xmlns:a16="http://schemas.microsoft.com/office/drawing/2014/main" id="{2B2471B9-57C3-4EF0-87CF-9ED188FBB1DF}"/>
                  </a:ext>
                </a:extLst>
              </p:cNvPr>
              <p:cNvSpPr>
                <a:spLocks noEditPoints="1"/>
              </p:cNvSpPr>
              <p:nvPr/>
            </p:nvSpPr>
            <p:spPr bwMode="auto">
              <a:xfrm>
                <a:off x="3138133" y="258763"/>
                <a:ext cx="503238" cy="276225"/>
              </a:xfrm>
              <a:custGeom>
                <a:avLst/>
                <a:gdLst>
                  <a:gd name="T0" fmla="*/ 122 w 171"/>
                  <a:gd name="T1" fmla="*/ 0 h 94"/>
                  <a:gd name="T2" fmla="*/ 85 w 171"/>
                  <a:gd name="T3" fmla="*/ 48 h 94"/>
                  <a:gd name="T4" fmla="*/ 48 w 171"/>
                  <a:gd name="T5" fmla="*/ 0 h 94"/>
                  <a:gd name="T6" fmla="*/ 0 w 171"/>
                  <a:gd name="T7" fmla="*/ 49 h 94"/>
                  <a:gd name="T8" fmla="*/ 0 w 171"/>
                  <a:gd name="T9" fmla="*/ 94 h 94"/>
                  <a:gd name="T10" fmla="*/ 171 w 171"/>
                  <a:gd name="T11" fmla="*/ 94 h 94"/>
                  <a:gd name="T12" fmla="*/ 171 w 171"/>
                  <a:gd name="T13" fmla="*/ 49 h 94"/>
                  <a:gd name="T14" fmla="*/ 122 w 171"/>
                  <a:gd name="T15" fmla="*/ 0 h 94"/>
                  <a:gd name="T16" fmla="*/ 85 w 171"/>
                  <a:gd name="T17" fmla="*/ 75 h 94"/>
                  <a:gd name="T18" fmla="*/ 81 w 171"/>
                  <a:gd name="T19" fmla="*/ 71 h 94"/>
                  <a:gd name="T20" fmla="*/ 85 w 171"/>
                  <a:gd name="T21" fmla="*/ 66 h 94"/>
                  <a:gd name="T22" fmla="*/ 90 w 171"/>
                  <a:gd name="T23" fmla="*/ 71 h 94"/>
                  <a:gd name="T24" fmla="*/ 85 w 171"/>
                  <a:gd name="T2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94">
                    <a:moveTo>
                      <a:pt x="122" y="0"/>
                    </a:moveTo>
                    <a:cubicBezTo>
                      <a:pt x="85" y="48"/>
                      <a:pt x="85" y="48"/>
                      <a:pt x="85" y="48"/>
                    </a:cubicBezTo>
                    <a:cubicBezTo>
                      <a:pt x="48" y="0"/>
                      <a:pt x="48" y="0"/>
                      <a:pt x="48" y="0"/>
                    </a:cubicBezTo>
                    <a:cubicBezTo>
                      <a:pt x="24" y="5"/>
                      <a:pt x="0" y="17"/>
                      <a:pt x="0" y="49"/>
                    </a:cubicBezTo>
                    <a:cubicBezTo>
                      <a:pt x="0" y="94"/>
                      <a:pt x="0" y="94"/>
                      <a:pt x="0" y="94"/>
                    </a:cubicBezTo>
                    <a:cubicBezTo>
                      <a:pt x="171" y="94"/>
                      <a:pt x="171" y="94"/>
                      <a:pt x="171" y="94"/>
                    </a:cubicBezTo>
                    <a:cubicBezTo>
                      <a:pt x="171" y="49"/>
                      <a:pt x="171" y="49"/>
                      <a:pt x="171" y="49"/>
                    </a:cubicBezTo>
                    <a:cubicBezTo>
                      <a:pt x="171" y="17"/>
                      <a:pt x="146" y="5"/>
                      <a:pt x="122" y="0"/>
                    </a:cubicBezTo>
                    <a:close/>
                    <a:moveTo>
                      <a:pt x="85" y="75"/>
                    </a:moveTo>
                    <a:cubicBezTo>
                      <a:pt x="83" y="75"/>
                      <a:pt x="81" y="73"/>
                      <a:pt x="81" y="71"/>
                    </a:cubicBezTo>
                    <a:cubicBezTo>
                      <a:pt x="81" y="68"/>
                      <a:pt x="83" y="66"/>
                      <a:pt x="85" y="66"/>
                    </a:cubicBezTo>
                    <a:cubicBezTo>
                      <a:pt x="88" y="66"/>
                      <a:pt x="90" y="68"/>
                      <a:pt x="90" y="71"/>
                    </a:cubicBezTo>
                    <a:cubicBezTo>
                      <a:pt x="90" y="73"/>
                      <a:pt x="88" y="75"/>
                      <a:pt x="85" y="75"/>
                    </a:cubicBez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0" name="组合 9">
            <a:extLst>
              <a:ext uri="{FF2B5EF4-FFF2-40B4-BE49-F238E27FC236}">
                <a16:creationId xmlns="" xmlns:a16="http://schemas.microsoft.com/office/drawing/2014/main" id="{24B7AC67-322F-4F4C-9C7B-83BFF5CE3368}"/>
              </a:ext>
            </a:extLst>
          </p:cNvPr>
          <p:cNvGrpSpPr/>
          <p:nvPr/>
        </p:nvGrpSpPr>
        <p:grpSpPr>
          <a:xfrm>
            <a:off x="410620" y="3538348"/>
            <a:ext cx="3000357" cy="720000"/>
            <a:chOff x="1391338" y="2224162"/>
            <a:chExt cx="3000357" cy="720000"/>
          </a:xfrm>
        </p:grpSpPr>
        <p:sp>
          <p:nvSpPr>
            <p:cNvPr id="11" name="矩形 10">
              <a:extLst>
                <a:ext uri="{FF2B5EF4-FFF2-40B4-BE49-F238E27FC236}">
                  <a16:creationId xmlns="" xmlns:a16="http://schemas.microsoft.com/office/drawing/2014/main" id="{4FD72A94-F759-4FBF-96DC-7A2E1647D7A0}"/>
                </a:ext>
              </a:extLst>
            </p:cNvPr>
            <p:cNvSpPr/>
            <p:nvPr/>
          </p:nvSpPr>
          <p:spPr>
            <a:xfrm>
              <a:off x="2356833" y="2224162"/>
              <a:ext cx="2034862" cy="720000"/>
            </a:xfrm>
            <a:prstGeom prst="rect">
              <a:avLst/>
            </a:prstGeom>
            <a:solidFill>
              <a:srgbClr val="EA9C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经理</a:t>
              </a:r>
            </a:p>
          </p:txBody>
        </p:sp>
        <p:grpSp>
          <p:nvGrpSpPr>
            <p:cNvPr id="12" name="组合 11">
              <a:extLst>
                <a:ext uri="{FF2B5EF4-FFF2-40B4-BE49-F238E27FC236}">
                  <a16:creationId xmlns="" xmlns:a16="http://schemas.microsoft.com/office/drawing/2014/main" id="{DDA1F6A9-6896-4FCC-9594-48C6AAADBF1D}"/>
                </a:ext>
              </a:extLst>
            </p:cNvPr>
            <p:cNvGrpSpPr/>
            <p:nvPr/>
          </p:nvGrpSpPr>
          <p:grpSpPr>
            <a:xfrm>
              <a:off x="1391338" y="2224162"/>
              <a:ext cx="648000" cy="720000"/>
              <a:chOff x="1276332" y="2338131"/>
              <a:chExt cx="760413" cy="812800"/>
            </a:xfrm>
            <a:solidFill>
              <a:srgbClr val="EA9C12"/>
            </a:solidFill>
          </p:grpSpPr>
          <p:sp>
            <p:nvSpPr>
              <p:cNvPr id="13" name="Oval 444">
                <a:extLst>
                  <a:ext uri="{FF2B5EF4-FFF2-40B4-BE49-F238E27FC236}">
                    <a16:creationId xmlns="" xmlns:a16="http://schemas.microsoft.com/office/drawing/2014/main" id="{019C86EF-33C0-4104-B814-934CB1C811D6}"/>
                  </a:ext>
                </a:extLst>
              </p:cNvPr>
              <p:cNvSpPr>
                <a:spLocks noChangeArrowheads="1"/>
              </p:cNvSpPr>
              <p:nvPr/>
            </p:nvSpPr>
            <p:spPr bwMode="auto">
              <a:xfrm>
                <a:off x="1496995" y="2338131"/>
                <a:ext cx="317500" cy="3206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4" name="Freeform 445">
                <a:extLst>
                  <a:ext uri="{FF2B5EF4-FFF2-40B4-BE49-F238E27FC236}">
                    <a16:creationId xmlns="" xmlns:a16="http://schemas.microsoft.com/office/drawing/2014/main" id="{8E7CFB17-7981-4E0D-83D0-989266DCA7CB}"/>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5" name="组合 14">
            <a:extLst>
              <a:ext uri="{FF2B5EF4-FFF2-40B4-BE49-F238E27FC236}">
                <a16:creationId xmlns="" xmlns:a16="http://schemas.microsoft.com/office/drawing/2014/main" id="{FEA92291-0560-48A1-B44B-1861B5FC3288}"/>
              </a:ext>
            </a:extLst>
          </p:cNvPr>
          <p:cNvGrpSpPr/>
          <p:nvPr/>
        </p:nvGrpSpPr>
        <p:grpSpPr>
          <a:xfrm>
            <a:off x="410620" y="4615433"/>
            <a:ext cx="3000357" cy="720000"/>
            <a:chOff x="1391338" y="3417538"/>
            <a:chExt cx="3000357" cy="720000"/>
          </a:xfrm>
        </p:grpSpPr>
        <p:sp>
          <p:nvSpPr>
            <p:cNvPr id="16" name="矩形 15">
              <a:extLst>
                <a:ext uri="{FF2B5EF4-FFF2-40B4-BE49-F238E27FC236}">
                  <a16:creationId xmlns="" xmlns:a16="http://schemas.microsoft.com/office/drawing/2014/main" id="{65D02D73-CCF1-4B1F-B4ED-387FA259B6AE}"/>
                </a:ext>
              </a:extLst>
            </p:cNvPr>
            <p:cNvSpPr/>
            <p:nvPr/>
          </p:nvSpPr>
          <p:spPr>
            <a:xfrm>
              <a:off x="2356833" y="3417538"/>
              <a:ext cx="2034862" cy="720000"/>
            </a:xfrm>
            <a:prstGeom prst="rect">
              <a:avLst/>
            </a:prstGeom>
            <a:solidFill>
              <a:srgbClr val="2980B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车间主任</a:t>
              </a:r>
              <a:endParaRPr kumimoji="0" lang="en-US" altLang="zh-CN" sz="2400" b="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kern="0" spc="300" dirty="0">
                  <a:solidFill>
                    <a:srgbClr val="FFFFFF"/>
                  </a:solidFill>
                  <a:latin typeface="方正大黑简体" panose="02010601030101010101" pitchFamily="2" charset="-122"/>
                  <a:ea typeface="方正大黑简体" panose="02010601030101010101" pitchFamily="2" charset="-122"/>
                </a:rPr>
                <a:t>班组</a:t>
              </a:r>
              <a:r>
                <a:rPr kumimoji="0" lang="zh-CN" altLang="en-US" sz="2400" b="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长</a:t>
              </a:r>
            </a:p>
          </p:txBody>
        </p:sp>
        <p:grpSp>
          <p:nvGrpSpPr>
            <p:cNvPr id="17" name="组合 16">
              <a:extLst>
                <a:ext uri="{FF2B5EF4-FFF2-40B4-BE49-F238E27FC236}">
                  <a16:creationId xmlns="" xmlns:a16="http://schemas.microsoft.com/office/drawing/2014/main" id="{3FF0AD75-DF85-443D-B813-DBB17D29F64E}"/>
                </a:ext>
              </a:extLst>
            </p:cNvPr>
            <p:cNvGrpSpPr/>
            <p:nvPr/>
          </p:nvGrpSpPr>
          <p:grpSpPr>
            <a:xfrm>
              <a:off x="1391338" y="3417538"/>
              <a:ext cx="648000" cy="720000"/>
              <a:chOff x="1276332" y="2338131"/>
              <a:chExt cx="760413" cy="812800"/>
            </a:xfrm>
          </p:grpSpPr>
          <p:sp>
            <p:nvSpPr>
              <p:cNvPr id="18" name="Oval 444">
                <a:extLst>
                  <a:ext uri="{FF2B5EF4-FFF2-40B4-BE49-F238E27FC236}">
                    <a16:creationId xmlns="" xmlns:a16="http://schemas.microsoft.com/office/drawing/2014/main" id="{CDF69F6E-86A2-499E-B7C1-CB8793EC0150}"/>
                  </a:ext>
                </a:extLst>
              </p:cNvPr>
              <p:cNvSpPr>
                <a:spLocks noChangeArrowheads="1"/>
              </p:cNvSpPr>
              <p:nvPr/>
            </p:nvSpPr>
            <p:spPr bwMode="auto">
              <a:xfrm>
                <a:off x="1496995" y="2338131"/>
                <a:ext cx="317500" cy="320675"/>
              </a:xfrm>
              <a:prstGeom prst="ellipse">
                <a:avLst/>
              </a:pr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9" name="Freeform 445">
                <a:extLst>
                  <a:ext uri="{FF2B5EF4-FFF2-40B4-BE49-F238E27FC236}">
                    <a16:creationId xmlns="" xmlns:a16="http://schemas.microsoft.com/office/drawing/2014/main" id="{4518C262-68E3-449E-93C8-6D3672CB6F60}"/>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sp>
        <p:nvSpPr>
          <p:cNvPr id="20" name="AutoShape 5">
            <a:extLst>
              <a:ext uri="{FF2B5EF4-FFF2-40B4-BE49-F238E27FC236}">
                <a16:creationId xmlns="" xmlns:a16="http://schemas.microsoft.com/office/drawing/2014/main" id="{8D09BB49-6E5F-4EDA-9FE0-43AA9DBBB2AA}"/>
              </a:ext>
            </a:extLst>
          </p:cNvPr>
          <p:cNvSpPr>
            <a:spLocks noChangeArrowheads="1"/>
          </p:cNvSpPr>
          <p:nvPr/>
        </p:nvSpPr>
        <p:spPr bwMode="auto">
          <a:xfrm>
            <a:off x="3813064" y="2201554"/>
            <a:ext cx="526959" cy="3518466"/>
          </a:xfrm>
          <a:prstGeom prst="notchedRightArrow">
            <a:avLst>
              <a:gd name="adj1" fmla="val 81435"/>
              <a:gd name="adj2" fmla="val 100000"/>
            </a:avLst>
          </a:prstGeom>
          <a:solidFill>
            <a:srgbClr val="262626"/>
          </a:solidFill>
          <a:ln w="63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300" b="1"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21" name="矩形 20">
            <a:extLst>
              <a:ext uri="{FF2B5EF4-FFF2-40B4-BE49-F238E27FC236}">
                <a16:creationId xmlns="" xmlns:a16="http://schemas.microsoft.com/office/drawing/2014/main" id="{19824020-E77A-42D0-BFA6-BFA7E0D319ED}"/>
              </a:ext>
            </a:extLst>
          </p:cNvPr>
          <p:cNvSpPr/>
          <p:nvPr/>
        </p:nvSpPr>
        <p:spPr>
          <a:xfrm>
            <a:off x="4511824" y="2542334"/>
            <a:ext cx="5329110" cy="2376676"/>
          </a:xfrm>
          <a:prstGeom prst="rect">
            <a:avLst/>
          </a:prstGeom>
        </p:spPr>
        <p:txBody>
          <a:bodyPr wrap="square">
            <a:spAutoFit/>
          </a:bodyPr>
          <a:lstStyle/>
          <a:p>
            <a:pPr algn="ctr" rtl="0" fontAlgn="auto">
              <a:lnSpc>
                <a:spcPct val="200000"/>
              </a:lnSpc>
              <a:spcBef>
                <a:spcPts val="0"/>
              </a:spcBef>
              <a:spcAft>
                <a:spcPts val="0"/>
              </a:spcAft>
            </a:pPr>
            <a:r>
              <a:rPr lang="zh-CN" altLang="en-US" sz="4000" dirty="0">
                <a:solidFill>
                  <a:srgbClr val="262626"/>
                </a:solidFill>
                <a:latin typeface="方正大黑简体" panose="02010601030101010101" pitchFamily="2" charset="-122"/>
                <a:ea typeface="方正大黑简体" panose="02010601030101010101" pitchFamily="2" charset="-122"/>
              </a:rPr>
              <a:t>都有可能</a:t>
            </a:r>
            <a:endParaRPr lang="en-US" altLang="zh-CN" sz="4000" dirty="0">
              <a:solidFill>
                <a:srgbClr val="262626"/>
              </a:solidFill>
              <a:latin typeface="方正大黑简体" panose="02010601030101010101" pitchFamily="2" charset="-122"/>
              <a:ea typeface="方正大黑简体" panose="02010601030101010101" pitchFamily="2" charset="-122"/>
            </a:endParaRPr>
          </a:p>
          <a:p>
            <a:pPr algn="ctr" rtl="0" fontAlgn="auto">
              <a:lnSpc>
                <a:spcPct val="200000"/>
              </a:lnSpc>
              <a:spcBef>
                <a:spcPts val="0"/>
              </a:spcBef>
              <a:spcAft>
                <a:spcPts val="0"/>
              </a:spcAft>
            </a:pPr>
            <a:r>
              <a:rPr lang="zh-CN" altLang="en-US" sz="4000" b="1" dirty="0">
                <a:solidFill>
                  <a:srgbClr val="C00000"/>
                </a:solidFill>
                <a:latin typeface="方正大黑简体" panose="02010601030101010101" pitchFamily="2" charset="-122"/>
                <a:ea typeface="方正大黑简体" panose="02010601030101010101" pitchFamily="2" charset="-122"/>
              </a:rPr>
              <a:t>犯强令违章冒险作业罪</a:t>
            </a:r>
          </a:p>
        </p:txBody>
      </p:sp>
    </p:spTree>
    <p:extLst>
      <p:ext uri="{BB962C8B-B14F-4D97-AF65-F5344CB8AC3E}">
        <p14:creationId xmlns="" xmlns:p14="http://schemas.microsoft.com/office/powerpoint/2010/main" val="364027678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强令违章冒险作业罪主体范围</a:t>
            </a:r>
          </a:p>
        </p:txBody>
      </p:sp>
      <p:sp>
        <p:nvSpPr>
          <p:cNvPr id="3" name="矩形 2">
            <a:extLst>
              <a:ext uri="{FF2B5EF4-FFF2-40B4-BE49-F238E27FC236}">
                <a16:creationId xmlns="" xmlns:a16="http://schemas.microsoft.com/office/drawing/2014/main" id="{4E0BBE47-6E02-43D2-915E-34EA47DF4F0E}"/>
              </a:ext>
            </a:extLst>
          </p:cNvPr>
          <p:cNvSpPr/>
          <p:nvPr/>
        </p:nvSpPr>
        <p:spPr>
          <a:xfrm>
            <a:off x="263353" y="1700808"/>
            <a:ext cx="9721080" cy="3885166"/>
          </a:xfrm>
          <a:prstGeom prst="rect">
            <a:avLst/>
          </a:prstGeom>
        </p:spPr>
        <p:txBody>
          <a:bodyPr wrap="square">
            <a:spAutoFit/>
          </a:bodyPr>
          <a:lstStyle/>
          <a:p>
            <a:pPr indent="457200" algn="just" rtl="0" fontAlgn="auto">
              <a:lnSpc>
                <a:spcPct val="150000"/>
              </a:lnSpc>
              <a:spcBef>
                <a:spcPts val="600"/>
              </a:spcBef>
              <a:spcAft>
                <a:spcPts val="600"/>
              </a:spcAft>
            </a:pPr>
            <a:r>
              <a:rPr lang="zh-CN" altLang="en-US" sz="2000" b="1" dirty="0">
                <a:solidFill>
                  <a:srgbClr val="C00000"/>
                </a:solidFill>
                <a:latin typeface="微软雅黑"/>
                <a:ea typeface="微软雅黑"/>
                <a:cs typeface="+mn-cs"/>
              </a:rPr>
              <a:t>明知存在</a:t>
            </a:r>
            <a:r>
              <a:rPr lang="zh-CN" altLang="en-US" sz="2000" b="1" dirty="0">
                <a:solidFill>
                  <a:srgbClr val="C00000"/>
                </a:solidFill>
                <a:latin typeface="微软雅黑"/>
                <a:ea typeface="微软雅黑"/>
              </a:rPr>
              <a:t>事故隐患、继续作业存在危险</a:t>
            </a:r>
            <a:r>
              <a:rPr lang="zh-CN" altLang="en-US" sz="2000" b="1" dirty="0">
                <a:solidFill>
                  <a:srgbClr val="262626"/>
                </a:solidFill>
                <a:latin typeface="仿宋" panose="02010609060101010101" pitchFamily="49" charset="-122"/>
                <a:ea typeface="仿宋" panose="02010609060101010101" pitchFamily="49" charset="-122"/>
              </a:rPr>
              <a:t>，</a:t>
            </a:r>
            <a:r>
              <a:rPr lang="zh-CN" altLang="en-US" sz="2000" b="1" dirty="0">
                <a:latin typeface="仿宋" panose="02010609060101010101" pitchFamily="49" charset="-122"/>
                <a:ea typeface="仿宋" panose="02010609060101010101" pitchFamily="49" charset="-122"/>
              </a:rPr>
              <a:t>仍然违反有关安全管理的规定，实施下列行为之一的，应当认定为刑法第一百三十四条第二款规定的“强令他人违章冒险作业”：</a:t>
            </a:r>
          </a:p>
          <a:p>
            <a:pPr indent="457200" algn="just" rtl="0" fontAlgn="auto">
              <a:lnSpc>
                <a:spcPct val="150000"/>
              </a:lnSpc>
              <a:spcBef>
                <a:spcPts val="600"/>
              </a:spcBef>
              <a:spcAft>
                <a:spcPts val="600"/>
              </a:spcAft>
            </a:pPr>
            <a:r>
              <a:rPr lang="zh-CN" altLang="en-US" sz="2000" b="1" dirty="0">
                <a:solidFill>
                  <a:srgbClr val="C00000"/>
                </a:solidFill>
                <a:latin typeface="微软雅黑"/>
                <a:ea typeface="微软雅黑"/>
                <a:cs typeface="+mn-cs"/>
              </a:rPr>
              <a:t>（一）利用组织、指挥、管理职权，强制他人违章作业的；</a:t>
            </a:r>
          </a:p>
          <a:p>
            <a:pPr indent="457200" algn="just" rtl="0" fontAlgn="auto">
              <a:lnSpc>
                <a:spcPct val="150000"/>
              </a:lnSpc>
              <a:spcBef>
                <a:spcPts val="600"/>
              </a:spcBef>
              <a:spcAft>
                <a:spcPts val="600"/>
              </a:spcAft>
            </a:pPr>
            <a:r>
              <a:rPr lang="zh-CN" altLang="en-US" sz="2000" b="1" dirty="0">
                <a:solidFill>
                  <a:srgbClr val="C00000"/>
                </a:solidFill>
                <a:latin typeface="微软雅黑"/>
                <a:ea typeface="微软雅黑"/>
                <a:cs typeface="+mn-cs"/>
              </a:rPr>
              <a:t>（二）采取威逼、胁迫、恐吓等手段，强制他人违章作业的；</a:t>
            </a:r>
          </a:p>
          <a:p>
            <a:pPr indent="457200" algn="just" rtl="0" fontAlgn="auto">
              <a:lnSpc>
                <a:spcPct val="150000"/>
              </a:lnSpc>
              <a:spcBef>
                <a:spcPts val="600"/>
              </a:spcBef>
              <a:spcAft>
                <a:spcPts val="600"/>
              </a:spcAft>
            </a:pPr>
            <a:r>
              <a:rPr lang="zh-CN" altLang="en-US" sz="2000" b="1" dirty="0">
                <a:solidFill>
                  <a:srgbClr val="C00000"/>
                </a:solidFill>
                <a:latin typeface="微软雅黑"/>
                <a:ea typeface="微软雅黑"/>
                <a:cs typeface="+mn-cs"/>
              </a:rPr>
              <a:t>（三）故意掩盖事故隐患，组织他人违章作业的；</a:t>
            </a:r>
          </a:p>
          <a:p>
            <a:pPr indent="457200" algn="just" rtl="0" fontAlgn="auto">
              <a:lnSpc>
                <a:spcPct val="150000"/>
              </a:lnSpc>
              <a:spcBef>
                <a:spcPts val="600"/>
              </a:spcBef>
              <a:spcAft>
                <a:spcPts val="600"/>
              </a:spcAft>
            </a:pPr>
            <a:r>
              <a:rPr lang="zh-CN" altLang="en-US" sz="2000" b="1" dirty="0">
                <a:solidFill>
                  <a:srgbClr val="C00000"/>
                </a:solidFill>
                <a:latin typeface="微软雅黑"/>
                <a:ea typeface="微软雅黑"/>
                <a:cs typeface="+mn-cs"/>
              </a:rPr>
              <a:t>（四）其他强令他人违章作业的行为。</a:t>
            </a:r>
          </a:p>
        </p:txBody>
      </p:sp>
    </p:spTree>
    <p:extLst>
      <p:ext uri="{BB962C8B-B14F-4D97-AF65-F5344CB8AC3E}">
        <p14:creationId xmlns="" xmlns:p14="http://schemas.microsoft.com/office/powerpoint/2010/main" val="967952423"/>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重大劳动安全事故罪主体范围</a:t>
            </a:r>
          </a:p>
        </p:txBody>
      </p:sp>
      <p:grpSp>
        <p:nvGrpSpPr>
          <p:cNvPr id="3" name="组合 2">
            <a:extLst>
              <a:ext uri="{FF2B5EF4-FFF2-40B4-BE49-F238E27FC236}">
                <a16:creationId xmlns="" xmlns:a16="http://schemas.microsoft.com/office/drawing/2014/main" id="{F295A118-8304-4717-9AED-F8B103C5123E}"/>
              </a:ext>
            </a:extLst>
          </p:cNvPr>
          <p:cNvGrpSpPr/>
          <p:nvPr/>
        </p:nvGrpSpPr>
        <p:grpSpPr>
          <a:xfrm>
            <a:off x="410620" y="1833249"/>
            <a:ext cx="2979827" cy="720000"/>
            <a:chOff x="1411868" y="994727"/>
            <a:chExt cx="2979827" cy="720000"/>
          </a:xfrm>
        </p:grpSpPr>
        <p:sp>
          <p:nvSpPr>
            <p:cNvPr id="4" name="矩形 3">
              <a:extLst>
                <a:ext uri="{FF2B5EF4-FFF2-40B4-BE49-F238E27FC236}">
                  <a16:creationId xmlns="" xmlns:a16="http://schemas.microsoft.com/office/drawing/2014/main" id="{79859156-AF22-468F-9859-EE7A8E823CA0}"/>
                </a:ext>
              </a:extLst>
            </p:cNvPr>
            <p:cNvSpPr/>
            <p:nvPr/>
          </p:nvSpPr>
          <p:spPr>
            <a:xfrm>
              <a:off x="2356833" y="994727"/>
              <a:ext cx="2034862" cy="720000"/>
            </a:xfrm>
            <a:prstGeom prst="rect">
              <a:avLst/>
            </a:prstGeom>
            <a:solidFill>
              <a:srgbClr val="C039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董事长</a:t>
              </a:r>
              <a:endParaRPr kumimoji="0" lang="en-US" altLang="zh-CN" sz="24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总经理</a:t>
              </a:r>
            </a:p>
          </p:txBody>
        </p:sp>
        <p:grpSp>
          <p:nvGrpSpPr>
            <p:cNvPr id="5" name="组合 4">
              <a:extLst>
                <a:ext uri="{FF2B5EF4-FFF2-40B4-BE49-F238E27FC236}">
                  <a16:creationId xmlns="" xmlns:a16="http://schemas.microsoft.com/office/drawing/2014/main" id="{D5E6A5B6-71ED-4C9C-B974-70277434A62E}"/>
                </a:ext>
              </a:extLst>
            </p:cNvPr>
            <p:cNvGrpSpPr/>
            <p:nvPr/>
          </p:nvGrpSpPr>
          <p:grpSpPr>
            <a:xfrm>
              <a:off x="1411868" y="994727"/>
              <a:ext cx="648000" cy="720000"/>
              <a:chOff x="3138133" y="0"/>
              <a:chExt cx="503238" cy="534988"/>
            </a:xfrm>
          </p:grpSpPr>
          <p:sp>
            <p:nvSpPr>
              <p:cNvPr id="6" name="Oval 414">
                <a:extLst>
                  <a:ext uri="{FF2B5EF4-FFF2-40B4-BE49-F238E27FC236}">
                    <a16:creationId xmlns="" xmlns:a16="http://schemas.microsoft.com/office/drawing/2014/main" id="{34F2C40F-0FDB-429C-81C3-D9AE4A6FF483}"/>
                  </a:ext>
                </a:extLst>
              </p:cNvPr>
              <p:cNvSpPr>
                <a:spLocks noChangeArrowheads="1"/>
              </p:cNvSpPr>
              <p:nvPr/>
            </p:nvSpPr>
            <p:spPr bwMode="auto">
              <a:xfrm>
                <a:off x="3282595" y="0"/>
                <a:ext cx="211138" cy="211138"/>
              </a:xfrm>
              <a:prstGeom prst="ellipse">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7" name="Rectangle 415">
                <a:extLst>
                  <a:ext uri="{FF2B5EF4-FFF2-40B4-BE49-F238E27FC236}">
                    <a16:creationId xmlns="" xmlns:a16="http://schemas.microsoft.com/office/drawing/2014/main" id="{FAB8DF0C-FEDF-4D74-87EE-4E515622E8A5}"/>
                  </a:ext>
                </a:extLst>
              </p:cNvPr>
              <p:cNvSpPr>
                <a:spLocks noChangeArrowheads="1"/>
              </p:cNvSpPr>
              <p:nvPr/>
            </p:nvSpPr>
            <p:spPr bwMode="auto">
              <a:xfrm>
                <a:off x="3365145" y="252413"/>
                <a:ext cx="46038" cy="23813"/>
              </a:xfrm>
              <a:prstGeom prst="rect">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8" name="Freeform 416">
                <a:extLst>
                  <a:ext uri="{FF2B5EF4-FFF2-40B4-BE49-F238E27FC236}">
                    <a16:creationId xmlns="" xmlns:a16="http://schemas.microsoft.com/office/drawing/2014/main" id="{8C2B32E3-A140-421D-BBE4-DAD28BC9841C}"/>
                  </a:ext>
                </a:extLst>
              </p:cNvPr>
              <p:cNvSpPr>
                <a:spLocks/>
              </p:cNvSpPr>
              <p:nvPr/>
            </p:nvSpPr>
            <p:spPr bwMode="auto">
              <a:xfrm>
                <a:off x="3365145" y="287338"/>
                <a:ext cx="46038" cy="88900"/>
              </a:xfrm>
              <a:custGeom>
                <a:avLst/>
                <a:gdLst>
                  <a:gd name="T0" fmla="*/ 15 w 29"/>
                  <a:gd name="T1" fmla="*/ 56 h 56"/>
                  <a:gd name="T2" fmla="*/ 29 w 29"/>
                  <a:gd name="T3" fmla="*/ 38 h 56"/>
                  <a:gd name="T4" fmla="*/ 29 w 29"/>
                  <a:gd name="T5" fmla="*/ 0 h 56"/>
                  <a:gd name="T6" fmla="*/ 0 w 29"/>
                  <a:gd name="T7" fmla="*/ 0 h 56"/>
                  <a:gd name="T8" fmla="*/ 0 w 29"/>
                  <a:gd name="T9" fmla="*/ 38 h 56"/>
                  <a:gd name="T10" fmla="*/ 15 w 29"/>
                  <a:gd name="T11" fmla="*/ 56 h 56"/>
                </a:gdLst>
                <a:ahLst/>
                <a:cxnLst>
                  <a:cxn ang="0">
                    <a:pos x="T0" y="T1"/>
                  </a:cxn>
                  <a:cxn ang="0">
                    <a:pos x="T2" y="T3"/>
                  </a:cxn>
                  <a:cxn ang="0">
                    <a:pos x="T4" y="T5"/>
                  </a:cxn>
                  <a:cxn ang="0">
                    <a:pos x="T6" y="T7"/>
                  </a:cxn>
                  <a:cxn ang="0">
                    <a:pos x="T8" y="T9"/>
                  </a:cxn>
                  <a:cxn ang="0">
                    <a:pos x="T10" y="T11"/>
                  </a:cxn>
                </a:cxnLst>
                <a:rect l="0" t="0" r="r" b="b"/>
                <a:pathLst>
                  <a:path w="29" h="56">
                    <a:moveTo>
                      <a:pt x="15" y="56"/>
                    </a:moveTo>
                    <a:lnTo>
                      <a:pt x="29" y="38"/>
                    </a:lnTo>
                    <a:lnTo>
                      <a:pt x="29" y="0"/>
                    </a:lnTo>
                    <a:lnTo>
                      <a:pt x="0" y="0"/>
                    </a:lnTo>
                    <a:lnTo>
                      <a:pt x="0" y="38"/>
                    </a:lnTo>
                    <a:lnTo>
                      <a:pt x="15" y="56"/>
                    </a:ln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9" name="Freeform 417">
                <a:extLst>
                  <a:ext uri="{FF2B5EF4-FFF2-40B4-BE49-F238E27FC236}">
                    <a16:creationId xmlns="" xmlns:a16="http://schemas.microsoft.com/office/drawing/2014/main" id="{8C501D05-CCAE-437D-9B49-9D223210C0BF}"/>
                  </a:ext>
                </a:extLst>
              </p:cNvPr>
              <p:cNvSpPr>
                <a:spLocks noEditPoints="1"/>
              </p:cNvSpPr>
              <p:nvPr/>
            </p:nvSpPr>
            <p:spPr bwMode="auto">
              <a:xfrm>
                <a:off x="3138133" y="258763"/>
                <a:ext cx="503238" cy="276225"/>
              </a:xfrm>
              <a:custGeom>
                <a:avLst/>
                <a:gdLst>
                  <a:gd name="T0" fmla="*/ 122 w 171"/>
                  <a:gd name="T1" fmla="*/ 0 h 94"/>
                  <a:gd name="T2" fmla="*/ 85 w 171"/>
                  <a:gd name="T3" fmla="*/ 48 h 94"/>
                  <a:gd name="T4" fmla="*/ 48 w 171"/>
                  <a:gd name="T5" fmla="*/ 0 h 94"/>
                  <a:gd name="T6" fmla="*/ 0 w 171"/>
                  <a:gd name="T7" fmla="*/ 49 h 94"/>
                  <a:gd name="T8" fmla="*/ 0 w 171"/>
                  <a:gd name="T9" fmla="*/ 94 h 94"/>
                  <a:gd name="T10" fmla="*/ 171 w 171"/>
                  <a:gd name="T11" fmla="*/ 94 h 94"/>
                  <a:gd name="T12" fmla="*/ 171 w 171"/>
                  <a:gd name="T13" fmla="*/ 49 h 94"/>
                  <a:gd name="T14" fmla="*/ 122 w 171"/>
                  <a:gd name="T15" fmla="*/ 0 h 94"/>
                  <a:gd name="T16" fmla="*/ 85 w 171"/>
                  <a:gd name="T17" fmla="*/ 75 h 94"/>
                  <a:gd name="T18" fmla="*/ 81 w 171"/>
                  <a:gd name="T19" fmla="*/ 71 h 94"/>
                  <a:gd name="T20" fmla="*/ 85 w 171"/>
                  <a:gd name="T21" fmla="*/ 66 h 94"/>
                  <a:gd name="T22" fmla="*/ 90 w 171"/>
                  <a:gd name="T23" fmla="*/ 71 h 94"/>
                  <a:gd name="T24" fmla="*/ 85 w 171"/>
                  <a:gd name="T2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94">
                    <a:moveTo>
                      <a:pt x="122" y="0"/>
                    </a:moveTo>
                    <a:cubicBezTo>
                      <a:pt x="85" y="48"/>
                      <a:pt x="85" y="48"/>
                      <a:pt x="85" y="48"/>
                    </a:cubicBezTo>
                    <a:cubicBezTo>
                      <a:pt x="48" y="0"/>
                      <a:pt x="48" y="0"/>
                      <a:pt x="48" y="0"/>
                    </a:cubicBezTo>
                    <a:cubicBezTo>
                      <a:pt x="24" y="5"/>
                      <a:pt x="0" y="17"/>
                      <a:pt x="0" y="49"/>
                    </a:cubicBezTo>
                    <a:cubicBezTo>
                      <a:pt x="0" y="94"/>
                      <a:pt x="0" y="94"/>
                      <a:pt x="0" y="94"/>
                    </a:cubicBezTo>
                    <a:cubicBezTo>
                      <a:pt x="171" y="94"/>
                      <a:pt x="171" y="94"/>
                      <a:pt x="171" y="94"/>
                    </a:cubicBezTo>
                    <a:cubicBezTo>
                      <a:pt x="171" y="49"/>
                      <a:pt x="171" y="49"/>
                      <a:pt x="171" y="49"/>
                    </a:cubicBezTo>
                    <a:cubicBezTo>
                      <a:pt x="171" y="17"/>
                      <a:pt x="146" y="5"/>
                      <a:pt x="122" y="0"/>
                    </a:cubicBezTo>
                    <a:close/>
                    <a:moveTo>
                      <a:pt x="85" y="75"/>
                    </a:moveTo>
                    <a:cubicBezTo>
                      <a:pt x="83" y="75"/>
                      <a:pt x="81" y="73"/>
                      <a:pt x="81" y="71"/>
                    </a:cubicBezTo>
                    <a:cubicBezTo>
                      <a:pt x="81" y="68"/>
                      <a:pt x="83" y="66"/>
                      <a:pt x="85" y="66"/>
                    </a:cubicBezTo>
                    <a:cubicBezTo>
                      <a:pt x="88" y="66"/>
                      <a:pt x="90" y="68"/>
                      <a:pt x="90" y="71"/>
                    </a:cubicBezTo>
                    <a:cubicBezTo>
                      <a:pt x="90" y="73"/>
                      <a:pt x="88" y="75"/>
                      <a:pt x="85" y="75"/>
                    </a:cubicBez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0" name="组合 9">
            <a:extLst>
              <a:ext uri="{FF2B5EF4-FFF2-40B4-BE49-F238E27FC236}">
                <a16:creationId xmlns="" xmlns:a16="http://schemas.microsoft.com/office/drawing/2014/main" id="{D8FBD1C2-985C-4A53-8C15-3BD341C04BA0}"/>
              </a:ext>
            </a:extLst>
          </p:cNvPr>
          <p:cNvGrpSpPr/>
          <p:nvPr/>
        </p:nvGrpSpPr>
        <p:grpSpPr>
          <a:xfrm>
            <a:off x="410620" y="2910334"/>
            <a:ext cx="3000357" cy="720000"/>
            <a:chOff x="1391338" y="2224162"/>
            <a:chExt cx="3000357" cy="720000"/>
          </a:xfrm>
        </p:grpSpPr>
        <p:sp>
          <p:nvSpPr>
            <p:cNvPr id="11" name="矩形 10">
              <a:extLst>
                <a:ext uri="{FF2B5EF4-FFF2-40B4-BE49-F238E27FC236}">
                  <a16:creationId xmlns="" xmlns:a16="http://schemas.microsoft.com/office/drawing/2014/main" id="{83A3F4A7-D14E-4308-AAF0-1CEDBDB77F08}"/>
                </a:ext>
              </a:extLst>
            </p:cNvPr>
            <p:cNvSpPr/>
            <p:nvPr/>
          </p:nvSpPr>
          <p:spPr>
            <a:xfrm>
              <a:off x="2356833" y="2224162"/>
              <a:ext cx="2034862" cy="720000"/>
            </a:xfrm>
            <a:prstGeom prst="rect">
              <a:avLst/>
            </a:prstGeom>
            <a:solidFill>
              <a:srgbClr val="EA9C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经理</a:t>
              </a:r>
            </a:p>
          </p:txBody>
        </p:sp>
        <p:grpSp>
          <p:nvGrpSpPr>
            <p:cNvPr id="12" name="组合 11">
              <a:extLst>
                <a:ext uri="{FF2B5EF4-FFF2-40B4-BE49-F238E27FC236}">
                  <a16:creationId xmlns="" xmlns:a16="http://schemas.microsoft.com/office/drawing/2014/main" id="{0838A349-6627-411A-A3ED-6C7F0B16F3C5}"/>
                </a:ext>
              </a:extLst>
            </p:cNvPr>
            <p:cNvGrpSpPr/>
            <p:nvPr/>
          </p:nvGrpSpPr>
          <p:grpSpPr>
            <a:xfrm>
              <a:off x="1391338" y="2224162"/>
              <a:ext cx="648000" cy="720000"/>
              <a:chOff x="1276332" y="2338131"/>
              <a:chExt cx="760413" cy="812800"/>
            </a:xfrm>
            <a:solidFill>
              <a:srgbClr val="EA9C12"/>
            </a:solidFill>
          </p:grpSpPr>
          <p:sp>
            <p:nvSpPr>
              <p:cNvPr id="13" name="Oval 444">
                <a:extLst>
                  <a:ext uri="{FF2B5EF4-FFF2-40B4-BE49-F238E27FC236}">
                    <a16:creationId xmlns="" xmlns:a16="http://schemas.microsoft.com/office/drawing/2014/main" id="{8E39E2C0-2666-4947-BE55-9B3F4295F20C}"/>
                  </a:ext>
                </a:extLst>
              </p:cNvPr>
              <p:cNvSpPr>
                <a:spLocks noChangeArrowheads="1"/>
              </p:cNvSpPr>
              <p:nvPr/>
            </p:nvSpPr>
            <p:spPr bwMode="auto">
              <a:xfrm>
                <a:off x="1496995" y="2338131"/>
                <a:ext cx="317500" cy="3206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4" name="Freeform 445">
                <a:extLst>
                  <a:ext uri="{FF2B5EF4-FFF2-40B4-BE49-F238E27FC236}">
                    <a16:creationId xmlns="" xmlns:a16="http://schemas.microsoft.com/office/drawing/2014/main" id="{CF24A68D-6FC4-45A9-B1BC-A816AFC17A47}"/>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5" name="组合 14">
            <a:extLst>
              <a:ext uri="{FF2B5EF4-FFF2-40B4-BE49-F238E27FC236}">
                <a16:creationId xmlns="" xmlns:a16="http://schemas.microsoft.com/office/drawing/2014/main" id="{13672891-BBAA-4EB4-8A1D-9298D7A147EE}"/>
              </a:ext>
            </a:extLst>
          </p:cNvPr>
          <p:cNvGrpSpPr/>
          <p:nvPr/>
        </p:nvGrpSpPr>
        <p:grpSpPr>
          <a:xfrm>
            <a:off x="410620" y="3987419"/>
            <a:ext cx="3000357" cy="720000"/>
            <a:chOff x="1391338" y="3417538"/>
            <a:chExt cx="3000357" cy="720000"/>
          </a:xfrm>
        </p:grpSpPr>
        <p:sp>
          <p:nvSpPr>
            <p:cNvPr id="16" name="矩形 15">
              <a:extLst>
                <a:ext uri="{FF2B5EF4-FFF2-40B4-BE49-F238E27FC236}">
                  <a16:creationId xmlns="" xmlns:a16="http://schemas.microsoft.com/office/drawing/2014/main" id="{48EAD8DE-ED07-4295-A9F0-2DE080BE12D3}"/>
                </a:ext>
              </a:extLst>
            </p:cNvPr>
            <p:cNvSpPr/>
            <p:nvPr/>
          </p:nvSpPr>
          <p:spPr>
            <a:xfrm>
              <a:off x="2356833" y="3417538"/>
              <a:ext cx="2034862" cy="720000"/>
            </a:xfrm>
            <a:prstGeom prst="rect">
              <a:avLst/>
            </a:prstGeom>
            <a:solidFill>
              <a:srgbClr val="2980B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车间主任</a:t>
              </a:r>
              <a:endParaRPr kumimoji="0" lang="en-US" altLang="zh-CN" sz="24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班组长</a:t>
              </a:r>
            </a:p>
          </p:txBody>
        </p:sp>
        <p:grpSp>
          <p:nvGrpSpPr>
            <p:cNvPr id="17" name="组合 16">
              <a:extLst>
                <a:ext uri="{FF2B5EF4-FFF2-40B4-BE49-F238E27FC236}">
                  <a16:creationId xmlns="" xmlns:a16="http://schemas.microsoft.com/office/drawing/2014/main" id="{7E0235B3-E98B-4A31-9793-79C98CCA54DE}"/>
                </a:ext>
              </a:extLst>
            </p:cNvPr>
            <p:cNvGrpSpPr/>
            <p:nvPr/>
          </p:nvGrpSpPr>
          <p:grpSpPr>
            <a:xfrm>
              <a:off x="1391338" y="3417538"/>
              <a:ext cx="648000" cy="720000"/>
              <a:chOff x="1276332" y="2338131"/>
              <a:chExt cx="760413" cy="812800"/>
            </a:xfrm>
          </p:grpSpPr>
          <p:sp>
            <p:nvSpPr>
              <p:cNvPr id="18" name="Oval 444">
                <a:extLst>
                  <a:ext uri="{FF2B5EF4-FFF2-40B4-BE49-F238E27FC236}">
                    <a16:creationId xmlns="" xmlns:a16="http://schemas.microsoft.com/office/drawing/2014/main" id="{4608CFFD-F34A-4FD0-AE69-1FCE54638908}"/>
                  </a:ext>
                </a:extLst>
              </p:cNvPr>
              <p:cNvSpPr>
                <a:spLocks noChangeArrowheads="1"/>
              </p:cNvSpPr>
              <p:nvPr/>
            </p:nvSpPr>
            <p:spPr bwMode="auto">
              <a:xfrm>
                <a:off x="1496995" y="2338131"/>
                <a:ext cx="317500" cy="320675"/>
              </a:xfrm>
              <a:prstGeom prst="ellipse">
                <a:avLst/>
              </a:pr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9" name="Freeform 445">
                <a:extLst>
                  <a:ext uri="{FF2B5EF4-FFF2-40B4-BE49-F238E27FC236}">
                    <a16:creationId xmlns="" xmlns:a16="http://schemas.microsoft.com/office/drawing/2014/main" id="{D5704D01-F4C1-4D2A-B76B-972E60B8AC1A}"/>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20" name="组合 19">
            <a:extLst>
              <a:ext uri="{FF2B5EF4-FFF2-40B4-BE49-F238E27FC236}">
                <a16:creationId xmlns="" xmlns:a16="http://schemas.microsoft.com/office/drawing/2014/main" id="{067385DC-E7E1-4BF0-B549-EB03FBFA33A4}"/>
              </a:ext>
            </a:extLst>
          </p:cNvPr>
          <p:cNvGrpSpPr/>
          <p:nvPr/>
        </p:nvGrpSpPr>
        <p:grpSpPr>
          <a:xfrm>
            <a:off x="410620" y="5064504"/>
            <a:ext cx="3000357" cy="720000"/>
            <a:chOff x="1391338" y="4498729"/>
            <a:chExt cx="3000357" cy="720000"/>
          </a:xfrm>
        </p:grpSpPr>
        <p:sp>
          <p:nvSpPr>
            <p:cNvPr id="21" name="矩形 20">
              <a:extLst>
                <a:ext uri="{FF2B5EF4-FFF2-40B4-BE49-F238E27FC236}">
                  <a16:creationId xmlns="" xmlns:a16="http://schemas.microsoft.com/office/drawing/2014/main" id="{4B0C00C2-791B-4B49-B912-B3650A2FA5C1}"/>
                </a:ext>
              </a:extLst>
            </p:cNvPr>
            <p:cNvSpPr/>
            <p:nvPr/>
          </p:nvSpPr>
          <p:spPr>
            <a:xfrm>
              <a:off x="2356833" y="4498729"/>
              <a:ext cx="2034862" cy="720000"/>
            </a:xfrm>
            <a:prstGeom prst="rect">
              <a:avLst/>
            </a:prstGeom>
            <a:solidFill>
              <a:srgbClr val="16A08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i="0" u="none" strike="noStrike" kern="0" cap="none" spc="30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维护人员</a:t>
              </a:r>
            </a:p>
          </p:txBody>
        </p:sp>
        <p:grpSp>
          <p:nvGrpSpPr>
            <p:cNvPr id="22" name="组合 21">
              <a:extLst>
                <a:ext uri="{FF2B5EF4-FFF2-40B4-BE49-F238E27FC236}">
                  <a16:creationId xmlns="" xmlns:a16="http://schemas.microsoft.com/office/drawing/2014/main" id="{59A9EC4A-98BE-4D4F-AF43-6F0E2C64AB12}"/>
                </a:ext>
              </a:extLst>
            </p:cNvPr>
            <p:cNvGrpSpPr/>
            <p:nvPr/>
          </p:nvGrpSpPr>
          <p:grpSpPr>
            <a:xfrm>
              <a:off x="1391338" y="4498729"/>
              <a:ext cx="648000" cy="720000"/>
              <a:chOff x="1276332" y="2338131"/>
              <a:chExt cx="760413" cy="812800"/>
            </a:xfrm>
            <a:solidFill>
              <a:srgbClr val="16A085"/>
            </a:solidFill>
          </p:grpSpPr>
          <p:sp>
            <p:nvSpPr>
              <p:cNvPr id="23" name="Oval 444">
                <a:extLst>
                  <a:ext uri="{FF2B5EF4-FFF2-40B4-BE49-F238E27FC236}">
                    <a16:creationId xmlns="" xmlns:a16="http://schemas.microsoft.com/office/drawing/2014/main" id="{1216E3DB-2AE7-4A03-98E2-2E1DF356A7AE}"/>
                  </a:ext>
                </a:extLst>
              </p:cNvPr>
              <p:cNvSpPr>
                <a:spLocks noChangeArrowheads="1"/>
              </p:cNvSpPr>
              <p:nvPr/>
            </p:nvSpPr>
            <p:spPr bwMode="auto">
              <a:xfrm>
                <a:off x="1496995" y="2338131"/>
                <a:ext cx="317500" cy="3206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24" name="Freeform 445">
                <a:extLst>
                  <a:ext uri="{FF2B5EF4-FFF2-40B4-BE49-F238E27FC236}">
                    <a16:creationId xmlns="" xmlns:a16="http://schemas.microsoft.com/office/drawing/2014/main" id="{76EE3F6E-4237-4980-B7EC-98F40D3400AB}"/>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sp>
        <p:nvSpPr>
          <p:cNvPr id="25" name="AutoShape 5">
            <a:extLst>
              <a:ext uri="{FF2B5EF4-FFF2-40B4-BE49-F238E27FC236}">
                <a16:creationId xmlns="" xmlns:a16="http://schemas.microsoft.com/office/drawing/2014/main" id="{F62BEEB8-9DDE-403E-AA19-984D4A38FB8D}"/>
              </a:ext>
            </a:extLst>
          </p:cNvPr>
          <p:cNvSpPr>
            <a:spLocks noChangeArrowheads="1"/>
          </p:cNvSpPr>
          <p:nvPr/>
        </p:nvSpPr>
        <p:spPr bwMode="auto">
          <a:xfrm>
            <a:off x="3917867" y="2074084"/>
            <a:ext cx="526959" cy="3518466"/>
          </a:xfrm>
          <a:prstGeom prst="notchedRightArrow">
            <a:avLst>
              <a:gd name="adj1" fmla="val 81435"/>
              <a:gd name="adj2" fmla="val 100000"/>
            </a:avLst>
          </a:prstGeom>
          <a:solidFill>
            <a:srgbClr val="262626"/>
          </a:solidFill>
          <a:ln w="63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3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26" name="矩形 25">
            <a:extLst>
              <a:ext uri="{FF2B5EF4-FFF2-40B4-BE49-F238E27FC236}">
                <a16:creationId xmlns="" xmlns:a16="http://schemas.microsoft.com/office/drawing/2014/main" id="{F08E7240-262E-4D67-877E-C3E014442C16}"/>
              </a:ext>
            </a:extLst>
          </p:cNvPr>
          <p:cNvSpPr/>
          <p:nvPr/>
        </p:nvSpPr>
        <p:spPr>
          <a:xfrm>
            <a:off x="4828913" y="1658766"/>
            <a:ext cx="5329110" cy="2376676"/>
          </a:xfrm>
          <a:prstGeom prst="rect">
            <a:avLst/>
          </a:prstGeom>
        </p:spPr>
        <p:txBody>
          <a:bodyPr wrap="square">
            <a:spAutoFit/>
          </a:bodyPr>
          <a:lstStyle/>
          <a:p>
            <a:pPr algn="ctr" rtl="0" fontAlgn="auto">
              <a:lnSpc>
                <a:spcPct val="200000"/>
              </a:lnSpc>
              <a:spcBef>
                <a:spcPts val="0"/>
              </a:spcBef>
              <a:spcAft>
                <a:spcPts val="0"/>
              </a:spcAft>
            </a:pPr>
            <a:r>
              <a:rPr lang="zh-CN" altLang="en-US" sz="4000" dirty="0">
                <a:solidFill>
                  <a:srgbClr val="262626"/>
                </a:solidFill>
                <a:latin typeface="方正大黑简体" panose="02010601030101010101" pitchFamily="2" charset="-122"/>
                <a:ea typeface="方正大黑简体" panose="02010601030101010101" pitchFamily="2" charset="-122"/>
              </a:rPr>
              <a:t>都有可能</a:t>
            </a:r>
            <a:endParaRPr lang="en-US" altLang="zh-CN" sz="4000" dirty="0">
              <a:solidFill>
                <a:srgbClr val="262626"/>
              </a:solidFill>
              <a:latin typeface="方正大黑简体" panose="02010601030101010101" pitchFamily="2" charset="-122"/>
              <a:ea typeface="方正大黑简体" panose="02010601030101010101" pitchFamily="2" charset="-122"/>
            </a:endParaRPr>
          </a:p>
          <a:p>
            <a:pPr algn="ctr" rtl="0" fontAlgn="auto">
              <a:lnSpc>
                <a:spcPct val="200000"/>
              </a:lnSpc>
              <a:spcBef>
                <a:spcPts val="0"/>
              </a:spcBef>
              <a:spcAft>
                <a:spcPts val="0"/>
              </a:spcAft>
            </a:pPr>
            <a:r>
              <a:rPr lang="zh-CN" altLang="en-US" sz="4000" dirty="0">
                <a:solidFill>
                  <a:srgbClr val="C00000"/>
                </a:solidFill>
                <a:latin typeface="方正大黑简体" panose="02010601030101010101" pitchFamily="2" charset="-122"/>
                <a:ea typeface="方正大黑简体" panose="02010601030101010101" pitchFamily="2" charset="-122"/>
              </a:rPr>
              <a:t>犯重大劳动安全事故罪</a:t>
            </a:r>
          </a:p>
        </p:txBody>
      </p:sp>
      <p:sp>
        <p:nvSpPr>
          <p:cNvPr id="27" name="矩形 26">
            <a:extLst>
              <a:ext uri="{FF2B5EF4-FFF2-40B4-BE49-F238E27FC236}">
                <a16:creationId xmlns="" xmlns:a16="http://schemas.microsoft.com/office/drawing/2014/main" id="{F43BD343-6320-4537-B39A-2DB9E775B365}"/>
              </a:ext>
            </a:extLst>
          </p:cNvPr>
          <p:cNvSpPr/>
          <p:nvPr/>
        </p:nvSpPr>
        <p:spPr>
          <a:xfrm>
            <a:off x="4564825" y="4158334"/>
            <a:ext cx="5593198" cy="1314334"/>
          </a:xfrm>
          <a:prstGeom prst="rect">
            <a:avLst/>
          </a:prstGeom>
        </p:spPr>
        <p:txBody>
          <a:bodyPr wrap="none">
            <a:spAutoFit/>
          </a:bodyPr>
          <a:lstStyle/>
          <a:p>
            <a:pPr algn="ctr">
              <a:lnSpc>
                <a:spcPct val="150000"/>
              </a:lnSpc>
            </a:pPr>
            <a:r>
              <a:rPr lang="zh-CN" altLang="en-US" sz="2800" dirty="0">
                <a:solidFill>
                  <a:srgbClr val="000000"/>
                </a:solidFill>
                <a:latin typeface="方正大黑简体" panose="02010601030101010101" pitchFamily="2" charset="-122"/>
                <a:ea typeface="方正大黑简体" panose="02010601030101010101" pitchFamily="2" charset="-122"/>
              </a:rPr>
              <a:t>没有履行行法定职责消除事故隐患</a:t>
            </a:r>
            <a:endParaRPr lang="en-US" altLang="zh-CN" sz="2800" dirty="0">
              <a:solidFill>
                <a:srgbClr val="000000"/>
              </a:solidFill>
              <a:latin typeface="方正大黑简体" panose="02010601030101010101" pitchFamily="2" charset="-122"/>
              <a:ea typeface="方正大黑简体" panose="02010601030101010101" pitchFamily="2" charset="-122"/>
            </a:endParaRPr>
          </a:p>
          <a:p>
            <a:pPr algn="ctr" rtl="0" fontAlgn="auto">
              <a:lnSpc>
                <a:spcPct val="150000"/>
              </a:lnSpc>
              <a:spcBef>
                <a:spcPts val="0"/>
              </a:spcBef>
              <a:spcAft>
                <a:spcPts val="0"/>
              </a:spcAft>
            </a:pPr>
            <a:r>
              <a:rPr lang="zh-CN" altLang="en-US" sz="2800" dirty="0">
                <a:solidFill>
                  <a:srgbClr val="000000"/>
                </a:solidFill>
                <a:latin typeface="方正大黑简体" panose="02010601030101010101" pitchFamily="2" charset="-122"/>
                <a:ea typeface="方正大黑简体" panose="02010601030101010101" pitchFamily="2" charset="-122"/>
              </a:rPr>
              <a:t>更多适用于安全管理等管理人员</a:t>
            </a:r>
          </a:p>
        </p:txBody>
      </p:sp>
      <p:sp>
        <p:nvSpPr>
          <p:cNvPr id="28" name="矩形 27">
            <a:extLst>
              <a:ext uri="{FF2B5EF4-FFF2-40B4-BE49-F238E27FC236}">
                <a16:creationId xmlns="" xmlns:a16="http://schemas.microsoft.com/office/drawing/2014/main" id="{9A3F7711-41FD-4795-9EE0-B9D82D4B45D9}"/>
              </a:ext>
            </a:extLst>
          </p:cNvPr>
          <p:cNvSpPr/>
          <p:nvPr/>
        </p:nvSpPr>
        <p:spPr>
          <a:xfrm>
            <a:off x="596638" y="6092887"/>
            <a:ext cx="6107813" cy="380169"/>
          </a:xfrm>
          <a:prstGeom prst="rect">
            <a:avLst/>
          </a:prstGeom>
        </p:spPr>
        <p:txBody>
          <a:bodyPr wrap="square">
            <a:spAutoFit/>
          </a:bodyPr>
          <a:lstStyle/>
          <a:p>
            <a:pPr rtl="0" fontAlgn="auto">
              <a:lnSpc>
                <a:spcPct val="150000"/>
              </a:lnSpc>
              <a:spcBef>
                <a:spcPts val="0"/>
              </a:spcBef>
              <a:spcAft>
                <a:spcPts val="0"/>
              </a:spcAft>
            </a:pPr>
            <a:r>
              <a:rPr lang="en-US" altLang="zh-CN" sz="1400" dirty="0">
                <a:solidFill>
                  <a:srgbClr val="262626"/>
                </a:solidFill>
                <a:latin typeface="方正大黑简体" panose="02010601030101010101" pitchFamily="2" charset="-122"/>
                <a:ea typeface="方正大黑简体" panose="02010601030101010101" pitchFamily="2" charset="-122"/>
              </a:rPr>
              <a:t>【</a:t>
            </a:r>
            <a:r>
              <a:rPr lang="zh-CN" altLang="en-US" sz="1400" dirty="0">
                <a:solidFill>
                  <a:srgbClr val="262626"/>
                </a:solidFill>
                <a:latin typeface="方正大黑简体" panose="02010601030101010101" pitchFamily="2" charset="-122"/>
                <a:ea typeface="方正大黑简体" panose="02010601030101010101" pitchFamily="2" charset="-122"/>
              </a:rPr>
              <a:t>重大劳动安全事故罪</a:t>
            </a:r>
            <a:r>
              <a:rPr lang="en-US" altLang="zh-CN" sz="1400" dirty="0">
                <a:solidFill>
                  <a:srgbClr val="262626"/>
                </a:solidFill>
                <a:latin typeface="方正大黑简体" panose="02010601030101010101" pitchFamily="2" charset="-122"/>
                <a:ea typeface="方正大黑简体" panose="02010601030101010101" pitchFamily="2" charset="-122"/>
              </a:rPr>
              <a:t>】</a:t>
            </a:r>
            <a:r>
              <a:rPr lang="zh-CN" altLang="en-US" sz="1400" dirty="0">
                <a:solidFill>
                  <a:srgbClr val="262626"/>
                </a:solidFill>
                <a:latin typeface="方正大黑简体" panose="02010601030101010101" pitchFamily="2" charset="-122"/>
                <a:ea typeface="方正大黑简体" panose="02010601030101010101" pitchFamily="2" charset="-122"/>
              </a:rPr>
              <a:t>安全生产设施或者安全生产条件不符合国家规定</a:t>
            </a:r>
          </a:p>
        </p:txBody>
      </p:sp>
    </p:spTree>
    <p:extLst>
      <p:ext uri="{BB962C8B-B14F-4D97-AF65-F5344CB8AC3E}">
        <p14:creationId xmlns="" xmlns:p14="http://schemas.microsoft.com/office/powerpoint/2010/main" val="1680815454"/>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不报、谎报安全事故罪</a:t>
            </a:r>
          </a:p>
        </p:txBody>
      </p:sp>
      <p:grpSp>
        <p:nvGrpSpPr>
          <p:cNvPr id="4" name="组合 3">
            <a:extLst>
              <a:ext uri="{FF2B5EF4-FFF2-40B4-BE49-F238E27FC236}">
                <a16:creationId xmlns="" xmlns:a16="http://schemas.microsoft.com/office/drawing/2014/main" id="{03F067F1-CBEF-4544-891A-09BAEB19E774}"/>
              </a:ext>
            </a:extLst>
          </p:cNvPr>
          <p:cNvGrpSpPr/>
          <p:nvPr/>
        </p:nvGrpSpPr>
        <p:grpSpPr>
          <a:xfrm>
            <a:off x="384110" y="2033445"/>
            <a:ext cx="2979827" cy="720000"/>
            <a:chOff x="1411868" y="994727"/>
            <a:chExt cx="2979827" cy="720000"/>
          </a:xfrm>
        </p:grpSpPr>
        <p:sp>
          <p:nvSpPr>
            <p:cNvPr id="5" name="矩形 4">
              <a:extLst>
                <a:ext uri="{FF2B5EF4-FFF2-40B4-BE49-F238E27FC236}">
                  <a16:creationId xmlns="" xmlns:a16="http://schemas.microsoft.com/office/drawing/2014/main" id="{F5987B9F-CF0B-4B4C-9195-3D6D0364057D}"/>
                </a:ext>
              </a:extLst>
            </p:cNvPr>
            <p:cNvSpPr/>
            <p:nvPr/>
          </p:nvSpPr>
          <p:spPr>
            <a:xfrm>
              <a:off x="2356833" y="994727"/>
              <a:ext cx="2034862" cy="720000"/>
            </a:xfrm>
            <a:prstGeom prst="rect">
              <a:avLst/>
            </a:prstGeom>
            <a:solidFill>
              <a:srgbClr val="C0392B"/>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董事长</a:t>
              </a:r>
              <a:endParaRPr kumimoji="0" lang="en-US" altLang="zh-CN"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总经理</a:t>
              </a:r>
            </a:p>
          </p:txBody>
        </p:sp>
        <p:grpSp>
          <p:nvGrpSpPr>
            <p:cNvPr id="6" name="组合 5">
              <a:extLst>
                <a:ext uri="{FF2B5EF4-FFF2-40B4-BE49-F238E27FC236}">
                  <a16:creationId xmlns="" xmlns:a16="http://schemas.microsoft.com/office/drawing/2014/main" id="{FDED6F4D-DC39-4500-8A9B-CC8CBE4157FA}"/>
                </a:ext>
              </a:extLst>
            </p:cNvPr>
            <p:cNvGrpSpPr/>
            <p:nvPr/>
          </p:nvGrpSpPr>
          <p:grpSpPr>
            <a:xfrm>
              <a:off x="1411868" y="994727"/>
              <a:ext cx="648000" cy="720000"/>
              <a:chOff x="3138133" y="0"/>
              <a:chExt cx="503238" cy="534988"/>
            </a:xfrm>
          </p:grpSpPr>
          <p:sp>
            <p:nvSpPr>
              <p:cNvPr id="7" name="Oval 414">
                <a:extLst>
                  <a:ext uri="{FF2B5EF4-FFF2-40B4-BE49-F238E27FC236}">
                    <a16:creationId xmlns="" xmlns:a16="http://schemas.microsoft.com/office/drawing/2014/main" id="{0B3ADD9F-3297-4B91-853C-5FA339BDDF6B}"/>
                  </a:ext>
                </a:extLst>
              </p:cNvPr>
              <p:cNvSpPr>
                <a:spLocks noChangeArrowheads="1"/>
              </p:cNvSpPr>
              <p:nvPr/>
            </p:nvSpPr>
            <p:spPr bwMode="auto">
              <a:xfrm>
                <a:off x="3282595" y="0"/>
                <a:ext cx="211138" cy="211138"/>
              </a:xfrm>
              <a:prstGeom prst="ellipse">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8" name="Rectangle 415">
                <a:extLst>
                  <a:ext uri="{FF2B5EF4-FFF2-40B4-BE49-F238E27FC236}">
                    <a16:creationId xmlns="" xmlns:a16="http://schemas.microsoft.com/office/drawing/2014/main" id="{3B077AA5-6274-4D69-B21C-4630307D3DDA}"/>
                  </a:ext>
                </a:extLst>
              </p:cNvPr>
              <p:cNvSpPr>
                <a:spLocks noChangeArrowheads="1"/>
              </p:cNvSpPr>
              <p:nvPr/>
            </p:nvSpPr>
            <p:spPr bwMode="auto">
              <a:xfrm>
                <a:off x="3365145" y="252413"/>
                <a:ext cx="46038" cy="23813"/>
              </a:xfrm>
              <a:prstGeom prst="rect">
                <a:avLst/>
              </a:pr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9" name="Freeform 416">
                <a:extLst>
                  <a:ext uri="{FF2B5EF4-FFF2-40B4-BE49-F238E27FC236}">
                    <a16:creationId xmlns="" xmlns:a16="http://schemas.microsoft.com/office/drawing/2014/main" id="{B35C1DFB-9F34-4E7B-B3EA-723EE216E802}"/>
                  </a:ext>
                </a:extLst>
              </p:cNvPr>
              <p:cNvSpPr>
                <a:spLocks/>
              </p:cNvSpPr>
              <p:nvPr/>
            </p:nvSpPr>
            <p:spPr bwMode="auto">
              <a:xfrm>
                <a:off x="3365145" y="287338"/>
                <a:ext cx="46038" cy="88900"/>
              </a:xfrm>
              <a:custGeom>
                <a:avLst/>
                <a:gdLst>
                  <a:gd name="T0" fmla="*/ 15 w 29"/>
                  <a:gd name="T1" fmla="*/ 56 h 56"/>
                  <a:gd name="T2" fmla="*/ 29 w 29"/>
                  <a:gd name="T3" fmla="*/ 38 h 56"/>
                  <a:gd name="T4" fmla="*/ 29 w 29"/>
                  <a:gd name="T5" fmla="*/ 0 h 56"/>
                  <a:gd name="T6" fmla="*/ 0 w 29"/>
                  <a:gd name="T7" fmla="*/ 0 h 56"/>
                  <a:gd name="T8" fmla="*/ 0 w 29"/>
                  <a:gd name="T9" fmla="*/ 38 h 56"/>
                  <a:gd name="T10" fmla="*/ 15 w 29"/>
                  <a:gd name="T11" fmla="*/ 56 h 56"/>
                </a:gdLst>
                <a:ahLst/>
                <a:cxnLst>
                  <a:cxn ang="0">
                    <a:pos x="T0" y="T1"/>
                  </a:cxn>
                  <a:cxn ang="0">
                    <a:pos x="T2" y="T3"/>
                  </a:cxn>
                  <a:cxn ang="0">
                    <a:pos x="T4" y="T5"/>
                  </a:cxn>
                  <a:cxn ang="0">
                    <a:pos x="T6" y="T7"/>
                  </a:cxn>
                  <a:cxn ang="0">
                    <a:pos x="T8" y="T9"/>
                  </a:cxn>
                  <a:cxn ang="0">
                    <a:pos x="T10" y="T11"/>
                  </a:cxn>
                </a:cxnLst>
                <a:rect l="0" t="0" r="r" b="b"/>
                <a:pathLst>
                  <a:path w="29" h="56">
                    <a:moveTo>
                      <a:pt x="15" y="56"/>
                    </a:moveTo>
                    <a:lnTo>
                      <a:pt x="29" y="38"/>
                    </a:lnTo>
                    <a:lnTo>
                      <a:pt x="29" y="0"/>
                    </a:lnTo>
                    <a:lnTo>
                      <a:pt x="0" y="0"/>
                    </a:lnTo>
                    <a:lnTo>
                      <a:pt x="0" y="38"/>
                    </a:lnTo>
                    <a:lnTo>
                      <a:pt x="15" y="56"/>
                    </a:ln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0" name="Freeform 417">
                <a:extLst>
                  <a:ext uri="{FF2B5EF4-FFF2-40B4-BE49-F238E27FC236}">
                    <a16:creationId xmlns="" xmlns:a16="http://schemas.microsoft.com/office/drawing/2014/main" id="{B7C1C104-CF8A-4C1C-A871-CBC183B6BC66}"/>
                  </a:ext>
                </a:extLst>
              </p:cNvPr>
              <p:cNvSpPr>
                <a:spLocks noEditPoints="1"/>
              </p:cNvSpPr>
              <p:nvPr/>
            </p:nvSpPr>
            <p:spPr bwMode="auto">
              <a:xfrm>
                <a:off x="3138133" y="258763"/>
                <a:ext cx="503238" cy="276225"/>
              </a:xfrm>
              <a:custGeom>
                <a:avLst/>
                <a:gdLst>
                  <a:gd name="T0" fmla="*/ 122 w 171"/>
                  <a:gd name="T1" fmla="*/ 0 h 94"/>
                  <a:gd name="T2" fmla="*/ 85 w 171"/>
                  <a:gd name="T3" fmla="*/ 48 h 94"/>
                  <a:gd name="T4" fmla="*/ 48 w 171"/>
                  <a:gd name="T5" fmla="*/ 0 h 94"/>
                  <a:gd name="T6" fmla="*/ 0 w 171"/>
                  <a:gd name="T7" fmla="*/ 49 h 94"/>
                  <a:gd name="T8" fmla="*/ 0 w 171"/>
                  <a:gd name="T9" fmla="*/ 94 h 94"/>
                  <a:gd name="T10" fmla="*/ 171 w 171"/>
                  <a:gd name="T11" fmla="*/ 94 h 94"/>
                  <a:gd name="T12" fmla="*/ 171 w 171"/>
                  <a:gd name="T13" fmla="*/ 49 h 94"/>
                  <a:gd name="T14" fmla="*/ 122 w 171"/>
                  <a:gd name="T15" fmla="*/ 0 h 94"/>
                  <a:gd name="T16" fmla="*/ 85 w 171"/>
                  <a:gd name="T17" fmla="*/ 75 h 94"/>
                  <a:gd name="T18" fmla="*/ 81 w 171"/>
                  <a:gd name="T19" fmla="*/ 71 h 94"/>
                  <a:gd name="T20" fmla="*/ 85 w 171"/>
                  <a:gd name="T21" fmla="*/ 66 h 94"/>
                  <a:gd name="T22" fmla="*/ 90 w 171"/>
                  <a:gd name="T23" fmla="*/ 71 h 94"/>
                  <a:gd name="T24" fmla="*/ 85 w 171"/>
                  <a:gd name="T2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94">
                    <a:moveTo>
                      <a:pt x="122" y="0"/>
                    </a:moveTo>
                    <a:cubicBezTo>
                      <a:pt x="85" y="48"/>
                      <a:pt x="85" y="48"/>
                      <a:pt x="85" y="48"/>
                    </a:cubicBezTo>
                    <a:cubicBezTo>
                      <a:pt x="48" y="0"/>
                      <a:pt x="48" y="0"/>
                      <a:pt x="48" y="0"/>
                    </a:cubicBezTo>
                    <a:cubicBezTo>
                      <a:pt x="24" y="5"/>
                      <a:pt x="0" y="17"/>
                      <a:pt x="0" y="49"/>
                    </a:cubicBezTo>
                    <a:cubicBezTo>
                      <a:pt x="0" y="94"/>
                      <a:pt x="0" y="94"/>
                      <a:pt x="0" y="94"/>
                    </a:cubicBezTo>
                    <a:cubicBezTo>
                      <a:pt x="171" y="94"/>
                      <a:pt x="171" y="94"/>
                      <a:pt x="171" y="94"/>
                    </a:cubicBezTo>
                    <a:cubicBezTo>
                      <a:pt x="171" y="49"/>
                      <a:pt x="171" y="49"/>
                      <a:pt x="171" y="49"/>
                    </a:cubicBezTo>
                    <a:cubicBezTo>
                      <a:pt x="171" y="17"/>
                      <a:pt x="146" y="5"/>
                      <a:pt x="122" y="0"/>
                    </a:cubicBezTo>
                    <a:close/>
                    <a:moveTo>
                      <a:pt x="85" y="75"/>
                    </a:moveTo>
                    <a:cubicBezTo>
                      <a:pt x="83" y="75"/>
                      <a:pt x="81" y="73"/>
                      <a:pt x="81" y="71"/>
                    </a:cubicBezTo>
                    <a:cubicBezTo>
                      <a:pt x="81" y="68"/>
                      <a:pt x="83" y="66"/>
                      <a:pt x="85" y="66"/>
                    </a:cubicBezTo>
                    <a:cubicBezTo>
                      <a:pt x="88" y="66"/>
                      <a:pt x="90" y="68"/>
                      <a:pt x="90" y="71"/>
                    </a:cubicBezTo>
                    <a:cubicBezTo>
                      <a:pt x="90" y="73"/>
                      <a:pt x="88" y="75"/>
                      <a:pt x="85" y="75"/>
                    </a:cubicBezTo>
                    <a:close/>
                  </a:path>
                </a:pathLst>
              </a:custGeom>
              <a:solidFill>
                <a:srgbClr val="C0392B"/>
              </a:solid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1" name="组合 10">
            <a:extLst>
              <a:ext uri="{FF2B5EF4-FFF2-40B4-BE49-F238E27FC236}">
                <a16:creationId xmlns="" xmlns:a16="http://schemas.microsoft.com/office/drawing/2014/main" id="{0A35BE46-B6BF-4179-841A-3E5D732335FB}"/>
              </a:ext>
            </a:extLst>
          </p:cNvPr>
          <p:cNvGrpSpPr/>
          <p:nvPr/>
        </p:nvGrpSpPr>
        <p:grpSpPr>
          <a:xfrm>
            <a:off x="384110" y="3183105"/>
            <a:ext cx="3000357" cy="720000"/>
            <a:chOff x="1391338" y="2224162"/>
            <a:chExt cx="3000357" cy="720000"/>
          </a:xfrm>
        </p:grpSpPr>
        <p:sp>
          <p:nvSpPr>
            <p:cNvPr id="12" name="矩形 11">
              <a:extLst>
                <a:ext uri="{FF2B5EF4-FFF2-40B4-BE49-F238E27FC236}">
                  <a16:creationId xmlns="" xmlns:a16="http://schemas.microsoft.com/office/drawing/2014/main" id="{580AAB59-591A-4D85-B4A7-DCD1233C9A9A}"/>
                </a:ext>
              </a:extLst>
            </p:cNvPr>
            <p:cNvSpPr/>
            <p:nvPr/>
          </p:nvSpPr>
          <p:spPr>
            <a:xfrm>
              <a:off x="2356833" y="2224162"/>
              <a:ext cx="2034862" cy="720000"/>
            </a:xfrm>
            <a:prstGeom prst="rect">
              <a:avLst/>
            </a:prstGeom>
            <a:solidFill>
              <a:srgbClr val="EA9C1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事故现场</a:t>
              </a:r>
              <a:endParaRPr kumimoji="0" lang="en-US" altLang="zh-CN"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的有关人员</a:t>
              </a:r>
            </a:p>
          </p:txBody>
        </p:sp>
        <p:grpSp>
          <p:nvGrpSpPr>
            <p:cNvPr id="13" name="组合 12">
              <a:extLst>
                <a:ext uri="{FF2B5EF4-FFF2-40B4-BE49-F238E27FC236}">
                  <a16:creationId xmlns="" xmlns:a16="http://schemas.microsoft.com/office/drawing/2014/main" id="{68BE0990-29F1-48C9-AF43-9F7201A01661}"/>
                </a:ext>
              </a:extLst>
            </p:cNvPr>
            <p:cNvGrpSpPr/>
            <p:nvPr/>
          </p:nvGrpSpPr>
          <p:grpSpPr>
            <a:xfrm>
              <a:off x="1391338" y="2224162"/>
              <a:ext cx="648000" cy="720000"/>
              <a:chOff x="1276332" y="2338131"/>
              <a:chExt cx="760413" cy="812800"/>
            </a:xfrm>
            <a:solidFill>
              <a:srgbClr val="EA9C12"/>
            </a:solidFill>
          </p:grpSpPr>
          <p:sp>
            <p:nvSpPr>
              <p:cNvPr id="14" name="Oval 444">
                <a:extLst>
                  <a:ext uri="{FF2B5EF4-FFF2-40B4-BE49-F238E27FC236}">
                    <a16:creationId xmlns="" xmlns:a16="http://schemas.microsoft.com/office/drawing/2014/main" id="{20F205DD-EF0E-4A5B-91BA-464BCDEC89C8}"/>
                  </a:ext>
                </a:extLst>
              </p:cNvPr>
              <p:cNvSpPr>
                <a:spLocks noChangeArrowheads="1"/>
              </p:cNvSpPr>
              <p:nvPr/>
            </p:nvSpPr>
            <p:spPr bwMode="auto">
              <a:xfrm>
                <a:off x="1496995" y="2338131"/>
                <a:ext cx="317500" cy="32067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15" name="Freeform 445">
                <a:extLst>
                  <a:ext uri="{FF2B5EF4-FFF2-40B4-BE49-F238E27FC236}">
                    <a16:creationId xmlns="" xmlns:a16="http://schemas.microsoft.com/office/drawing/2014/main" id="{83986D7D-A84B-4B20-9FB5-C455C07D3410}"/>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grpSp>
        <p:nvGrpSpPr>
          <p:cNvPr id="16" name="组合 15">
            <a:extLst>
              <a:ext uri="{FF2B5EF4-FFF2-40B4-BE49-F238E27FC236}">
                <a16:creationId xmlns="" xmlns:a16="http://schemas.microsoft.com/office/drawing/2014/main" id="{911AEF02-2FCC-4C8D-BEAC-75FFFE60480C}"/>
              </a:ext>
            </a:extLst>
          </p:cNvPr>
          <p:cNvGrpSpPr/>
          <p:nvPr/>
        </p:nvGrpSpPr>
        <p:grpSpPr>
          <a:xfrm>
            <a:off x="384110" y="4390816"/>
            <a:ext cx="3000357" cy="720000"/>
            <a:chOff x="1391338" y="3417538"/>
            <a:chExt cx="3000357" cy="720000"/>
          </a:xfrm>
        </p:grpSpPr>
        <p:sp>
          <p:nvSpPr>
            <p:cNvPr id="17" name="矩形 16">
              <a:extLst>
                <a:ext uri="{FF2B5EF4-FFF2-40B4-BE49-F238E27FC236}">
                  <a16:creationId xmlns="" xmlns:a16="http://schemas.microsoft.com/office/drawing/2014/main" id="{2FA35938-0DF3-439D-8604-FCA6A5C3AB5F}"/>
                </a:ext>
              </a:extLst>
            </p:cNvPr>
            <p:cNvSpPr/>
            <p:nvPr/>
          </p:nvSpPr>
          <p:spPr>
            <a:xfrm>
              <a:off x="2356833" y="3417538"/>
              <a:ext cx="2034862" cy="720000"/>
            </a:xfrm>
            <a:prstGeom prst="rect">
              <a:avLst/>
            </a:prstGeom>
            <a:solidFill>
              <a:srgbClr val="2980B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安全监督</a:t>
              </a:r>
              <a:endParaRPr kumimoji="0" lang="en-US" altLang="zh-CN"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FFFFFF"/>
                  </a:solidFill>
                  <a:effectLst/>
                  <a:uLnTx/>
                  <a:uFillTx/>
                  <a:latin typeface="方正大黑简体" panose="02010601030101010101" pitchFamily="2" charset="-122"/>
                  <a:ea typeface="方正大黑简体" panose="02010601030101010101" pitchFamily="2" charset="-122"/>
                </a:rPr>
                <a:t>管理人员</a:t>
              </a:r>
            </a:p>
          </p:txBody>
        </p:sp>
        <p:grpSp>
          <p:nvGrpSpPr>
            <p:cNvPr id="18" name="组合 17">
              <a:extLst>
                <a:ext uri="{FF2B5EF4-FFF2-40B4-BE49-F238E27FC236}">
                  <a16:creationId xmlns="" xmlns:a16="http://schemas.microsoft.com/office/drawing/2014/main" id="{1E4ED0B7-0EC5-4EE5-BC88-B4B107FB2648}"/>
                </a:ext>
              </a:extLst>
            </p:cNvPr>
            <p:cNvGrpSpPr/>
            <p:nvPr/>
          </p:nvGrpSpPr>
          <p:grpSpPr>
            <a:xfrm>
              <a:off x="1391338" y="3417538"/>
              <a:ext cx="648000" cy="720000"/>
              <a:chOff x="1276332" y="2338131"/>
              <a:chExt cx="760413" cy="812800"/>
            </a:xfrm>
          </p:grpSpPr>
          <p:sp>
            <p:nvSpPr>
              <p:cNvPr id="19" name="Oval 444">
                <a:extLst>
                  <a:ext uri="{FF2B5EF4-FFF2-40B4-BE49-F238E27FC236}">
                    <a16:creationId xmlns="" xmlns:a16="http://schemas.microsoft.com/office/drawing/2014/main" id="{522BB967-22D6-4B42-AA3D-3D4F8499A651}"/>
                  </a:ext>
                </a:extLst>
              </p:cNvPr>
              <p:cNvSpPr>
                <a:spLocks noChangeArrowheads="1"/>
              </p:cNvSpPr>
              <p:nvPr/>
            </p:nvSpPr>
            <p:spPr bwMode="auto">
              <a:xfrm>
                <a:off x="1496995" y="2338131"/>
                <a:ext cx="317500" cy="320675"/>
              </a:xfrm>
              <a:prstGeom prst="ellipse">
                <a:avLst/>
              </a:pr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20" name="Freeform 445">
                <a:extLst>
                  <a:ext uri="{FF2B5EF4-FFF2-40B4-BE49-F238E27FC236}">
                    <a16:creationId xmlns="" xmlns:a16="http://schemas.microsoft.com/office/drawing/2014/main" id="{6485600C-3170-4A39-A5D9-198A120AF393}"/>
                  </a:ext>
                </a:extLst>
              </p:cNvPr>
              <p:cNvSpPr>
                <a:spLocks/>
              </p:cNvSpPr>
              <p:nvPr/>
            </p:nvSpPr>
            <p:spPr bwMode="auto">
              <a:xfrm>
                <a:off x="1276332" y="2717543"/>
                <a:ext cx="760413" cy="433388"/>
              </a:xfrm>
              <a:custGeom>
                <a:avLst/>
                <a:gdLst>
                  <a:gd name="T0" fmla="*/ 258 w 258"/>
                  <a:gd name="T1" fmla="*/ 147 h 147"/>
                  <a:gd name="T2" fmla="*/ 258 w 258"/>
                  <a:gd name="T3" fmla="*/ 78 h 147"/>
                  <a:gd name="T4" fmla="*/ 129 w 258"/>
                  <a:gd name="T5" fmla="*/ 0 h 147"/>
                  <a:gd name="T6" fmla="*/ 0 w 258"/>
                  <a:gd name="T7" fmla="*/ 78 h 147"/>
                  <a:gd name="T8" fmla="*/ 0 w 258"/>
                  <a:gd name="T9" fmla="*/ 147 h 147"/>
                  <a:gd name="T10" fmla="*/ 258 w 258"/>
                  <a:gd name="T11" fmla="*/ 147 h 147"/>
                </a:gdLst>
                <a:ahLst/>
                <a:cxnLst>
                  <a:cxn ang="0">
                    <a:pos x="T0" y="T1"/>
                  </a:cxn>
                  <a:cxn ang="0">
                    <a:pos x="T2" y="T3"/>
                  </a:cxn>
                  <a:cxn ang="0">
                    <a:pos x="T4" y="T5"/>
                  </a:cxn>
                  <a:cxn ang="0">
                    <a:pos x="T6" y="T7"/>
                  </a:cxn>
                  <a:cxn ang="0">
                    <a:pos x="T8" y="T9"/>
                  </a:cxn>
                  <a:cxn ang="0">
                    <a:pos x="T10" y="T11"/>
                  </a:cxn>
                </a:cxnLst>
                <a:rect l="0" t="0" r="r" b="b"/>
                <a:pathLst>
                  <a:path w="258" h="147">
                    <a:moveTo>
                      <a:pt x="258" y="147"/>
                    </a:moveTo>
                    <a:cubicBezTo>
                      <a:pt x="258" y="78"/>
                      <a:pt x="258" y="78"/>
                      <a:pt x="258" y="78"/>
                    </a:cubicBezTo>
                    <a:cubicBezTo>
                      <a:pt x="258" y="3"/>
                      <a:pt x="168" y="0"/>
                      <a:pt x="129" y="0"/>
                    </a:cubicBezTo>
                    <a:cubicBezTo>
                      <a:pt x="91" y="0"/>
                      <a:pt x="0" y="3"/>
                      <a:pt x="0" y="78"/>
                    </a:cubicBezTo>
                    <a:cubicBezTo>
                      <a:pt x="0" y="147"/>
                      <a:pt x="0" y="147"/>
                      <a:pt x="0" y="147"/>
                    </a:cubicBezTo>
                    <a:lnTo>
                      <a:pt x="258" y="147"/>
                    </a:lnTo>
                    <a:close/>
                  </a:path>
                </a:pathLst>
              </a:custGeom>
              <a:solidFill>
                <a:srgbClr val="2980B9"/>
              </a:solidFill>
              <a:ln>
                <a:solidFill>
                  <a:srgbClr val="2980B9"/>
                </a:solidFill>
              </a:ln>
            </p:spPr>
            <p:txBody>
              <a:bodyPr vert="horz" wrap="square" lIns="91440" tIns="45720" rIns="91440" bIns="45720" numCol="1"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grpSp>
      </p:grpSp>
      <p:sp>
        <p:nvSpPr>
          <p:cNvPr id="21" name="AutoShape 5">
            <a:extLst>
              <a:ext uri="{FF2B5EF4-FFF2-40B4-BE49-F238E27FC236}">
                <a16:creationId xmlns="" xmlns:a16="http://schemas.microsoft.com/office/drawing/2014/main" id="{6BB10CA5-EADA-41B7-8E55-E68D2D6E51A4}"/>
              </a:ext>
            </a:extLst>
          </p:cNvPr>
          <p:cNvSpPr>
            <a:spLocks noChangeArrowheads="1"/>
          </p:cNvSpPr>
          <p:nvPr/>
        </p:nvSpPr>
        <p:spPr bwMode="auto">
          <a:xfrm>
            <a:off x="3891357" y="1773736"/>
            <a:ext cx="526959" cy="3518466"/>
          </a:xfrm>
          <a:prstGeom prst="notchedRightArrow">
            <a:avLst>
              <a:gd name="adj1" fmla="val 81435"/>
              <a:gd name="adj2" fmla="val 100000"/>
            </a:avLst>
          </a:prstGeom>
          <a:solidFill>
            <a:srgbClr val="262626"/>
          </a:solidFill>
          <a:ln w="6350">
            <a:noFill/>
            <a:miter lim="800000"/>
            <a:headEnd/>
            <a:tailEnd/>
          </a:ln>
          <a:effectLst/>
        </p:spPr>
        <p:txBody>
          <a:bodyPr wrap="none" lIns="0" tIns="0" rIns="0" bIns="0"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300" b="1" i="0" u="none" strike="noStrike" kern="0" cap="none" spc="0" normalizeH="0" baseline="0" noProof="0">
              <a:ln>
                <a:noFill/>
              </a:ln>
              <a:solidFill>
                <a:srgbClr val="000000"/>
              </a:solidFill>
              <a:effectLst/>
              <a:uLnTx/>
              <a:uFillTx/>
              <a:latin typeface="方正大黑简体" panose="02010601030101010101" pitchFamily="2" charset="-122"/>
              <a:ea typeface="方正大黑简体" panose="02010601030101010101" pitchFamily="2" charset="-122"/>
            </a:endParaRPr>
          </a:p>
        </p:txBody>
      </p:sp>
      <p:sp>
        <p:nvSpPr>
          <p:cNvPr id="22" name="矩形 21">
            <a:extLst>
              <a:ext uri="{FF2B5EF4-FFF2-40B4-BE49-F238E27FC236}">
                <a16:creationId xmlns="" xmlns:a16="http://schemas.microsoft.com/office/drawing/2014/main" id="{C4788717-B1F0-4BBD-A1B7-E13F0E84FDCD}"/>
              </a:ext>
            </a:extLst>
          </p:cNvPr>
          <p:cNvSpPr/>
          <p:nvPr/>
        </p:nvSpPr>
        <p:spPr>
          <a:xfrm>
            <a:off x="4536241" y="1650221"/>
            <a:ext cx="5861433" cy="2376676"/>
          </a:xfrm>
          <a:prstGeom prst="rect">
            <a:avLst/>
          </a:prstGeom>
        </p:spPr>
        <p:txBody>
          <a:bodyPr wrap="square">
            <a:spAutoFit/>
          </a:bodyPr>
          <a:lstStyle/>
          <a:p>
            <a:pPr algn="ctr" rtl="0" fontAlgn="auto">
              <a:lnSpc>
                <a:spcPct val="200000"/>
              </a:lnSpc>
              <a:spcBef>
                <a:spcPts val="0"/>
              </a:spcBef>
              <a:spcAft>
                <a:spcPts val="0"/>
              </a:spcAft>
            </a:pPr>
            <a:r>
              <a:rPr lang="zh-CN" altLang="en-US" sz="4000" dirty="0">
                <a:solidFill>
                  <a:srgbClr val="262626"/>
                </a:solidFill>
                <a:latin typeface="方正大黑简体" panose="02010601030101010101" pitchFamily="2" charset="-122"/>
                <a:ea typeface="方正大黑简体" panose="02010601030101010101" pitchFamily="2" charset="-122"/>
              </a:rPr>
              <a:t>都有可能</a:t>
            </a:r>
            <a:endParaRPr lang="en-US" altLang="zh-CN" sz="4000" dirty="0">
              <a:solidFill>
                <a:srgbClr val="262626"/>
              </a:solidFill>
              <a:latin typeface="方正大黑简体" panose="02010601030101010101" pitchFamily="2" charset="-122"/>
              <a:ea typeface="方正大黑简体" panose="02010601030101010101" pitchFamily="2" charset="-122"/>
            </a:endParaRPr>
          </a:p>
          <a:p>
            <a:pPr algn="ctr" rtl="0" fontAlgn="auto">
              <a:lnSpc>
                <a:spcPct val="200000"/>
              </a:lnSpc>
              <a:spcBef>
                <a:spcPts val="0"/>
              </a:spcBef>
              <a:spcAft>
                <a:spcPts val="0"/>
              </a:spcAft>
            </a:pPr>
            <a:r>
              <a:rPr lang="zh-CN" altLang="en-US" sz="4000" b="1" dirty="0">
                <a:solidFill>
                  <a:srgbClr val="C00000"/>
                </a:solidFill>
                <a:latin typeface="方正大黑简体" panose="02010601030101010101" pitchFamily="2" charset="-122"/>
                <a:ea typeface="方正大黑简体" panose="02010601030101010101" pitchFamily="2" charset="-122"/>
              </a:rPr>
              <a:t>犯不报、谎报安全事故罪</a:t>
            </a:r>
          </a:p>
        </p:txBody>
      </p:sp>
      <p:sp>
        <p:nvSpPr>
          <p:cNvPr id="23" name="矩形 22">
            <a:extLst>
              <a:ext uri="{FF2B5EF4-FFF2-40B4-BE49-F238E27FC236}">
                <a16:creationId xmlns="" xmlns:a16="http://schemas.microsoft.com/office/drawing/2014/main" id="{2943276C-A4CA-4FA8-B9DC-655583E7567B}"/>
              </a:ext>
            </a:extLst>
          </p:cNvPr>
          <p:cNvSpPr/>
          <p:nvPr/>
        </p:nvSpPr>
        <p:spPr>
          <a:xfrm>
            <a:off x="4683191" y="4109918"/>
            <a:ext cx="5593198" cy="1314334"/>
          </a:xfrm>
          <a:prstGeom prst="rect">
            <a:avLst/>
          </a:prstGeom>
        </p:spPr>
        <p:txBody>
          <a:bodyPr wrap="none">
            <a:spAutoFit/>
          </a:bodyPr>
          <a:lstStyle/>
          <a:p>
            <a:pPr algn="ctr">
              <a:lnSpc>
                <a:spcPct val="150000"/>
              </a:lnSpc>
            </a:pPr>
            <a:r>
              <a:rPr lang="zh-CN" altLang="en-US" sz="2800" b="1" dirty="0">
                <a:solidFill>
                  <a:srgbClr val="000000"/>
                </a:solidFill>
                <a:latin typeface="方正大黑简体" panose="02010601030101010101" pitchFamily="2" charset="-122"/>
                <a:ea typeface="方正大黑简体" panose="02010601030101010101" pitchFamily="2" charset="-122"/>
              </a:rPr>
              <a:t>没有履行行法定职责消除事故隐患</a:t>
            </a:r>
            <a:endParaRPr lang="en-US" altLang="zh-CN" sz="2800" b="1" dirty="0">
              <a:solidFill>
                <a:srgbClr val="000000"/>
              </a:solidFill>
              <a:latin typeface="方正大黑简体" panose="02010601030101010101" pitchFamily="2" charset="-122"/>
              <a:ea typeface="方正大黑简体" panose="02010601030101010101" pitchFamily="2" charset="-122"/>
            </a:endParaRPr>
          </a:p>
          <a:p>
            <a:pPr algn="ctr" rtl="0" fontAlgn="auto">
              <a:lnSpc>
                <a:spcPct val="150000"/>
              </a:lnSpc>
              <a:spcBef>
                <a:spcPts val="0"/>
              </a:spcBef>
              <a:spcAft>
                <a:spcPts val="0"/>
              </a:spcAft>
            </a:pPr>
            <a:r>
              <a:rPr lang="zh-CN" altLang="en-US" sz="2800" b="1" dirty="0">
                <a:solidFill>
                  <a:srgbClr val="000000"/>
                </a:solidFill>
                <a:latin typeface="方正大黑简体" panose="02010601030101010101" pitchFamily="2" charset="-122"/>
                <a:ea typeface="方正大黑简体" panose="02010601030101010101" pitchFamily="2" charset="-122"/>
              </a:rPr>
              <a:t>更多适用于安全管理等管理人员</a:t>
            </a:r>
          </a:p>
        </p:txBody>
      </p:sp>
      <p:sp>
        <p:nvSpPr>
          <p:cNvPr id="24" name="矩形 23">
            <a:extLst>
              <a:ext uri="{FF2B5EF4-FFF2-40B4-BE49-F238E27FC236}">
                <a16:creationId xmlns="" xmlns:a16="http://schemas.microsoft.com/office/drawing/2014/main" id="{99599A97-EDE5-4948-A4BF-DE4C2387CFEE}"/>
              </a:ext>
            </a:extLst>
          </p:cNvPr>
          <p:cNvSpPr/>
          <p:nvPr/>
        </p:nvSpPr>
        <p:spPr>
          <a:xfrm>
            <a:off x="263352" y="5890336"/>
            <a:ext cx="8660095" cy="380169"/>
          </a:xfrm>
          <a:prstGeom prst="rect">
            <a:avLst/>
          </a:prstGeom>
        </p:spPr>
        <p:txBody>
          <a:bodyPr wrap="square">
            <a:spAutoFit/>
          </a:bodyPr>
          <a:lstStyle/>
          <a:p>
            <a:pPr rtl="0" fontAlgn="auto">
              <a:lnSpc>
                <a:spcPct val="150000"/>
              </a:lnSpc>
              <a:spcBef>
                <a:spcPts val="0"/>
              </a:spcBef>
              <a:spcAft>
                <a:spcPts val="0"/>
              </a:spcAft>
            </a:pPr>
            <a:r>
              <a:rPr lang="en-US" altLang="zh-CN" sz="1400" dirty="0">
                <a:solidFill>
                  <a:srgbClr val="262626"/>
                </a:solidFill>
                <a:latin typeface="方正大黑简体" panose="02010601030101010101" pitchFamily="2" charset="-122"/>
                <a:ea typeface="方正大黑简体" panose="02010601030101010101" pitchFamily="2" charset="-122"/>
              </a:rPr>
              <a:t>【</a:t>
            </a:r>
            <a:r>
              <a:rPr lang="zh-CN" altLang="en-US" sz="1400" dirty="0">
                <a:solidFill>
                  <a:srgbClr val="262626"/>
                </a:solidFill>
                <a:latin typeface="方正大黑简体" panose="02010601030101010101" pitchFamily="2" charset="-122"/>
                <a:ea typeface="方正大黑简体" panose="02010601030101010101" pitchFamily="2" charset="-122"/>
              </a:rPr>
              <a:t>不报、谎报安全事故罪</a:t>
            </a:r>
            <a:r>
              <a:rPr lang="en-US" altLang="zh-CN" sz="1400" dirty="0">
                <a:solidFill>
                  <a:srgbClr val="262626"/>
                </a:solidFill>
                <a:latin typeface="方正大黑简体" panose="02010601030101010101" pitchFamily="2" charset="-122"/>
                <a:ea typeface="方正大黑简体" panose="02010601030101010101" pitchFamily="2" charset="-122"/>
              </a:rPr>
              <a:t>】</a:t>
            </a:r>
            <a:r>
              <a:rPr lang="zh-CN" altLang="en-US" sz="1400" dirty="0">
                <a:solidFill>
                  <a:srgbClr val="262626"/>
                </a:solidFill>
                <a:latin typeface="方正大黑简体" panose="02010601030101010101" pitchFamily="2" charset="-122"/>
                <a:ea typeface="方正大黑简体" panose="02010601030101010101" pitchFamily="2" charset="-122"/>
              </a:rPr>
              <a:t>在安全事故发生后，负有报告职责的人员不报或者谎报事故情况，贻误事故抢救</a:t>
            </a:r>
          </a:p>
        </p:txBody>
      </p:sp>
    </p:spTree>
    <p:extLst>
      <p:ext uri="{BB962C8B-B14F-4D97-AF65-F5344CB8AC3E}">
        <p14:creationId xmlns="" xmlns:p14="http://schemas.microsoft.com/office/powerpoint/2010/main" val="3948520139"/>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明确相关犯罪的定罪量刑标准</a:t>
            </a:r>
          </a:p>
        </p:txBody>
      </p:sp>
      <p:sp>
        <p:nvSpPr>
          <p:cNvPr id="5" name="矩形 4">
            <a:extLst>
              <a:ext uri="{FF2B5EF4-FFF2-40B4-BE49-F238E27FC236}">
                <a16:creationId xmlns="" xmlns:a16="http://schemas.microsoft.com/office/drawing/2014/main" id="{34AFFE11-3235-4C1D-A170-B932A5D7BF18}"/>
              </a:ext>
            </a:extLst>
          </p:cNvPr>
          <p:cNvSpPr/>
          <p:nvPr/>
        </p:nvSpPr>
        <p:spPr>
          <a:xfrm>
            <a:off x="695400" y="1785795"/>
            <a:ext cx="6450488" cy="2201628"/>
          </a:xfrm>
          <a:prstGeom prst="rect">
            <a:avLst/>
          </a:prstGeom>
        </p:spPr>
        <p:txBody>
          <a:bodyPr wrap="square">
            <a:spAutoFit/>
          </a:bodyPr>
          <a:lstStyle/>
          <a:p>
            <a:pPr marL="342900" indent="-342900" rtl="0" fontAlgn="auto">
              <a:lnSpc>
                <a:spcPct val="200000"/>
              </a:lnSpc>
              <a:spcBef>
                <a:spcPts val="0"/>
              </a:spcBef>
              <a:spcAft>
                <a:spcPts val="0"/>
              </a:spcAft>
              <a:buFont typeface="Arial" panose="020B0604020202020204" pitchFamily="34" charset="0"/>
              <a:buChar char="•"/>
            </a:pPr>
            <a:r>
              <a:rPr lang="zh-CN" altLang="en-US" sz="2400" dirty="0">
                <a:solidFill>
                  <a:srgbClr val="262626"/>
                </a:solidFill>
                <a:latin typeface="方正大黑简体" panose="02010601030101010101" pitchFamily="2" charset="-122"/>
                <a:ea typeface="方正大黑简体" panose="02010601030101010101" pitchFamily="2" charset="-122"/>
              </a:rPr>
              <a:t>造成</a:t>
            </a:r>
            <a:r>
              <a:rPr lang="zh-CN" altLang="en-US" sz="2400" dirty="0">
                <a:solidFill>
                  <a:srgbClr val="C0392B"/>
                </a:solidFill>
                <a:latin typeface="方正大黑简体" panose="02010601030101010101" pitchFamily="2" charset="-122"/>
                <a:ea typeface="方正大黑简体" panose="02010601030101010101" pitchFamily="2" charset="-122"/>
              </a:rPr>
              <a:t>死亡一人以上</a:t>
            </a:r>
            <a:r>
              <a:rPr lang="zh-CN" altLang="en-US" sz="2400" dirty="0">
                <a:solidFill>
                  <a:srgbClr val="262626"/>
                </a:solidFill>
                <a:latin typeface="方正大黑简体" panose="02010601030101010101" pitchFamily="2" charset="-122"/>
                <a:ea typeface="方正大黑简体" panose="02010601030101010101" pitchFamily="2" charset="-122"/>
              </a:rPr>
              <a:t>，或者</a:t>
            </a:r>
            <a:r>
              <a:rPr lang="zh-CN" altLang="en-US" sz="2400" dirty="0">
                <a:solidFill>
                  <a:srgbClr val="C0392B"/>
                </a:solidFill>
                <a:latin typeface="方正大黑简体" panose="02010601030101010101" pitchFamily="2" charset="-122"/>
                <a:ea typeface="方正大黑简体" panose="02010601030101010101" pitchFamily="2" charset="-122"/>
              </a:rPr>
              <a:t>重伤三人以上</a:t>
            </a:r>
            <a:r>
              <a:rPr lang="zh-CN" altLang="en-US" sz="2400" dirty="0">
                <a:solidFill>
                  <a:srgbClr val="262626"/>
                </a:solidFill>
                <a:latin typeface="方正大黑简体" panose="02010601030101010101" pitchFamily="2" charset="-122"/>
                <a:ea typeface="方正大黑简体" panose="02010601030101010101" pitchFamily="2" charset="-122"/>
              </a:rPr>
              <a:t>的</a:t>
            </a:r>
          </a:p>
          <a:p>
            <a:pPr marL="342900" indent="-342900" rtl="0" fontAlgn="auto">
              <a:lnSpc>
                <a:spcPct val="200000"/>
              </a:lnSpc>
              <a:spcBef>
                <a:spcPts val="0"/>
              </a:spcBef>
              <a:spcAft>
                <a:spcPts val="0"/>
              </a:spcAft>
              <a:buFont typeface="Arial" panose="020B0604020202020204" pitchFamily="34" charset="0"/>
              <a:buChar char="•"/>
            </a:pPr>
            <a:r>
              <a:rPr lang="zh-CN" altLang="en-US" sz="2400" dirty="0">
                <a:solidFill>
                  <a:srgbClr val="262626"/>
                </a:solidFill>
                <a:latin typeface="方正大黑简体" panose="02010601030101010101" pitchFamily="2" charset="-122"/>
                <a:ea typeface="方正大黑简体" panose="02010601030101010101" pitchFamily="2" charset="-122"/>
              </a:rPr>
              <a:t>造成直接经济损失</a:t>
            </a:r>
            <a:r>
              <a:rPr lang="zh-CN" altLang="en-US" sz="2400" dirty="0">
                <a:solidFill>
                  <a:srgbClr val="C0392B"/>
                </a:solidFill>
                <a:latin typeface="方正大黑简体" panose="02010601030101010101" pitchFamily="2" charset="-122"/>
                <a:ea typeface="方正大黑简体" panose="02010601030101010101" pitchFamily="2" charset="-122"/>
              </a:rPr>
              <a:t>一百万元</a:t>
            </a:r>
            <a:r>
              <a:rPr lang="zh-CN" altLang="en-US" sz="2400" dirty="0">
                <a:solidFill>
                  <a:srgbClr val="262626"/>
                </a:solidFill>
                <a:latin typeface="方正大黑简体" panose="02010601030101010101" pitchFamily="2" charset="-122"/>
                <a:ea typeface="方正大黑简体" panose="02010601030101010101" pitchFamily="2" charset="-122"/>
              </a:rPr>
              <a:t>以上的</a:t>
            </a:r>
          </a:p>
          <a:p>
            <a:pPr marL="342900" indent="-342900" rtl="0" fontAlgn="auto">
              <a:lnSpc>
                <a:spcPct val="200000"/>
              </a:lnSpc>
              <a:spcBef>
                <a:spcPts val="0"/>
              </a:spcBef>
              <a:spcAft>
                <a:spcPts val="0"/>
              </a:spcAft>
              <a:buFont typeface="Arial" panose="020B0604020202020204" pitchFamily="34" charset="0"/>
              <a:buChar char="•"/>
            </a:pPr>
            <a:r>
              <a:rPr lang="zh-CN" altLang="en-US" sz="2400" dirty="0">
                <a:solidFill>
                  <a:srgbClr val="262626"/>
                </a:solidFill>
                <a:latin typeface="方正大黑简体" panose="02010601030101010101" pitchFamily="2" charset="-122"/>
                <a:ea typeface="方正大黑简体" panose="02010601030101010101" pitchFamily="2" charset="-122"/>
              </a:rPr>
              <a:t>其他造成严重后果或者重大安全事故的情形</a:t>
            </a:r>
            <a:endParaRPr lang="zh-CN" altLang="en-US" sz="2400" dirty="0">
              <a:solidFill>
                <a:srgbClr val="C54C40"/>
              </a:solidFill>
              <a:latin typeface="方正大黑简体" panose="02010601030101010101" pitchFamily="2" charset="-122"/>
              <a:ea typeface="方正大黑简体" panose="02010601030101010101" pitchFamily="2" charset="-122"/>
            </a:endParaRPr>
          </a:p>
        </p:txBody>
      </p:sp>
      <p:sp>
        <p:nvSpPr>
          <p:cNvPr id="6" name="矩形 5">
            <a:extLst>
              <a:ext uri="{FF2B5EF4-FFF2-40B4-BE49-F238E27FC236}">
                <a16:creationId xmlns="" xmlns:a16="http://schemas.microsoft.com/office/drawing/2014/main" id="{DC2AB537-D518-44FA-931D-3C2275416FA1}"/>
              </a:ext>
            </a:extLst>
          </p:cNvPr>
          <p:cNvSpPr/>
          <p:nvPr/>
        </p:nvSpPr>
        <p:spPr>
          <a:xfrm>
            <a:off x="552008" y="4173719"/>
            <a:ext cx="6450488" cy="584775"/>
          </a:xfrm>
          <a:prstGeom prst="rect">
            <a:avLst/>
          </a:prstGeom>
        </p:spPr>
        <p:txBody>
          <a:bodyPr wrap="square">
            <a:spAutoFit/>
          </a:bodyPr>
          <a:lstStyle/>
          <a:p>
            <a:pPr algn="ctr" rtl="0" fontAlgn="auto">
              <a:spcBef>
                <a:spcPts val="0"/>
              </a:spcBef>
              <a:spcAft>
                <a:spcPts val="0"/>
              </a:spcAft>
            </a:pPr>
            <a:r>
              <a:rPr lang="zh-CN" altLang="en-US" sz="3200" dirty="0">
                <a:solidFill>
                  <a:srgbClr val="C00000"/>
                </a:solidFill>
                <a:latin typeface="方正大黑简体" panose="02010601030101010101" pitchFamily="2" charset="-122"/>
                <a:ea typeface="方正大黑简体" panose="02010601030101010101" pitchFamily="2" charset="-122"/>
              </a:rPr>
              <a:t>三个标准中只要满足一个条件</a:t>
            </a:r>
          </a:p>
        </p:txBody>
      </p:sp>
      <p:sp>
        <p:nvSpPr>
          <p:cNvPr id="7" name="矩形 6">
            <a:extLst>
              <a:ext uri="{FF2B5EF4-FFF2-40B4-BE49-F238E27FC236}">
                <a16:creationId xmlns="" xmlns:a16="http://schemas.microsoft.com/office/drawing/2014/main" id="{80F722C3-FA25-46DC-A2BF-5B7994B9A436}"/>
              </a:ext>
            </a:extLst>
          </p:cNvPr>
          <p:cNvSpPr/>
          <p:nvPr/>
        </p:nvSpPr>
        <p:spPr>
          <a:xfrm>
            <a:off x="565390" y="1724841"/>
            <a:ext cx="6593368" cy="3239853"/>
          </a:xfrm>
          <a:prstGeom prst="rect">
            <a:avLst/>
          </a:prstGeom>
          <a:noFill/>
          <a:ln w="9525" cap="flat" cmpd="sng" algn="ctr">
            <a:solidFill>
              <a:srgbClr val="26262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FFFFFF"/>
              </a:solidFill>
              <a:effectLst/>
              <a:uLnTx/>
              <a:uFillTx/>
              <a:latin typeface="Calibri"/>
              <a:ea typeface="微软雅黑"/>
              <a:cs typeface="+mn-cs"/>
            </a:endParaRPr>
          </a:p>
        </p:txBody>
      </p:sp>
      <p:sp>
        <p:nvSpPr>
          <p:cNvPr id="8" name="矩形 7">
            <a:extLst>
              <a:ext uri="{FF2B5EF4-FFF2-40B4-BE49-F238E27FC236}">
                <a16:creationId xmlns="" xmlns:a16="http://schemas.microsoft.com/office/drawing/2014/main" id="{187F800A-28E0-429F-A1B2-7A8C85E0CE43}"/>
              </a:ext>
            </a:extLst>
          </p:cNvPr>
          <p:cNvSpPr/>
          <p:nvPr/>
        </p:nvSpPr>
        <p:spPr>
          <a:xfrm>
            <a:off x="1466842" y="5173599"/>
            <a:ext cx="2646879" cy="830997"/>
          </a:xfrm>
          <a:prstGeom prst="rect">
            <a:avLst/>
          </a:prstGeom>
          <a:solidFill>
            <a:srgbClr val="FFFFFF"/>
          </a:solidFill>
          <a:ln>
            <a:solidFill>
              <a:srgbClr val="000000">
                <a:lumMod val="65000"/>
                <a:lumOff val="35000"/>
              </a:srgbClr>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rPr>
              <a:t>入罪门槛</a:t>
            </a:r>
            <a:endParaRPr kumimoji="0" lang="zh-CN" altLang="en-US" sz="4800" b="0" i="0" u="none" strike="noStrike" kern="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 xmlns:p14="http://schemas.microsoft.com/office/powerpoint/2010/main" val="1927609286"/>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江西丰城电厂“</a:t>
            </a:r>
            <a:r>
              <a:rPr lang="en-US" altLang="zh-CN" sz="2800" b="1" dirty="0">
                <a:solidFill>
                  <a:srgbClr val="C00000"/>
                </a:solidFill>
                <a:latin typeface="+mj-ea"/>
                <a:ea typeface="+mj-ea"/>
              </a:rPr>
              <a:t>11·24”</a:t>
            </a:r>
            <a:r>
              <a:rPr lang="zh-CN" altLang="en-US" sz="2800" b="1" dirty="0">
                <a:solidFill>
                  <a:srgbClr val="C00000"/>
                </a:solidFill>
                <a:latin typeface="+mj-ea"/>
                <a:ea typeface="+mj-ea"/>
              </a:rPr>
              <a:t>特别重大事故</a:t>
            </a:r>
          </a:p>
        </p:txBody>
      </p:sp>
      <p:graphicFrame>
        <p:nvGraphicFramePr>
          <p:cNvPr id="3" name="表格 2">
            <a:extLst>
              <a:ext uri="{FF2B5EF4-FFF2-40B4-BE49-F238E27FC236}">
                <a16:creationId xmlns="" xmlns:a16="http://schemas.microsoft.com/office/drawing/2014/main" id="{A1BE7B0F-4308-448A-96E6-204A17319963}"/>
              </a:ext>
            </a:extLst>
          </p:cNvPr>
          <p:cNvGraphicFramePr>
            <a:graphicFrameLocks noGrp="1"/>
          </p:cNvGraphicFramePr>
          <p:nvPr>
            <p:extLst>
              <p:ext uri="{D42A27DB-BD31-4B8C-83A1-F6EECF244321}">
                <p14:modId xmlns="" xmlns:p14="http://schemas.microsoft.com/office/powerpoint/2010/main" val="3979825533"/>
              </p:ext>
            </p:extLst>
          </p:nvPr>
        </p:nvGraphicFramePr>
        <p:xfrm>
          <a:off x="407369" y="4707032"/>
          <a:ext cx="9433048" cy="1900096"/>
        </p:xfrm>
        <a:graphic>
          <a:graphicData uri="http://schemas.openxmlformats.org/drawingml/2006/table">
            <a:tbl>
              <a:tblPr firstRow="1" bandRow="1">
                <a:tableStyleId>{073A0DAA-6AF3-43AB-8588-CEC1D06C72B9}</a:tableStyleId>
              </a:tblPr>
              <a:tblGrid>
                <a:gridCol w="6530571">
                  <a:extLst>
                    <a:ext uri="{9D8B030D-6E8A-4147-A177-3AD203B41FA5}">
                      <a16:colId xmlns="" xmlns:a16="http://schemas.microsoft.com/office/drawing/2014/main" val="20000"/>
                    </a:ext>
                  </a:extLst>
                </a:gridCol>
                <a:gridCol w="2902477">
                  <a:extLst>
                    <a:ext uri="{9D8B030D-6E8A-4147-A177-3AD203B41FA5}">
                      <a16:colId xmlns="" xmlns:a16="http://schemas.microsoft.com/office/drawing/2014/main" val="20001"/>
                    </a:ext>
                  </a:extLst>
                </a:gridCol>
              </a:tblGrid>
              <a:tr h="475024">
                <a:tc>
                  <a:txBody>
                    <a:bodyPr/>
                    <a:lstStyle/>
                    <a:p>
                      <a:pPr algn="ctr"/>
                      <a:r>
                        <a:rPr lang="zh-CN" altLang="en-US" sz="2000" dirty="0">
                          <a:latin typeface="微软雅黑" pitchFamily="34" charset="-122"/>
                          <a:ea typeface="微软雅黑" pitchFamily="34" charset="-122"/>
                        </a:rPr>
                        <a:t>处理情况</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latin typeface="微软雅黑" pitchFamily="34" charset="-122"/>
                          <a:ea typeface="微软雅黑" pitchFamily="34" charset="-122"/>
                        </a:rPr>
                        <a:t>处理人数（人）</a:t>
                      </a:r>
                    </a:p>
                  </a:txBody>
                  <a:tcPr anchor="ctr"/>
                </a:tc>
                <a:extLst>
                  <a:ext uri="{0D108BD9-81ED-4DB2-BD59-A6C34878D82A}">
                    <a16:rowId xmlns="" xmlns:a16="http://schemas.microsoft.com/office/drawing/2014/main" val="10000"/>
                  </a:ext>
                </a:extLst>
              </a:tr>
              <a:tr h="475024">
                <a:tc>
                  <a:txBody>
                    <a:bodyPr/>
                    <a:lstStyle/>
                    <a:p>
                      <a:r>
                        <a:rPr lang="zh-CN" altLang="en-US" sz="2000" b="1" dirty="0">
                          <a:latin typeface="微软雅黑" pitchFamily="34" charset="-122"/>
                          <a:ea typeface="微软雅黑" pitchFamily="34" charset="-122"/>
                        </a:rPr>
                        <a:t>追究刑事责任</a:t>
                      </a:r>
                    </a:p>
                  </a:txBody>
                  <a:tcPr anchor="ctr"/>
                </a:tc>
                <a:tc>
                  <a:txBody>
                    <a:bodyPr/>
                    <a:lstStyle/>
                    <a:p>
                      <a:pPr algn="ctr"/>
                      <a:r>
                        <a:rPr lang="en-US" altLang="zh-CN" sz="2000" b="1" dirty="0">
                          <a:latin typeface="微软雅黑" pitchFamily="34" charset="-122"/>
                          <a:ea typeface="微软雅黑" pitchFamily="34" charset="-122"/>
                        </a:rPr>
                        <a:t>31</a:t>
                      </a:r>
                      <a:endParaRPr lang="zh-CN" altLang="en-US" sz="2000" b="1" dirty="0">
                        <a:latin typeface="微软雅黑" pitchFamily="34" charset="-122"/>
                        <a:ea typeface="微软雅黑" pitchFamily="34" charset="-122"/>
                      </a:endParaRPr>
                    </a:p>
                  </a:txBody>
                  <a:tcPr anchor="ctr"/>
                </a:tc>
                <a:extLst>
                  <a:ext uri="{0D108BD9-81ED-4DB2-BD59-A6C34878D82A}">
                    <a16:rowId xmlns="" xmlns:a16="http://schemas.microsoft.com/office/drawing/2014/main" val="10001"/>
                  </a:ext>
                </a:extLst>
              </a:tr>
              <a:tr h="475024">
                <a:tc>
                  <a:txBody>
                    <a:bodyPr/>
                    <a:lstStyle/>
                    <a:p>
                      <a:r>
                        <a:rPr lang="zh-CN" altLang="en-US" sz="2000" b="1" dirty="0">
                          <a:latin typeface="微软雅黑" pitchFamily="34" charset="-122"/>
                          <a:ea typeface="微软雅黑" pitchFamily="34" charset="-122"/>
                        </a:rPr>
                        <a:t>党纪政纪处罚、诫勉谈话、通报、批评教育</a:t>
                      </a:r>
                    </a:p>
                  </a:txBody>
                  <a:tcPr anchor="ctr"/>
                </a:tc>
                <a:tc>
                  <a:txBody>
                    <a:bodyPr/>
                    <a:lstStyle/>
                    <a:p>
                      <a:pPr algn="ctr"/>
                      <a:r>
                        <a:rPr lang="en-US" altLang="zh-CN" sz="2000" b="1" dirty="0">
                          <a:latin typeface="微软雅黑" pitchFamily="34" charset="-122"/>
                          <a:ea typeface="微软雅黑" pitchFamily="34" charset="-122"/>
                        </a:rPr>
                        <a:t>48</a:t>
                      </a:r>
                      <a:endParaRPr lang="zh-CN" altLang="en-US" sz="2000" b="1" dirty="0">
                        <a:latin typeface="微软雅黑" pitchFamily="34" charset="-122"/>
                        <a:ea typeface="微软雅黑" pitchFamily="34" charset="-122"/>
                      </a:endParaRPr>
                    </a:p>
                  </a:txBody>
                  <a:tcPr anchor="ctr"/>
                </a:tc>
                <a:extLst>
                  <a:ext uri="{0D108BD9-81ED-4DB2-BD59-A6C34878D82A}">
                    <a16:rowId xmlns="" xmlns:a16="http://schemas.microsoft.com/office/drawing/2014/main" val="10002"/>
                  </a:ext>
                </a:extLst>
              </a:tr>
              <a:tr h="475024">
                <a:tc>
                  <a:txBody>
                    <a:bodyPr/>
                    <a:lstStyle/>
                    <a:p>
                      <a:r>
                        <a:rPr lang="zh-CN" altLang="en-US" sz="2000" b="1" dirty="0">
                          <a:latin typeface="微软雅黑" pitchFamily="34" charset="-122"/>
                          <a:ea typeface="微软雅黑" pitchFamily="34" charset="-122"/>
                        </a:rPr>
                        <a:t>被纪检机关立案审查</a:t>
                      </a:r>
                    </a:p>
                  </a:txBody>
                  <a:tcPr anchor="ctr"/>
                </a:tc>
                <a:tc>
                  <a:txBody>
                    <a:bodyPr/>
                    <a:lstStyle/>
                    <a:p>
                      <a:pPr algn="ctr"/>
                      <a:r>
                        <a:rPr lang="en-US" altLang="zh-CN" sz="2000" b="1" dirty="0">
                          <a:latin typeface="微软雅黑" pitchFamily="34" charset="-122"/>
                          <a:ea typeface="微软雅黑" pitchFamily="34" charset="-122"/>
                        </a:rPr>
                        <a:t>1</a:t>
                      </a:r>
                      <a:endParaRPr lang="zh-CN" altLang="en-US" sz="2000" b="1" dirty="0">
                        <a:latin typeface="微软雅黑" pitchFamily="34" charset="-122"/>
                        <a:ea typeface="微软雅黑" pitchFamily="34" charset="-122"/>
                      </a:endParaRPr>
                    </a:p>
                  </a:txBody>
                  <a:tcPr anchor="ctr"/>
                </a:tc>
                <a:extLst>
                  <a:ext uri="{0D108BD9-81ED-4DB2-BD59-A6C34878D82A}">
                    <a16:rowId xmlns="" xmlns:a16="http://schemas.microsoft.com/office/drawing/2014/main" val="10003"/>
                  </a:ext>
                </a:extLst>
              </a:tr>
            </a:tbl>
          </a:graphicData>
        </a:graphic>
      </p:graphicFrame>
      <p:graphicFrame>
        <p:nvGraphicFramePr>
          <p:cNvPr id="4" name="图表 7">
            <a:extLst>
              <a:ext uri="{FF2B5EF4-FFF2-40B4-BE49-F238E27FC236}">
                <a16:creationId xmlns="" xmlns:a16="http://schemas.microsoft.com/office/drawing/2014/main" id="{63589FEC-B96E-4DF2-A769-1F9614FB36A1}"/>
              </a:ext>
            </a:extLst>
          </p:cNvPr>
          <p:cNvGraphicFramePr>
            <a:graphicFrameLocks/>
          </p:cNvGraphicFramePr>
          <p:nvPr>
            <p:extLst>
              <p:ext uri="{D42A27DB-BD31-4B8C-83A1-F6EECF244321}">
                <p14:modId xmlns="" xmlns:p14="http://schemas.microsoft.com/office/powerpoint/2010/main" val="989070137"/>
              </p:ext>
            </p:extLst>
          </p:nvPr>
        </p:nvGraphicFramePr>
        <p:xfrm>
          <a:off x="335361" y="1628801"/>
          <a:ext cx="9552218" cy="2952328"/>
        </p:xfrm>
        <a:graphic>
          <a:graphicData uri="http://schemas.openxmlformats.org/presentationml/2006/ole">
            <p:oleObj spid="_x0000_s59395" name="Worksheet" r:id="rId3" imgW="7772408" imgH="4629091" progId="Excel.Sheet.8">
              <p:embed/>
            </p:oleObj>
          </a:graphicData>
        </a:graphic>
      </p:graphicFrame>
    </p:spTree>
    <p:extLst>
      <p:ext uri="{BB962C8B-B14F-4D97-AF65-F5344CB8AC3E}">
        <p14:creationId xmlns="" xmlns:p14="http://schemas.microsoft.com/office/powerpoint/2010/main" val="4242120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21"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江西丰城电厂“</a:t>
            </a:r>
            <a:r>
              <a:rPr lang="en-US" altLang="zh-CN" sz="2800" b="1" dirty="0">
                <a:solidFill>
                  <a:srgbClr val="C00000"/>
                </a:solidFill>
                <a:latin typeface="+mj-ea"/>
                <a:ea typeface="+mj-ea"/>
              </a:rPr>
              <a:t>11·24”</a:t>
            </a:r>
            <a:r>
              <a:rPr lang="zh-CN" altLang="en-US" sz="2800" b="1" dirty="0">
                <a:solidFill>
                  <a:srgbClr val="C00000"/>
                </a:solidFill>
                <a:latin typeface="+mj-ea"/>
                <a:ea typeface="+mj-ea"/>
              </a:rPr>
              <a:t>特别重大事故</a:t>
            </a:r>
          </a:p>
        </p:txBody>
      </p:sp>
      <p:pic>
        <p:nvPicPr>
          <p:cNvPr id="41" name="图片 40">
            <a:extLst>
              <a:ext uri="{FF2B5EF4-FFF2-40B4-BE49-F238E27FC236}">
                <a16:creationId xmlns="" xmlns:a16="http://schemas.microsoft.com/office/drawing/2014/main" id="{8692B6B1-6699-4537-A8F3-DE455DD6852E}"/>
              </a:ext>
            </a:extLst>
          </p:cNvPr>
          <p:cNvPicPr>
            <a:picLocks noChangeAspect="1"/>
          </p:cNvPicPr>
          <p:nvPr/>
        </p:nvPicPr>
        <p:blipFill>
          <a:blip r:embed="rId2"/>
          <a:stretch>
            <a:fillRect/>
          </a:stretch>
        </p:blipFill>
        <p:spPr>
          <a:xfrm>
            <a:off x="407368" y="1844824"/>
            <a:ext cx="8725338" cy="4537367"/>
          </a:xfrm>
          <a:prstGeom prst="rect">
            <a:avLst/>
          </a:prstGeom>
        </p:spPr>
      </p:pic>
    </p:spTree>
    <p:extLst>
      <p:ext uri="{BB962C8B-B14F-4D97-AF65-F5344CB8AC3E}">
        <p14:creationId xmlns="" xmlns:p14="http://schemas.microsoft.com/office/powerpoint/2010/main" val="3097739165"/>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主要负责人如何落实第一主体责任</a:t>
            </a:r>
          </a:p>
        </p:txBody>
      </p:sp>
      <p:sp>
        <p:nvSpPr>
          <p:cNvPr id="4" name="右箭头 6">
            <a:extLst>
              <a:ext uri="{FF2B5EF4-FFF2-40B4-BE49-F238E27FC236}">
                <a16:creationId xmlns="" xmlns:a16="http://schemas.microsoft.com/office/drawing/2014/main" id="{5A7A8B94-A599-498F-8DA2-B02480F5A86B}"/>
              </a:ext>
            </a:extLst>
          </p:cNvPr>
          <p:cNvSpPr/>
          <p:nvPr/>
        </p:nvSpPr>
        <p:spPr>
          <a:xfrm flipH="1">
            <a:off x="3550461" y="2030291"/>
            <a:ext cx="2222133" cy="3454400"/>
          </a:xfrm>
          <a:custGeom>
            <a:avLst/>
            <a:gdLst>
              <a:gd name="connsiteX0" fmla="*/ 0 w 2280921"/>
              <a:gd name="connsiteY0" fmla="*/ 318175 h 1272698"/>
              <a:gd name="connsiteX1" fmla="*/ 1601962 w 2280921"/>
              <a:gd name="connsiteY1" fmla="*/ 318175 h 1272698"/>
              <a:gd name="connsiteX2" fmla="*/ 1601962 w 2280921"/>
              <a:gd name="connsiteY2" fmla="*/ 0 h 1272698"/>
              <a:gd name="connsiteX3" fmla="*/ 2280921 w 2280921"/>
              <a:gd name="connsiteY3" fmla="*/ 636349 h 1272698"/>
              <a:gd name="connsiteX4" fmla="*/ 1601962 w 2280921"/>
              <a:gd name="connsiteY4" fmla="*/ 1272698 h 1272698"/>
              <a:gd name="connsiteX5" fmla="*/ 1601962 w 2280921"/>
              <a:gd name="connsiteY5" fmla="*/ 954524 h 1272698"/>
              <a:gd name="connsiteX6" fmla="*/ 0 w 2280921"/>
              <a:gd name="connsiteY6" fmla="*/ 954524 h 1272698"/>
              <a:gd name="connsiteX7" fmla="*/ 0 w 2280921"/>
              <a:gd name="connsiteY7" fmla="*/ 318175 h 1272698"/>
              <a:gd name="connsiteX0" fmla="*/ 0 w 2567248"/>
              <a:gd name="connsiteY0" fmla="*/ 0 h 2173723"/>
              <a:gd name="connsiteX1" fmla="*/ 1888289 w 2567248"/>
              <a:gd name="connsiteY1" fmla="*/ 1219200 h 2173723"/>
              <a:gd name="connsiteX2" fmla="*/ 1888289 w 2567248"/>
              <a:gd name="connsiteY2" fmla="*/ 901025 h 2173723"/>
              <a:gd name="connsiteX3" fmla="*/ 2567248 w 2567248"/>
              <a:gd name="connsiteY3" fmla="*/ 1537374 h 2173723"/>
              <a:gd name="connsiteX4" fmla="*/ 1888289 w 2567248"/>
              <a:gd name="connsiteY4" fmla="*/ 2173723 h 2173723"/>
              <a:gd name="connsiteX5" fmla="*/ 1888289 w 2567248"/>
              <a:gd name="connsiteY5" fmla="*/ 1855549 h 2173723"/>
              <a:gd name="connsiteX6" fmla="*/ 286327 w 2567248"/>
              <a:gd name="connsiteY6" fmla="*/ 1855549 h 2173723"/>
              <a:gd name="connsiteX7" fmla="*/ 0 w 2567248"/>
              <a:gd name="connsiteY7" fmla="*/ 0 h 2173723"/>
              <a:gd name="connsiteX0" fmla="*/ 9237 w 2576485"/>
              <a:gd name="connsiteY0" fmla="*/ 0 h 3425730"/>
              <a:gd name="connsiteX1" fmla="*/ 1897526 w 2576485"/>
              <a:gd name="connsiteY1" fmla="*/ 1219200 h 3425730"/>
              <a:gd name="connsiteX2" fmla="*/ 1897526 w 2576485"/>
              <a:gd name="connsiteY2" fmla="*/ 901025 h 3425730"/>
              <a:gd name="connsiteX3" fmla="*/ 2576485 w 2576485"/>
              <a:gd name="connsiteY3" fmla="*/ 1537374 h 3425730"/>
              <a:gd name="connsiteX4" fmla="*/ 1897526 w 2576485"/>
              <a:gd name="connsiteY4" fmla="*/ 2173723 h 3425730"/>
              <a:gd name="connsiteX5" fmla="*/ 1897526 w 2576485"/>
              <a:gd name="connsiteY5" fmla="*/ 1855549 h 3425730"/>
              <a:gd name="connsiteX6" fmla="*/ 0 w 2576485"/>
              <a:gd name="connsiteY6" fmla="*/ 3425730 h 3425730"/>
              <a:gd name="connsiteX7" fmla="*/ 9237 w 2576485"/>
              <a:gd name="connsiteY7" fmla="*/ 0 h 3425730"/>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6485" h="3453439">
                <a:moveTo>
                  <a:pt x="9237" y="0"/>
                </a:moveTo>
                <a:cubicBezTo>
                  <a:pt x="749504" y="1136073"/>
                  <a:pt x="1277332" y="1163781"/>
                  <a:pt x="1897526" y="1246909"/>
                </a:cubicBezTo>
                <a:lnTo>
                  <a:pt x="1897526" y="928734"/>
                </a:lnTo>
                <a:lnTo>
                  <a:pt x="2576485" y="1565083"/>
                </a:lnTo>
                <a:lnTo>
                  <a:pt x="1897526" y="2201432"/>
                </a:lnTo>
                <a:lnTo>
                  <a:pt x="1897526" y="1883258"/>
                </a:lnTo>
                <a:cubicBezTo>
                  <a:pt x="1209599" y="2120325"/>
                  <a:pt x="493964" y="2662190"/>
                  <a:pt x="0" y="3453439"/>
                </a:cubicBezTo>
                <a:lnTo>
                  <a:pt x="9237" y="0"/>
                </a:lnTo>
                <a:close/>
              </a:path>
            </a:pathLst>
          </a:custGeom>
          <a:gradFill flip="none" rotWithShape="1">
            <a:gsLst>
              <a:gs pos="97000">
                <a:schemeClr val="bg1"/>
              </a:gs>
              <a:gs pos="0">
                <a:srgbClr val="1D42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Line 10">
            <a:extLst>
              <a:ext uri="{FF2B5EF4-FFF2-40B4-BE49-F238E27FC236}">
                <a16:creationId xmlns="" xmlns:a16="http://schemas.microsoft.com/office/drawing/2014/main" id="{A64B384C-7E07-4BA0-BB10-A5C33679E945}"/>
              </a:ext>
            </a:extLst>
          </p:cNvPr>
          <p:cNvSpPr>
            <a:spLocks noChangeShapeType="1"/>
          </p:cNvSpPr>
          <p:nvPr/>
        </p:nvSpPr>
        <p:spPr bwMode="auto">
          <a:xfrm>
            <a:off x="6655571" y="4110311"/>
            <a:ext cx="1588" cy="115888"/>
          </a:xfrm>
          <a:prstGeom prst="line">
            <a:avLst/>
          </a:prstGeom>
          <a:noFill/>
          <a:ln w="9525">
            <a:solidFill>
              <a:srgbClr val="1C1C1C">
                <a:alpha val="37999"/>
              </a:srgbClr>
            </a:solidFill>
            <a:round/>
            <a:headEnd/>
            <a:tailEnd/>
          </a:ln>
        </p:spPr>
        <p:txBody>
          <a:bodyPr wrap="none" anchor="ctr"/>
          <a:lstStyle/>
          <a:p>
            <a:endParaRPr lang="zh-CN" altLang="en-US"/>
          </a:p>
        </p:txBody>
      </p:sp>
      <p:sp>
        <p:nvSpPr>
          <p:cNvPr id="6" name="Line 11">
            <a:extLst>
              <a:ext uri="{FF2B5EF4-FFF2-40B4-BE49-F238E27FC236}">
                <a16:creationId xmlns="" xmlns:a16="http://schemas.microsoft.com/office/drawing/2014/main" id="{4B8A2C54-858B-4D07-A722-9A3027970C06}"/>
              </a:ext>
            </a:extLst>
          </p:cNvPr>
          <p:cNvSpPr>
            <a:spLocks noChangeShapeType="1"/>
          </p:cNvSpPr>
          <p:nvPr/>
        </p:nvSpPr>
        <p:spPr bwMode="auto">
          <a:xfrm flipH="1">
            <a:off x="6241234" y="4369074"/>
            <a:ext cx="1588" cy="69850"/>
          </a:xfrm>
          <a:prstGeom prst="line">
            <a:avLst/>
          </a:prstGeom>
          <a:noFill/>
          <a:ln w="9525">
            <a:solidFill>
              <a:srgbClr val="1C1C1C">
                <a:alpha val="37999"/>
              </a:srgbClr>
            </a:solidFill>
            <a:round/>
            <a:headEnd/>
            <a:tailEnd/>
          </a:ln>
        </p:spPr>
        <p:txBody>
          <a:bodyPr wrap="none" anchor="ctr"/>
          <a:lstStyle/>
          <a:p>
            <a:endParaRPr lang="zh-CN" altLang="en-US"/>
          </a:p>
        </p:txBody>
      </p:sp>
      <p:sp>
        <p:nvSpPr>
          <p:cNvPr id="7" name="Freeform 22">
            <a:extLst>
              <a:ext uri="{FF2B5EF4-FFF2-40B4-BE49-F238E27FC236}">
                <a16:creationId xmlns="" xmlns:a16="http://schemas.microsoft.com/office/drawing/2014/main" id="{7054CA79-1DFE-4554-ADD5-E9F2316FDD0B}"/>
              </a:ext>
            </a:extLst>
          </p:cNvPr>
          <p:cNvSpPr>
            <a:spLocks noChangeArrowheads="1"/>
          </p:cNvSpPr>
          <p:nvPr/>
        </p:nvSpPr>
        <p:spPr bwMode="auto">
          <a:xfrm>
            <a:off x="5852296" y="2383508"/>
            <a:ext cx="3341688" cy="273050"/>
          </a:xfrm>
          <a:custGeom>
            <a:avLst/>
            <a:gdLst>
              <a:gd name="T0" fmla="*/ 3771519 w 1120"/>
              <a:gd name="T1" fmla="*/ 2 h 252"/>
              <a:gd name="T2" fmla="*/ 3754954 w 1120"/>
              <a:gd name="T3" fmla="*/ 2 h 252"/>
              <a:gd name="T4" fmla="*/ 3700397 w 1120"/>
              <a:gd name="T5" fmla="*/ 2 h 252"/>
              <a:gd name="T6" fmla="*/ 3616900 w 1120"/>
              <a:gd name="T7" fmla="*/ 2 h 252"/>
              <a:gd name="T8" fmla="*/ 3496047 w 1120"/>
              <a:gd name="T9" fmla="*/ 2 h 252"/>
              <a:gd name="T10" fmla="*/ 3340945 w 1120"/>
              <a:gd name="T11" fmla="*/ 2 h 252"/>
              <a:gd name="T12" fmla="*/ 3161088 w 1120"/>
              <a:gd name="T13" fmla="*/ 2 h 252"/>
              <a:gd name="T14" fmla="*/ 2949434 w 1120"/>
              <a:gd name="T15" fmla="*/ 2 h 252"/>
              <a:gd name="T16" fmla="*/ 2710388 w 1120"/>
              <a:gd name="T17" fmla="*/ 2 h 252"/>
              <a:gd name="T18" fmla="*/ 2459301 w 1120"/>
              <a:gd name="T19" fmla="*/ 2 h 252"/>
              <a:gd name="T20" fmla="*/ 2175395 w 1120"/>
              <a:gd name="T21" fmla="*/ 2 h 252"/>
              <a:gd name="T22" fmla="*/ 1868401 w 1120"/>
              <a:gd name="T23" fmla="*/ 2 h 252"/>
              <a:gd name="T24" fmla="*/ 1566889 w 1120"/>
              <a:gd name="T25" fmla="*/ 2 h 252"/>
              <a:gd name="T26" fmla="*/ 1290570 w 1120"/>
              <a:gd name="T27" fmla="*/ 2 h 252"/>
              <a:gd name="T28" fmla="*/ 1036276 w 1120"/>
              <a:gd name="T29" fmla="*/ 2 h 252"/>
              <a:gd name="T30" fmla="*/ 802044 w 1120"/>
              <a:gd name="T31" fmla="*/ 2 h 252"/>
              <a:gd name="T32" fmla="*/ 601422 w 1120"/>
              <a:gd name="T33" fmla="*/ 2 h 252"/>
              <a:gd name="T34" fmla="*/ 425438 w 1120"/>
              <a:gd name="T35" fmla="*/ 2 h 252"/>
              <a:gd name="T36" fmla="*/ 273794 w 1120"/>
              <a:gd name="T37" fmla="*/ 2 h 252"/>
              <a:gd name="T38" fmla="*/ 155264 w 1120"/>
              <a:gd name="T39" fmla="*/ 2 h 252"/>
              <a:gd name="T40" fmla="*/ 66092 w 1120"/>
              <a:gd name="T41" fmla="*/ 2 h 252"/>
              <a:gd name="T42" fmla="*/ 19595 w 1120"/>
              <a:gd name="T43" fmla="*/ 2 h 252"/>
              <a:gd name="T44" fmla="*/ 0 w 1120"/>
              <a:gd name="T45" fmla="*/ 2 h 252"/>
              <a:gd name="T46" fmla="*/ 0 w 1120"/>
              <a:gd name="T47" fmla="*/ 2 h 252"/>
              <a:gd name="T48" fmla="*/ 1883359 w 1120"/>
              <a:gd name="T49" fmla="*/ 0 h 252"/>
              <a:gd name="T50" fmla="*/ 3771519 w 1120"/>
              <a:gd name="T51" fmla="*/ 2 h 252"/>
              <a:gd name="T52" fmla="*/ 3771519 w 1120"/>
              <a:gd name="T53" fmla="*/ 2 h 252"/>
              <a:gd name="T54" fmla="*/ 3771519 w 1120"/>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8" name="Rectangle 23">
            <a:extLst>
              <a:ext uri="{FF2B5EF4-FFF2-40B4-BE49-F238E27FC236}">
                <a16:creationId xmlns="" xmlns:a16="http://schemas.microsoft.com/office/drawing/2014/main" id="{48581AF6-8A1B-427B-B530-1F4909BE94E4}"/>
              </a:ext>
            </a:extLst>
          </p:cNvPr>
          <p:cNvSpPr>
            <a:spLocks noChangeArrowheads="1"/>
          </p:cNvSpPr>
          <p:nvPr/>
        </p:nvSpPr>
        <p:spPr bwMode="auto">
          <a:xfrm>
            <a:off x="5691959" y="1976711"/>
            <a:ext cx="3819525" cy="563563"/>
          </a:xfrm>
          <a:prstGeom prst="rect">
            <a:avLst/>
          </a:prstGeom>
          <a:solidFill>
            <a:schemeClr val="bg1"/>
          </a:solidFill>
          <a:ln w="22225">
            <a:solidFill>
              <a:srgbClr val="1D428B"/>
            </a:solidFill>
            <a:miter lim="800000"/>
            <a:headEnd/>
            <a:tailEnd/>
          </a:ln>
        </p:spPr>
        <p:txBody>
          <a:bodyPr wrap="none" anchor="ctr"/>
          <a:lstStyle/>
          <a:p>
            <a:pPr algn="l"/>
            <a:endParaRPr lang="zh-CN" altLang="en-US" sz="2400" b="1" dirty="0">
              <a:latin typeface="黑体" pitchFamily="49" charset="-122"/>
              <a:ea typeface="黑体" pitchFamily="49" charset="-122"/>
            </a:endParaRPr>
          </a:p>
        </p:txBody>
      </p:sp>
      <p:sp>
        <p:nvSpPr>
          <p:cNvPr id="9" name="Freeform 25">
            <a:extLst>
              <a:ext uri="{FF2B5EF4-FFF2-40B4-BE49-F238E27FC236}">
                <a16:creationId xmlns="" xmlns:a16="http://schemas.microsoft.com/office/drawing/2014/main" id="{F283F1C7-8945-4F68-AD52-E84C9C67B1F9}"/>
              </a:ext>
            </a:extLst>
          </p:cNvPr>
          <p:cNvSpPr>
            <a:spLocks noChangeArrowheads="1"/>
          </p:cNvSpPr>
          <p:nvPr/>
        </p:nvSpPr>
        <p:spPr bwMode="auto">
          <a:xfrm>
            <a:off x="5922940" y="3301877"/>
            <a:ext cx="3341688" cy="295275"/>
          </a:xfrm>
          <a:custGeom>
            <a:avLst/>
            <a:gdLst>
              <a:gd name="T0" fmla="*/ 3771519 w 1120"/>
              <a:gd name="T1" fmla="*/ 2 h 252"/>
              <a:gd name="T2" fmla="*/ 3754954 w 1120"/>
              <a:gd name="T3" fmla="*/ 2 h 252"/>
              <a:gd name="T4" fmla="*/ 3700397 w 1120"/>
              <a:gd name="T5" fmla="*/ 2 h 252"/>
              <a:gd name="T6" fmla="*/ 3616900 w 1120"/>
              <a:gd name="T7" fmla="*/ 2 h 252"/>
              <a:gd name="T8" fmla="*/ 3496047 w 1120"/>
              <a:gd name="T9" fmla="*/ 2 h 252"/>
              <a:gd name="T10" fmla="*/ 3340945 w 1120"/>
              <a:gd name="T11" fmla="*/ 2 h 252"/>
              <a:gd name="T12" fmla="*/ 3161088 w 1120"/>
              <a:gd name="T13" fmla="*/ 2 h 252"/>
              <a:gd name="T14" fmla="*/ 2949434 w 1120"/>
              <a:gd name="T15" fmla="*/ 2 h 252"/>
              <a:gd name="T16" fmla="*/ 2710388 w 1120"/>
              <a:gd name="T17" fmla="*/ 2 h 252"/>
              <a:gd name="T18" fmla="*/ 2459301 w 1120"/>
              <a:gd name="T19" fmla="*/ 2 h 252"/>
              <a:gd name="T20" fmla="*/ 2175395 w 1120"/>
              <a:gd name="T21" fmla="*/ 2 h 252"/>
              <a:gd name="T22" fmla="*/ 1868401 w 1120"/>
              <a:gd name="T23" fmla="*/ 2 h 252"/>
              <a:gd name="T24" fmla="*/ 1566889 w 1120"/>
              <a:gd name="T25" fmla="*/ 2 h 252"/>
              <a:gd name="T26" fmla="*/ 1290570 w 1120"/>
              <a:gd name="T27" fmla="*/ 2 h 252"/>
              <a:gd name="T28" fmla="*/ 1036276 w 1120"/>
              <a:gd name="T29" fmla="*/ 2 h 252"/>
              <a:gd name="T30" fmla="*/ 802044 w 1120"/>
              <a:gd name="T31" fmla="*/ 2 h 252"/>
              <a:gd name="T32" fmla="*/ 601422 w 1120"/>
              <a:gd name="T33" fmla="*/ 2 h 252"/>
              <a:gd name="T34" fmla="*/ 425438 w 1120"/>
              <a:gd name="T35" fmla="*/ 2 h 252"/>
              <a:gd name="T36" fmla="*/ 273794 w 1120"/>
              <a:gd name="T37" fmla="*/ 2 h 252"/>
              <a:gd name="T38" fmla="*/ 155264 w 1120"/>
              <a:gd name="T39" fmla="*/ 2 h 252"/>
              <a:gd name="T40" fmla="*/ 66092 w 1120"/>
              <a:gd name="T41" fmla="*/ 2 h 252"/>
              <a:gd name="T42" fmla="*/ 19595 w 1120"/>
              <a:gd name="T43" fmla="*/ 2 h 252"/>
              <a:gd name="T44" fmla="*/ 0 w 1120"/>
              <a:gd name="T45" fmla="*/ 2 h 252"/>
              <a:gd name="T46" fmla="*/ 0 w 1120"/>
              <a:gd name="T47" fmla="*/ 2 h 252"/>
              <a:gd name="T48" fmla="*/ 1883359 w 1120"/>
              <a:gd name="T49" fmla="*/ 0 h 252"/>
              <a:gd name="T50" fmla="*/ 3771519 w 1120"/>
              <a:gd name="T51" fmla="*/ 2 h 252"/>
              <a:gd name="T52" fmla="*/ 3771519 w 1120"/>
              <a:gd name="T53" fmla="*/ 2 h 252"/>
              <a:gd name="T54" fmla="*/ 3771519 w 1120"/>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10" name="Rectangle 26">
            <a:extLst>
              <a:ext uri="{FF2B5EF4-FFF2-40B4-BE49-F238E27FC236}">
                <a16:creationId xmlns="" xmlns:a16="http://schemas.microsoft.com/office/drawing/2014/main" id="{485A59E5-411D-45A1-B7CF-6803465D4A35}"/>
              </a:ext>
            </a:extLst>
          </p:cNvPr>
          <p:cNvSpPr>
            <a:spLocks noChangeArrowheads="1"/>
          </p:cNvSpPr>
          <p:nvPr/>
        </p:nvSpPr>
        <p:spPr bwMode="auto">
          <a:xfrm>
            <a:off x="5691959" y="2916511"/>
            <a:ext cx="3819525" cy="563563"/>
          </a:xfrm>
          <a:prstGeom prst="rect">
            <a:avLst/>
          </a:prstGeom>
          <a:solidFill>
            <a:schemeClr val="bg1"/>
          </a:solidFill>
          <a:ln w="22225">
            <a:solidFill>
              <a:srgbClr val="1D428B"/>
            </a:solidFill>
            <a:miter lim="800000"/>
            <a:headEnd/>
            <a:tailEnd/>
          </a:ln>
        </p:spPr>
        <p:txBody>
          <a:bodyPr wrap="none" anchor="ctr"/>
          <a:lstStyle/>
          <a:p>
            <a:endParaRPr lang="zh-CN" altLang="en-US" sz="2400" b="1" dirty="0">
              <a:latin typeface="黑体" pitchFamily="49" charset="-122"/>
              <a:ea typeface="黑体" pitchFamily="49" charset="-122"/>
            </a:endParaRPr>
          </a:p>
        </p:txBody>
      </p:sp>
      <p:sp>
        <p:nvSpPr>
          <p:cNvPr id="11" name="Freeform 28">
            <a:extLst>
              <a:ext uri="{FF2B5EF4-FFF2-40B4-BE49-F238E27FC236}">
                <a16:creationId xmlns="" xmlns:a16="http://schemas.microsoft.com/office/drawing/2014/main" id="{6E916177-B8D7-49AE-B76A-6E415E3FFBF3}"/>
              </a:ext>
            </a:extLst>
          </p:cNvPr>
          <p:cNvSpPr>
            <a:spLocks noChangeArrowheads="1"/>
          </p:cNvSpPr>
          <p:nvPr/>
        </p:nvSpPr>
        <p:spPr bwMode="auto">
          <a:xfrm>
            <a:off x="5850709" y="4257552"/>
            <a:ext cx="3343275" cy="246063"/>
          </a:xfrm>
          <a:custGeom>
            <a:avLst/>
            <a:gdLst>
              <a:gd name="T0" fmla="*/ 4501595 w 1120"/>
              <a:gd name="T1" fmla="*/ 1 h 252"/>
              <a:gd name="T2" fmla="*/ 4481242 w 1120"/>
              <a:gd name="T3" fmla="*/ 1 h 252"/>
              <a:gd name="T4" fmla="*/ 4416430 w 1120"/>
              <a:gd name="T5" fmla="*/ 1 h 252"/>
              <a:gd name="T6" fmla="*/ 4316690 w 1120"/>
              <a:gd name="T7" fmla="*/ 1 h 252"/>
              <a:gd name="T8" fmla="*/ 4173139 w 1120"/>
              <a:gd name="T9" fmla="*/ 1 h 252"/>
              <a:gd name="T10" fmla="*/ 3988237 w 1120"/>
              <a:gd name="T11" fmla="*/ 1 h 252"/>
              <a:gd name="T12" fmla="*/ 3772633 w 1120"/>
              <a:gd name="T13" fmla="*/ 1 h 252"/>
              <a:gd name="T14" fmla="*/ 3520275 w 1120"/>
              <a:gd name="T15" fmla="*/ 1 h 252"/>
              <a:gd name="T16" fmla="*/ 3235083 w 1120"/>
              <a:gd name="T17" fmla="*/ 1 h 252"/>
              <a:gd name="T18" fmla="*/ 2935020 w 1120"/>
              <a:gd name="T19" fmla="*/ 1 h 252"/>
              <a:gd name="T20" fmla="*/ 2597004 w 1120"/>
              <a:gd name="T21" fmla="*/ 1 h 252"/>
              <a:gd name="T22" fmla="*/ 2229286 w 1120"/>
              <a:gd name="T23" fmla="*/ 1 h 252"/>
              <a:gd name="T24" fmla="*/ 1870119 w 1120"/>
              <a:gd name="T25" fmla="*/ 1 h 252"/>
              <a:gd name="T26" fmla="*/ 1539735 w 1120"/>
              <a:gd name="T27" fmla="*/ 1 h 252"/>
              <a:gd name="T28" fmla="*/ 1236613 w 1120"/>
              <a:gd name="T29" fmla="*/ 1 h 252"/>
              <a:gd name="T30" fmla="*/ 956712 w 1120"/>
              <a:gd name="T31" fmla="*/ 1 h 252"/>
              <a:gd name="T32" fmla="*/ 718122 w 1120"/>
              <a:gd name="T33" fmla="*/ 1 h 252"/>
              <a:gd name="T34" fmla="*/ 507414 w 1120"/>
              <a:gd name="T35" fmla="*/ 1 h 252"/>
              <a:gd name="T36" fmla="*/ 326849 w 1120"/>
              <a:gd name="T37" fmla="*/ 1 h 252"/>
              <a:gd name="T38" fmla="*/ 185124 w 1120"/>
              <a:gd name="T39" fmla="*/ 1 h 252"/>
              <a:gd name="T40" fmla="*/ 78507 w 1120"/>
              <a:gd name="T41" fmla="*/ 1 h 252"/>
              <a:gd name="T42" fmla="*/ 22832 w 1120"/>
              <a:gd name="T43" fmla="*/ 1 h 252"/>
              <a:gd name="T44" fmla="*/ 0 w 1120"/>
              <a:gd name="T45" fmla="*/ 1 h 252"/>
              <a:gd name="T46" fmla="*/ 0 w 1120"/>
              <a:gd name="T47" fmla="*/ 1 h 252"/>
              <a:gd name="T48" fmla="*/ 2248015 w 1120"/>
              <a:gd name="T49" fmla="*/ 0 h 252"/>
              <a:gd name="T50" fmla="*/ 4501595 w 1120"/>
              <a:gd name="T51" fmla="*/ 1 h 252"/>
              <a:gd name="T52" fmla="*/ 4501595 w 1120"/>
              <a:gd name="T53" fmla="*/ 1 h 252"/>
              <a:gd name="T54" fmla="*/ 4501595 w 1120"/>
              <a:gd name="T55" fmla="*/ 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12" name="Rectangle 29">
            <a:extLst>
              <a:ext uri="{FF2B5EF4-FFF2-40B4-BE49-F238E27FC236}">
                <a16:creationId xmlns="" xmlns:a16="http://schemas.microsoft.com/office/drawing/2014/main" id="{16497A24-DB73-4A74-91B8-08721E104111}"/>
              </a:ext>
            </a:extLst>
          </p:cNvPr>
          <p:cNvSpPr>
            <a:spLocks noChangeArrowheads="1"/>
          </p:cNvSpPr>
          <p:nvPr/>
        </p:nvSpPr>
        <p:spPr bwMode="auto">
          <a:xfrm>
            <a:off x="5676084" y="3837261"/>
            <a:ext cx="3835400" cy="563563"/>
          </a:xfrm>
          <a:prstGeom prst="rect">
            <a:avLst/>
          </a:prstGeom>
          <a:solidFill>
            <a:schemeClr val="bg1"/>
          </a:solidFill>
          <a:ln w="22225">
            <a:solidFill>
              <a:srgbClr val="1D428B"/>
            </a:solidFill>
            <a:miter lim="800000"/>
            <a:headEnd/>
            <a:tailEnd/>
          </a:ln>
        </p:spPr>
        <p:txBody>
          <a:bodyPr wrap="none" anchor="ctr"/>
          <a:lstStyle/>
          <a:p>
            <a:endParaRPr lang="zh-CN" altLang="en-US" sz="2400" b="1" dirty="0">
              <a:latin typeface="黑体" pitchFamily="49" charset="-122"/>
              <a:ea typeface="黑体" pitchFamily="49" charset="-122"/>
            </a:endParaRPr>
          </a:p>
        </p:txBody>
      </p:sp>
      <p:sp>
        <p:nvSpPr>
          <p:cNvPr id="13" name="Rectangle 32">
            <a:extLst>
              <a:ext uri="{FF2B5EF4-FFF2-40B4-BE49-F238E27FC236}">
                <a16:creationId xmlns="" xmlns:a16="http://schemas.microsoft.com/office/drawing/2014/main" id="{C6BF36D3-EEB9-45F0-9217-13C2BC0AB5D9}"/>
              </a:ext>
            </a:extLst>
          </p:cNvPr>
          <p:cNvSpPr>
            <a:spLocks noChangeArrowheads="1"/>
          </p:cNvSpPr>
          <p:nvPr/>
        </p:nvSpPr>
        <p:spPr bwMode="auto">
          <a:xfrm>
            <a:off x="1199456" y="2060848"/>
            <a:ext cx="2232025" cy="3240088"/>
          </a:xfrm>
          <a:prstGeom prst="rect">
            <a:avLst/>
          </a:prstGeom>
          <a:solidFill>
            <a:srgbClr val="1D428B"/>
          </a:solidFill>
          <a:ln w="9525">
            <a:noFill/>
            <a:miter lim="800000"/>
            <a:headEnd/>
            <a:tailEnd/>
          </a:ln>
        </p:spPr>
        <p:txBody>
          <a:bodyPr/>
          <a:lstStyle/>
          <a:p>
            <a:pPr marL="342900" indent="-342900">
              <a:spcBef>
                <a:spcPct val="20000"/>
              </a:spcBef>
            </a:pPr>
            <a:r>
              <a:rPr lang="zh-CN" altLang="en-US" sz="2800" dirty="0">
                <a:solidFill>
                  <a:srgbClr val="0066FF"/>
                </a:solidFill>
              </a:rPr>
              <a:t>   </a:t>
            </a:r>
            <a:endParaRPr lang="zh-CN" altLang="en-US" dirty="0">
              <a:solidFill>
                <a:srgbClr val="000066"/>
              </a:solidFill>
              <a:ea typeface="华文中宋" pitchFamily="2" charset="-122"/>
            </a:endParaRPr>
          </a:p>
        </p:txBody>
      </p:sp>
      <p:sp>
        <p:nvSpPr>
          <p:cNvPr id="14" name="Line 10">
            <a:extLst>
              <a:ext uri="{FF2B5EF4-FFF2-40B4-BE49-F238E27FC236}">
                <a16:creationId xmlns="" xmlns:a16="http://schemas.microsoft.com/office/drawing/2014/main" id="{A176BE78-A2CB-4312-93EF-9484D7013EB0}"/>
              </a:ext>
            </a:extLst>
          </p:cNvPr>
          <p:cNvSpPr>
            <a:spLocks noChangeShapeType="1"/>
          </p:cNvSpPr>
          <p:nvPr/>
        </p:nvSpPr>
        <p:spPr bwMode="auto">
          <a:xfrm>
            <a:off x="6674621" y="4972324"/>
            <a:ext cx="1588" cy="115888"/>
          </a:xfrm>
          <a:prstGeom prst="line">
            <a:avLst/>
          </a:prstGeom>
          <a:noFill/>
          <a:ln w="9525">
            <a:solidFill>
              <a:srgbClr val="1C1C1C">
                <a:alpha val="37999"/>
              </a:srgbClr>
            </a:solidFill>
            <a:round/>
            <a:headEnd/>
            <a:tailEnd/>
          </a:ln>
        </p:spPr>
        <p:txBody>
          <a:bodyPr wrap="none" anchor="ctr"/>
          <a:lstStyle/>
          <a:p>
            <a:endParaRPr lang="zh-CN" altLang="en-US"/>
          </a:p>
        </p:txBody>
      </p:sp>
      <p:sp>
        <p:nvSpPr>
          <p:cNvPr id="15" name="Line 11">
            <a:extLst>
              <a:ext uri="{FF2B5EF4-FFF2-40B4-BE49-F238E27FC236}">
                <a16:creationId xmlns="" xmlns:a16="http://schemas.microsoft.com/office/drawing/2014/main" id="{F7680337-1121-40A3-8982-374857593575}"/>
              </a:ext>
            </a:extLst>
          </p:cNvPr>
          <p:cNvSpPr>
            <a:spLocks noChangeShapeType="1"/>
          </p:cNvSpPr>
          <p:nvPr/>
        </p:nvSpPr>
        <p:spPr bwMode="auto">
          <a:xfrm flipH="1">
            <a:off x="6260284" y="5231086"/>
            <a:ext cx="1588" cy="69850"/>
          </a:xfrm>
          <a:prstGeom prst="line">
            <a:avLst/>
          </a:prstGeom>
          <a:noFill/>
          <a:ln w="9525">
            <a:solidFill>
              <a:srgbClr val="1C1C1C">
                <a:alpha val="37999"/>
              </a:srgbClr>
            </a:solidFill>
            <a:round/>
            <a:headEnd/>
            <a:tailEnd/>
          </a:ln>
        </p:spPr>
        <p:txBody>
          <a:bodyPr wrap="none" anchor="ctr"/>
          <a:lstStyle/>
          <a:p>
            <a:endParaRPr lang="zh-CN" altLang="en-US"/>
          </a:p>
        </p:txBody>
      </p:sp>
      <p:sp>
        <p:nvSpPr>
          <p:cNvPr id="16" name="Freeform 28">
            <a:extLst>
              <a:ext uri="{FF2B5EF4-FFF2-40B4-BE49-F238E27FC236}">
                <a16:creationId xmlns="" xmlns:a16="http://schemas.microsoft.com/office/drawing/2014/main" id="{0D1D3152-7E10-464E-B87E-7E64A51D9807}"/>
              </a:ext>
            </a:extLst>
          </p:cNvPr>
          <p:cNvSpPr>
            <a:spLocks noChangeArrowheads="1"/>
          </p:cNvSpPr>
          <p:nvPr/>
        </p:nvSpPr>
        <p:spPr bwMode="auto">
          <a:xfrm>
            <a:off x="5852296" y="5115199"/>
            <a:ext cx="3327400" cy="246063"/>
          </a:xfrm>
          <a:custGeom>
            <a:avLst/>
            <a:gdLst>
              <a:gd name="T0" fmla="*/ 4501595 w 1120"/>
              <a:gd name="T1" fmla="*/ 1 h 252"/>
              <a:gd name="T2" fmla="*/ 4481242 w 1120"/>
              <a:gd name="T3" fmla="*/ 1 h 252"/>
              <a:gd name="T4" fmla="*/ 4416430 w 1120"/>
              <a:gd name="T5" fmla="*/ 1 h 252"/>
              <a:gd name="T6" fmla="*/ 4316690 w 1120"/>
              <a:gd name="T7" fmla="*/ 1 h 252"/>
              <a:gd name="T8" fmla="*/ 4173139 w 1120"/>
              <a:gd name="T9" fmla="*/ 1 h 252"/>
              <a:gd name="T10" fmla="*/ 3988237 w 1120"/>
              <a:gd name="T11" fmla="*/ 1 h 252"/>
              <a:gd name="T12" fmla="*/ 3772633 w 1120"/>
              <a:gd name="T13" fmla="*/ 1 h 252"/>
              <a:gd name="T14" fmla="*/ 3520275 w 1120"/>
              <a:gd name="T15" fmla="*/ 1 h 252"/>
              <a:gd name="T16" fmla="*/ 3235083 w 1120"/>
              <a:gd name="T17" fmla="*/ 1 h 252"/>
              <a:gd name="T18" fmla="*/ 2935020 w 1120"/>
              <a:gd name="T19" fmla="*/ 1 h 252"/>
              <a:gd name="T20" fmla="*/ 2597004 w 1120"/>
              <a:gd name="T21" fmla="*/ 1 h 252"/>
              <a:gd name="T22" fmla="*/ 2229286 w 1120"/>
              <a:gd name="T23" fmla="*/ 1 h 252"/>
              <a:gd name="T24" fmla="*/ 1870119 w 1120"/>
              <a:gd name="T25" fmla="*/ 1 h 252"/>
              <a:gd name="T26" fmla="*/ 1539735 w 1120"/>
              <a:gd name="T27" fmla="*/ 1 h 252"/>
              <a:gd name="T28" fmla="*/ 1236613 w 1120"/>
              <a:gd name="T29" fmla="*/ 1 h 252"/>
              <a:gd name="T30" fmla="*/ 956712 w 1120"/>
              <a:gd name="T31" fmla="*/ 1 h 252"/>
              <a:gd name="T32" fmla="*/ 718122 w 1120"/>
              <a:gd name="T33" fmla="*/ 1 h 252"/>
              <a:gd name="T34" fmla="*/ 507414 w 1120"/>
              <a:gd name="T35" fmla="*/ 1 h 252"/>
              <a:gd name="T36" fmla="*/ 326849 w 1120"/>
              <a:gd name="T37" fmla="*/ 1 h 252"/>
              <a:gd name="T38" fmla="*/ 185124 w 1120"/>
              <a:gd name="T39" fmla="*/ 1 h 252"/>
              <a:gd name="T40" fmla="*/ 78507 w 1120"/>
              <a:gd name="T41" fmla="*/ 1 h 252"/>
              <a:gd name="T42" fmla="*/ 22832 w 1120"/>
              <a:gd name="T43" fmla="*/ 1 h 252"/>
              <a:gd name="T44" fmla="*/ 0 w 1120"/>
              <a:gd name="T45" fmla="*/ 1 h 252"/>
              <a:gd name="T46" fmla="*/ 0 w 1120"/>
              <a:gd name="T47" fmla="*/ 1 h 252"/>
              <a:gd name="T48" fmla="*/ 2248015 w 1120"/>
              <a:gd name="T49" fmla="*/ 0 h 252"/>
              <a:gd name="T50" fmla="*/ 4501595 w 1120"/>
              <a:gd name="T51" fmla="*/ 1 h 252"/>
              <a:gd name="T52" fmla="*/ 4501595 w 1120"/>
              <a:gd name="T53" fmla="*/ 1 h 252"/>
              <a:gd name="T54" fmla="*/ 4501595 w 1120"/>
              <a:gd name="T55" fmla="*/ 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17" name="Rectangle 29">
            <a:extLst>
              <a:ext uri="{FF2B5EF4-FFF2-40B4-BE49-F238E27FC236}">
                <a16:creationId xmlns="" xmlns:a16="http://schemas.microsoft.com/office/drawing/2014/main" id="{AEFD068A-3F9E-439F-ADC1-0382AACA7439}"/>
              </a:ext>
            </a:extLst>
          </p:cNvPr>
          <p:cNvSpPr>
            <a:spLocks noChangeArrowheads="1"/>
          </p:cNvSpPr>
          <p:nvPr/>
        </p:nvSpPr>
        <p:spPr bwMode="auto">
          <a:xfrm>
            <a:off x="5695134" y="4699274"/>
            <a:ext cx="3816350" cy="563563"/>
          </a:xfrm>
          <a:prstGeom prst="rect">
            <a:avLst/>
          </a:prstGeom>
          <a:solidFill>
            <a:schemeClr val="bg1"/>
          </a:solidFill>
          <a:ln w="22225">
            <a:solidFill>
              <a:srgbClr val="1D428B"/>
            </a:solidFill>
            <a:miter lim="800000"/>
            <a:headEnd/>
            <a:tailEnd/>
          </a:ln>
        </p:spPr>
        <p:txBody>
          <a:bodyPr wrap="none" anchor="ctr"/>
          <a:lstStyle/>
          <a:p>
            <a:endParaRPr lang="zh-CN" altLang="en-US" sz="2400" b="1" dirty="0">
              <a:latin typeface="黑体" pitchFamily="49" charset="-122"/>
              <a:ea typeface="黑体" pitchFamily="49" charset="-122"/>
            </a:endParaRPr>
          </a:p>
        </p:txBody>
      </p:sp>
      <p:sp>
        <p:nvSpPr>
          <p:cNvPr id="18" name="矩形 17">
            <a:extLst>
              <a:ext uri="{FF2B5EF4-FFF2-40B4-BE49-F238E27FC236}">
                <a16:creationId xmlns="" xmlns:a16="http://schemas.microsoft.com/office/drawing/2014/main" id="{7B4C0D8B-EE1A-4F13-AC18-2BB829DCC1E6}"/>
              </a:ext>
            </a:extLst>
          </p:cNvPr>
          <p:cNvSpPr/>
          <p:nvPr/>
        </p:nvSpPr>
        <p:spPr>
          <a:xfrm>
            <a:off x="6187643" y="2030291"/>
            <a:ext cx="2954655"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责任是一种生活态度</a:t>
            </a:r>
          </a:p>
        </p:txBody>
      </p:sp>
      <p:sp>
        <p:nvSpPr>
          <p:cNvPr id="19" name="矩形 18">
            <a:extLst>
              <a:ext uri="{FF2B5EF4-FFF2-40B4-BE49-F238E27FC236}">
                <a16:creationId xmlns="" xmlns:a16="http://schemas.microsoft.com/office/drawing/2014/main" id="{78D841CF-474E-4B61-941D-AC5E5051142D}"/>
              </a:ext>
            </a:extLst>
          </p:cNvPr>
          <p:cNvSpPr/>
          <p:nvPr/>
        </p:nvSpPr>
        <p:spPr>
          <a:xfrm>
            <a:off x="6227962" y="2978014"/>
            <a:ext cx="2954655"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没有无法保证的安全</a:t>
            </a:r>
          </a:p>
        </p:txBody>
      </p:sp>
      <p:sp>
        <p:nvSpPr>
          <p:cNvPr id="20" name="矩形 19">
            <a:extLst>
              <a:ext uri="{FF2B5EF4-FFF2-40B4-BE49-F238E27FC236}">
                <a16:creationId xmlns="" xmlns:a16="http://schemas.microsoft.com/office/drawing/2014/main" id="{1583ED26-81E0-4047-BDCB-39B033E7FBCD}"/>
              </a:ext>
            </a:extLst>
          </p:cNvPr>
          <p:cNvSpPr/>
          <p:nvPr/>
        </p:nvSpPr>
        <p:spPr>
          <a:xfrm>
            <a:off x="6356202" y="3880126"/>
            <a:ext cx="2646878"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标准是最低的要求</a:t>
            </a:r>
          </a:p>
        </p:txBody>
      </p:sp>
      <p:sp>
        <p:nvSpPr>
          <p:cNvPr id="21" name="矩形 20">
            <a:extLst>
              <a:ext uri="{FF2B5EF4-FFF2-40B4-BE49-F238E27FC236}">
                <a16:creationId xmlns="" xmlns:a16="http://schemas.microsoft.com/office/drawing/2014/main" id="{57453F14-41B0-47AD-ACBA-0DD692B822A9}"/>
              </a:ext>
            </a:extLst>
          </p:cNvPr>
          <p:cNvSpPr/>
          <p:nvPr/>
        </p:nvSpPr>
        <p:spPr>
          <a:xfrm>
            <a:off x="6436187" y="4768092"/>
            <a:ext cx="2339102"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安全责任无极限</a:t>
            </a:r>
          </a:p>
        </p:txBody>
      </p:sp>
      <p:sp>
        <p:nvSpPr>
          <p:cNvPr id="22" name="矩形 21">
            <a:extLst>
              <a:ext uri="{FF2B5EF4-FFF2-40B4-BE49-F238E27FC236}">
                <a16:creationId xmlns="" xmlns:a16="http://schemas.microsoft.com/office/drawing/2014/main" id="{7365B36C-70FF-4149-AE4D-52B1AB366F82}"/>
              </a:ext>
            </a:extLst>
          </p:cNvPr>
          <p:cNvSpPr/>
          <p:nvPr/>
        </p:nvSpPr>
        <p:spPr>
          <a:xfrm>
            <a:off x="1157957" y="2601556"/>
            <a:ext cx="2273523" cy="2127570"/>
          </a:xfrm>
          <a:prstGeom prst="rect">
            <a:avLst/>
          </a:prstGeom>
        </p:spPr>
        <p:txBody>
          <a:bodyPr wrap="square">
            <a:spAutoFit/>
          </a:bodyPr>
          <a:lstStyle/>
          <a:p>
            <a:pPr marL="342900" indent="-342900" algn="ctr">
              <a:lnSpc>
                <a:spcPct val="150000"/>
              </a:lnSpc>
              <a:spcBef>
                <a:spcPct val="20000"/>
              </a:spcBef>
            </a:pPr>
            <a:r>
              <a:rPr lang="zh-CN" altLang="en-US" sz="2800" b="1" dirty="0">
                <a:solidFill>
                  <a:srgbClr val="FFFF00"/>
                </a:solidFill>
                <a:latin typeface="微软雅黑" panose="020B0503020204020204" pitchFamily="34" charset="-122"/>
                <a:ea typeface="微软雅黑" panose="020B0503020204020204" pitchFamily="34" charset="-122"/>
              </a:rPr>
              <a:t>让安全责任</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342900" indent="-342900" algn="ctr">
              <a:lnSpc>
                <a:spcPct val="150000"/>
              </a:lnSpc>
              <a:spcBef>
                <a:spcPct val="20000"/>
              </a:spcBef>
            </a:pPr>
            <a:r>
              <a:rPr lang="zh-CN" altLang="en-US" sz="2800" b="1" dirty="0">
                <a:solidFill>
                  <a:srgbClr val="FFFF00"/>
                </a:solidFill>
                <a:latin typeface="微软雅黑" panose="020B0503020204020204" pitchFamily="34" charset="-122"/>
                <a:ea typeface="微软雅黑" panose="020B0503020204020204" pitchFamily="34" charset="-122"/>
              </a:rPr>
              <a:t>意识融入到</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342900" indent="-342900" algn="ctr">
              <a:lnSpc>
                <a:spcPct val="150000"/>
              </a:lnSpc>
              <a:spcBef>
                <a:spcPct val="20000"/>
              </a:spcBef>
            </a:pPr>
            <a:r>
              <a:rPr lang="zh-CN" altLang="en-US" sz="2800" b="1" dirty="0">
                <a:solidFill>
                  <a:srgbClr val="FFFF00"/>
                </a:solidFill>
                <a:latin typeface="微软雅黑" panose="020B0503020204020204" pitchFamily="34" charset="-122"/>
                <a:ea typeface="微软雅黑" panose="020B0503020204020204" pitchFamily="34" charset="-122"/>
              </a:rPr>
              <a:t>你的血液</a:t>
            </a:r>
          </a:p>
        </p:txBody>
      </p:sp>
    </p:spTree>
    <p:extLst>
      <p:ext uri="{BB962C8B-B14F-4D97-AF65-F5344CB8AC3E}">
        <p14:creationId xmlns="" xmlns:p14="http://schemas.microsoft.com/office/powerpoint/2010/main" val="1629728881"/>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a:extLst>
              <a:ext uri="{FF2B5EF4-FFF2-40B4-BE49-F238E27FC236}">
                <a16:creationId xmlns="" xmlns:a16="http://schemas.microsoft.com/office/drawing/2014/main" id="{5691F24E-355F-4131-B33D-7223EF04F44A}"/>
              </a:ext>
            </a:extLst>
          </p:cNvPr>
          <p:cNvSpPr/>
          <p:nvPr/>
        </p:nvSpPr>
        <p:spPr>
          <a:xfrm>
            <a:off x="263352" y="796446"/>
            <a:ext cx="10945216" cy="523220"/>
          </a:xfrm>
          <a:prstGeom prst="rect">
            <a:avLst/>
          </a:prstGeom>
        </p:spPr>
        <p:txBody>
          <a:bodyPr wrap="square">
            <a:spAutoFit/>
          </a:bodyPr>
          <a:lstStyle/>
          <a:p>
            <a:r>
              <a:rPr lang="zh-CN" altLang="en-US" sz="2800" b="1" dirty="0">
                <a:solidFill>
                  <a:srgbClr val="C00000"/>
                </a:solidFill>
                <a:latin typeface="+mj-ea"/>
                <a:ea typeface="+mj-ea"/>
              </a:rPr>
              <a:t>主要负责人如何落实第一主体责任</a:t>
            </a:r>
          </a:p>
        </p:txBody>
      </p:sp>
      <p:sp>
        <p:nvSpPr>
          <p:cNvPr id="3" name="右箭头 6">
            <a:extLst>
              <a:ext uri="{FF2B5EF4-FFF2-40B4-BE49-F238E27FC236}">
                <a16:creationId xmlns="" xmlns:a16="http://schemas.microsoft.com/office/drawing/2014/main" id="{45185AAE-64FD-4425-87D9-C0D0D97FCB31}"/>
              </a:ext>
            </a:extLst>
          </p:cNvPr>
          <p:cNvSpPr/>
          <p:nvPr/>
        </p:nvSpPr>
        <p:spPr>
          <a:xfrm flipH="1">
            <a:off x="3291696" y="2121186"/>
            <a:ext cx="2222133" cy="3454400"/>
          </a:xfrm>
          <a:custGeom>
            <a:avLst/>
            <a:gdLst>
              <a:gd name="connsiteX0" fmla="*/ 0 w 2280921"/>
              <a:gd name="connsiteY0" fmla="*/ 318175 h 1272698"/>
              <a:gd name="connsiteX1" fmla="*/ 1601962 w 2280921"/>
              <a:gd name="connsiteY1" fmla="*/ 318175 h 1272698"/>
              <a:gd name="connsiteX2" fmla="*/ 1601962 w 2280921"/>
              <a:gd name="connsiteY2" fmla="*/ 0 h 1272698"/>
              <a:gd name="connsiteX3" fmla="*/ 2280921 w 2280921"/>
              <a:gd name="connsiteY3" fmla="*/ 636349 h 1272698"/>
              <a:gd name="connsiteX4" fmla="*/ 1601962 w 2280921"/>
              <a:gd name="connsiteY4" fmla="*/ 1272698 h 1272698"/>
              <a:gd name="connsiteX5" fmla="*/ 1601962 w 2280921"/>
              <a:gd name="connsiteY5" fmla="*/ 954524 h 1272698"/>
              <a:gd name="connsiteX6" fmla="*/ 0 w 2280921"/>
              <a:gd name="connsiteY6" fmla="*/ 954524 h 1272698"/>
              <a:gd name="connsiteX7" fmla="*/ 0 w 2280921"/>
              <a:gd name="connsiteY7" fmla="*/ 318175 h 1272698"/>
              <a:gd name="connsiteX0" fmla="*/ 0 w 2567248"/>
              <a:gd name="connsiteY0" fmla="*/ 0 h 2173723"/>
              <a:gd name="connsiteX1" fmla="*/ 1888289 w 2567248"/>
              <a:gd name="connsiteY1" fmla="*/ 1219200 h 2173723"/>
              <a:gd name="connsiteX2" fmla="*/ 1888289 w 2567248"/>
              <a:gd name="connsiteY2" fmla="*/ 901025 h 2173723"/>
              <a:gd name="connsiteX3" fmla="*/ 2567248 w 2567248"/>
              <a:gd name="connsiteY3" fmla="*/ 1537374 h 2173723"/>
              <a:gd name="connsiteX4" fmla="*/ 1888289 w 2567248"/>
              <a:gd name="connsiteY4" fmla="*/ 2173723 h 2173723"/>
              <a:gd name="connsiteX5" fmla="*/ 1888289 w 2567248"/>
              <a:gd name="connsiteY5" fmla="*/ 1855549 h 2173723"/>
              <a:gd name="connsiteX6" fmla="*/ 286327 w 2567248"/>
              <a:gd name="connsiteY6" fmla="*/ 1855549 h 2173723"/>
              <a:gd name="connsiteX7" fmla="*/ 0 w 2567248"/>
              <a:gd name="connsiteY7" fmla="*/ 0 h 2173723"/>
              <a:gd name="connsiteX0" fmla="*/ 9237 w 2576485"/>
              <a:gd name="connsiteY0" fmla="*/ 0 h 3425730"/>
              <a:gd name="connsiteX1" fmla="*/ 1897526 w 2576485"/>
              <a:gd name="connsiteY1" fmla="*/ 1219200 h 3425730"/>
              <a:gd name="connsiteX2" fmla="*/ 1897526 w 2576485"/>
              <a:gd name="connsiteY2" fmla="*/ 901025 h 3425730"/>
              <a:gd name="connsiteX3" fmla="*/ 2576485 w 2576485"/>
              <a:gd name="connsiteY3" fmla="*/ 1537374 h 3425730"/>
              <a:gd name="connsiteX4" fmla="*/ 1897526 w 2576485"/>
              <a:gd name="connsiteY4" fmla="*/ 2173723 h 3425730"/>
              <a:gd name="connsiteX5" fmla="*/ 1897526 w 2576485"/>
              <a:gd name="connsiteY5" fmla="*/ 1855549 h 3425730"/>
              <a:gd name="connsiteX6" fmla="*/ 0 w 2576485"/>
              <a:gd name="connsiteY6" fmla="*/ 3425730 h 3425730"/>
              <a:gd name="connsiteX7" fmla="*/ 9237 w 2576485"/>
              <a:gd name="connsiteY7" fmla="*/ 0 h 3425730"/>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 name="connsiteX0" fmla="*/ 9237 w 2576485"/>
              <a:gd name="connsiteY0" fmla="*/ 0 h 3453439"/>
              <a:gd name="connsiteX1" fmla="*/ 1897526 w 2576485"/>
              <a:gd name="connsiteY1" fmla="*/ 1246909 h 3453439"/>
              <a:gd name="connsiteX2" fmla="*/ 1897526 w 2576485"/>
              <a:gd name="connsiteY2" fmla="*/ 928734 h 3453439"/>
              <a:gd name="connsiteX3" fmla="*/ 2576485 w 2576485"/>
              <a:gd name="connsiteY3" fmla="*/ 1565083 h 3453439"/>
              <a:gd name="connsiteX4" fmla="*/ 1897526 w 2576485"/>
              <a:gd name="connsiteY4" fmla="*/ 2201432 h 3453439"/>
              <a:gd name="connsiteX5" fmla="*/ 1897526 w 2576485"/>
              <a:gd name="connsiteY5" fmla="*/ 1883258 h 3453439"/>
              <a:gd name="connsiteX6" fmla="*/ 0 w 2576485"/>
              <a:gd name="connsiteY6" fmla="*/ 3453439 h 3453439"/>
              <a:gd name="connsiteX7" fmla="*/ 9237 w 2576485"/>
              <a:gd name="connsiteY7" fmla="*/ 0 h 345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6485" h="3453439">
                <a:moveTo>
                  <a:pt x="9237" y="0"/>
                </a:moveTo>
                <a:cubicBezTo>
                  <a:pt x="749504" y="1136073"/>
                  <a:pt x="1277332" y="1163781"/>
                  <a:pt x="1897526" y="1246909"/>
                </a:cubicBezTo>
                <a:lnTo>
                  <a:pt x="1897526" y="928734"/>
                </a:lnTo>
                <a:lnTo>
                  <a:pt x="2576485" y="1565083"/>
                </a:lnTo>
                <a:lnTo>
                  <a:pt x="1897526" y="2201432"/>
                </a:lnTo>
                <a:lnTo>
                  <a:pt x="1897526" y="1883258"/>
                </a:lnTo>
                <a:cubicBezTo>
                  <a:pt x="1209599" y="2120325"/>
                  <a:pt x="493964" y="2662190"/>
                  <a:pt x="0" y="3453439"/>
                </a:cubicBezTo>
                <a:lnTo>
                  <a:pt x="9237" y="0"/>
                </a:lnTo>
                <a:close/>
              </a:path>
            </a:pathLst>
          </a:custGeom>
          <a:gradFill flip="none" rotWithShape="1">
            <a:gsLst>
              <a:gs pos="89000">
                <a:schemeClr val="bg1"/>
              </a:gs>
              <a:gs pos="0">
                <a:srgbClr val="1D42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Line 10">
            <a:extLst>
              <a:ext uri="{FF2B5EF4-FFF2-40B4-BE49-F238E27FC236}">
                <a16:creationId xmlns="" xmlns:a16="http://schemas.microsoft.com/office/drawing/2014/main" id="{89986D6E-29E6-42F6-961A-01B13C34D4E4}"/>
              </a:ext>
            </a:extLst>
          </p:cNvPr>
          <p:cNvSpPr>
            <a:spLocks noChangeShapeType="1"/>
          </p:cNvSpPr>
          <p:nvPr/>
        </p:nvSpPr>
        <p:spPr bwMode="auto">
          <a:xfrm>
            <a:off x="6396806" y="4201206"/>
            <a:ext cx="1588" cy="115888"/>
          </a:xfrm>
          <a:prstGeom prst="line">
            <a:avLst/>
          </a:prstGeom>
          <a:noFill/>
          <a:ln w="9525">
            <a:solidFill>
              <a:srgbClr val="1C1C1C">
                <a:alpha val="37999"/>
              </a:srgbClr>
            </a:solidFill>
            <a:round/>
            <a:headEnd/>
            <a:tailEnd/>
          </a:ln>
        </p:spPr>
        <p:txBody>
          <a:bodyPr wrap="none" anchor="ctr"/>
          <a:lstStyle/>
          <a:p>
            <a:endParaRPr lang="zh-CN" altLang="en-US"/>
          </a:p>
        </p:txBody>
      </p:sp>
      <p:sp>
        <p:nvSpPr>
          <p:cNvPr id="5" name="Line 11">
            <a:extLst>
              <a:ext uri="{FF2B5EF4-FFF2-40B4-BE49-F238E27FC236}">
                <a16:creationId xmlns="" xmlns:a16="http://schemas.microsoft.com/office/drawing/2014/main" id="{572DABF5-BA43-4CDD-9B23-1B093FB8F6D3}"/>
              </a:ext>
            </a:extLst>
          </p:cNvPr>
          <p:cNvSpPr>
            <a:spLocks noChangeShapeType="1"/>
          </p:cNvSpPr>
          <p:nvPr/>
        </p:nvSpPr>
        <p:spPr bwMode="auto">
          <a:xfrm flipH="1">
            <a:off x="5982469" y="4459969"/>
            <a:ext cx="1588" cy="69850"/>
          </a:xfrm>
          <a:prstGeom prst="line">
            <a:avLst/>
          </a:prstGeom>
          <a:noFill/>
          <a:ln w="9525">
            <a:solidFill>
              <a:srgbClr val="1C1C1C">
                <a:alpha val="37999"/>
              </a:srgbClr>
            </a:solidFill>
            <a:round/>
            <a:headEnd/>
            <a:tailEnd/>
          </a:ln>
        </p:spPr>
        <p:txBody>
          <a:bodyPr wrap="none" anchor="ctr"/>
          <a:lstStyle/>
          <a:p>
            <a:endParaRPr lang="zh-CN" altLang="en-US"/>
          </a:p>
        </p:txBody>
      </p:sp>
      <p:sp>
        <p:nvSpPr>
          <p:cNvPr id="6" name="Freeform 22">
            <a:extLst>
              <a:ext uri="{FF2B5EF4-FFF2-40B4-BE49-F238E27FC236}">
                <a16:creationId xmlns="" xmlns:a16="http://schemas.microsoft.com/office/drawing/2014/main" id="{3EF2CE07-15AE-432D-A557-3CFA4515269A}"/>
              </a:ext>
            </a:extLst>
          </p:cNvPr>
          <p:cNvSpPr>
            <a:spLocks noChangeArrowheads="1"/>
          </p:cNvSpPr>
          <p:nvPr/>
        </p:nvSpPr>
        <p:spPr bwMode="auto">
          <a:xfrm>
            <a:off x="5593531" y="2474403"/>
            <a:ext cx="3341688" cy="273050"/>
          </a:xfrm>
          <a:custGeom>
            <a:avLst/>
            <a:gdLst>
              <a:gd name="T0" fmla="*/ 3771519 w 1120"/>
              <a:gd name="T1" fmla="*/ 2 h 252"/>
              <a:gd name="T2" fmla="*/ 3754954 w 1120"/>
              <a:gd name="T3" fmla="*/ 2 h 252"/>
              <a:gd name="T4" fmla="*/ 3700397 w 1120"/>
              <a:gd name="T5" fmla="*/ 2 h 252"/>
              <a:gd name="T6" fmla="*/ 3616900 w 1120"/>
              <a:gd name="T7" fmla="*/ 2 h 252"/>
              <a:gd name="T8" fmla="*/ 3496047 w 1120"/>
              <a:gd name="T9" fmla="*/ 2 h 252"/>
              <a:gd name="T10" fmla="*/ 3340945 w 1120"/>
              <a:gd name="T11" fmla="*/ 2 h 252"/>
              <a:gd name="T12" fmla="*/ 3161088 w 1120"/>
              <a:gd name="T13" fmla="*/ 2 h 252"/>
              <a:gd name="T14" fmla="*/ 2949434 w 1120"/>
              <a:gd name="T15" fmla="*/ 2 h 252"/>
              <a:gd name="T16" fmla="*/ 2710388 w 1120"/>
              <a:gd name="T17" fmla="*/ 2 h 252"/>
              <a:gd name="T18" fmla="*/ 2459301 w 1120"/>
              <a:gd name="T19" fmla="*/ 2 h 252"/>
              <a:gd name="T20" fmla="*/ 2175395 w 1120"/>
              <a:gd name="T21" fmla="*/ 2 h 252"/>
              <a:gd name="T22" fmla="*/ 1868401 w 1120"/>
              <a:gd name="T23" fmla="*/ 2 h 252"/>
              <a:gd name="T24" fmla="*/ 1566889 w 1120"/>
              <a:gd name="T25" fmla="*/ 2 h 252"/>
              <a:gd name="T26" fmla="*/ 1290570 w 1120"/>
              <a:gd name="T27" fmla="*/ 2 h 252"/>
              <a:gd name="T28" fmla="*/ 1036276 w 1120"/>
              <a:gd name="T29" fmla="*/ 2 h 252"/>
              <a:gd name="T30" fmla="*/ 802044 w 1120"/>
              <a:gd name="T31" fmla="*/ 2 h 252"/>
              <a:gd name="T32" fmla="*/ 601422 w 1120"/>
              <a:gd name="T33" fmla="*/ 2 h 252"/>
              <a:gd name="T34" fmla="*/ 425438 w 1120"/>
              <a:gd name="T35" fmla="*/ 2 h 252"/>
              <a:gd name="T36" fmla="*/ 273794 w 1120"/>
              <a:gd name="T37" fmla="*/ 2 h 252"/>
              <a:gd name="T38" fmla="*/ 155264 w 1120"/>
              <a:gd name="T39" fmla="*/ 2 h 252"/>
              <a:gd name="T40" fmla="*/ 66092 w 1120"/>
              <a:gd name="T41" fmla="*/ 2 h 252"/>
              <a:gd name="T42" fmla="*/ 19595 w 1120"/>
              <a:gd name="T43" fmla="*/ 2 h 252"/>
              <a:gd name="T44" fmla="*/ 0 w 1120"/>
              <a:gd name="T45" fmla="*/ 2 h 252"/>
              <a:gd name="T46" fmla="*/ 0 w 1120"/>
              <a:gd name="T47" fmla="*/ 2 h 252"/>
              <a:gd name="T48" fmla="*/ 1883359 w 1120"/>
              <a:gd name="T49" fmla="*/ 0 h 252"/>
              <a:gd name="T50" fmla="*/ 3771519 w 1120"/>
              <a:gd name="T51" fmla="*/ 2 h 252"/>
              <a:gd name="T52" fmla="*/ 3771519 w 1120"/>
              <a:gd name="T53" fmla="*/ 2 h 252"/>
              <a:gd name="T54" fmla="*/ 3771519 w 1120"/>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7" name="Rectangle 23">
            <a:extLst>
              <a:ext uri="{FF2B5EF4-FFF2-40B4-BE49-F238E27FC236}">
                <a16:creationId xmlns="" xmlns:a16="http://schemas.microsoft.com/office/drawing/2014/main" id="{92F22FB2-FF73-431D-A95A-3840B5F056C8}"/>
              </a:ext>
            </a:extLst>
          </p:cNvPr>
          <p:cNvSpPr>
            <a:spLocks noChangeArrowheads="1"/>
          </p:cNvSpPr>
          <p:nvPr/>
        </p:nvSpPr>
        <p:spPr bwMode="auto">
          <a:xfrm>
            <a:off x="5433194" y="2067606"/>
            <a:ext cx="3819525" cy="563563"/>
          </a:xfrm>
          <a:prstGeom prst="rect">
            <a:avLst/>
          </a:prstGeom>
          <a:solidFill>
            <a:schemeClr val="bg1"/>
          </a:solidFill>
          <a:ln w="22225">
            <a:solidFill>
              <a:srgbClr val="1D428B"/>
            </a:solidFill>
            <a:miter lim="800000"/>
            <a:headEnd/>
            <a:tailEnd/>
          </a:ln>
        </p:spPr>
        <p:txBody>
          <a:bodyPr wrap="none" anchor="ctr"/>
          <a:lstStyle/>
          <a:p>
            <a:pPr algn="l"/>
            <a:r>
              <a:rPr lang="zh-CN" altLang="en-US" sz="2400" b="1">
                <a:latin typeface="黑体" pitchFamily="49" charset="-122"/>
                <a:ea typeface="黑体" pitchFamily="49" charset="-122"/>
              </a:rPr>
              <a:t>　</a:t>
            </a:r>
            <a:endParaRPr lang="zh-CN" altLang="en-US" sz="2400" b="1" dirty="0">
              <a:latin typeface="黑体" pitchFamily="49" charset="-122"/>
              <a:ea typeface="黑体" pitchFamily="49" charset="-122"/>
            </a:endParaRPr>
          </a:p>
        </p:txBody>
      </p:sp>
      <p:sp>
        <p:nvSpPr>
          <p:cNvPr id="8" name="Freeform 25">
            <a:extLst>
              <a:ext uri="{FF2B5EF4-FFF2-40B4-BE49-F238E27FC236}">
                <a16:creationId xmlns="" xmlns:a16="http://schemas.microsoft.com/office/drawing/2014/main" id="{35827E7B-24D3-4AE1-909D-ADC0FB742840}"/>
              </a:ext>
            </a:extLst>
          </p:cNvPr>
          <p:cNvSpPr>
            <a:spLocks noChangeArrowheads="1"/>
          </p:cNvSpPr>
          <p:nvPr/>
        </p:nvSpPr>
        <p:spPr bwMode="auto">
          <a:xfrm>
            <a:off x="5664175" y="3392772"/>
            <a:ext cx="3341688" cy="295275"/>
          </a:xfrm>
          <a:custGeom>
            <a:avLst/>
            <a:gdLst>
              <a:gd name="T0" fmla="*/ 3771519 w 1120"/>
              <a:gd name="T1" fmla="*/ 2 h 252"/>
              <a:gd name="T2" fmla="*/ 3754954 w 1120"/>
              <a:gd name="T3" fmla="*/ 2 h 252"/>
              <a:gd name="T4" fmla="*/ 3700397 w 1120"/>
              <a:gd name="T5" fmla="*/ 2 h 252"/>
              <a:gd name="T6" fmla="*/ 3616900 w 1120"/>
              <a:gd name="T7" fmla="*/ 2 h 252"/>
              <a:gd name="T8" fmla="*/ 3496047 w 1120"/>
              <a:gd name="T9" fmla="*/ 2 h 252"/>
              <a:gd name="T10" fmla="*/ 3340945 w 1120"/>
              <a:gd name="T11" fmla="*/ 2 h 252"/>
              <a:gd name="T12" fmla="*/ 3161088 w 1120"/>
              <a:gd name="T13" fmla="*/ 2 h 252"/>
              <a:gd name="T14" fmla="*/ 2949434 w 1120"/>
              <a:gd name="T15" fmla="*/ 2 h 252"/>
              <a:gd name="T16" fmla="*/ 2710388 w 1120"/>
              <a:gd name="T17" fmla="*/ 2 h 252"/>
              <a:gd name="T18" fmla="*/ 2459301 w 1120"/>
              <a:gd name="T19" fmla="*/ 2 h 252"/>
              <a:gd name="T20" fmla="*/ 2175395 w 1120"/>
              <a:gd name="T21" fmla="*/ 2 h 252"/>
              <a:gd name="T22" fmla="*/ 1868401 w 1120"/>
              <a:gd name="T23" fmla="*/ 2 h 252"/>
              <a:gd name="T24" fmla="*/ 1566889 w 1120"/>
              <a:gd name="T25" fmla="*/ 2 h 252"/>
              <a:gd name="T26" fmla="*/ 1290570 w 1120"/>
              <a:gd name="T27" fmla="*/ 2 h 252"/>
              <a:gd name="T28" fmla="*/ 1036276 w 1120"/>
              <a:gd name="T29" fmla="*/ 2 h 252"/>
              <a:gd name="T30" fmla="*/ 802044 w 1120"/>
              <a:gd name="T31" fmla="*/ 2 h 252"/>
              <a:gd name="T32" fmla="*/ 601422 w 1120"/>
              <a:gd name="T33" fmla="*/ 2 h 252"/>
              <a:gd name="T34" fmla="*/ 425438 w 1120"/>
              <a:gd name="T35" fmla="*/ 2 h 252"/>
              <a:gd name="T36" fmla="*/ 273794 w 1120"/>
              <a:gd name="T37" fmla="*/ 2 h 252"/>
              <a:gd name="T38" fmla="*/ 155264 w 1120"/>
              <a:gd name="T39" fmla="*/ 2 h 252"/>
              <a:gd name="T40" fmla="*/ 66092 w 1120"/>
              <a:gd name="T41" fmla="*/ 2 h 252"/>
              <a:gd name="T42" fmla="*/ 19595 w 1120"/>
              <a:gd name="T43" fmla="*/ 2 h 252"/>
              <a:gd name="T44" fmla="*/ 0 w 1120"/>
              <a:gd name="T45" fmla="*/ 2 h 252"/>
              <a:gd name="T46" fmla="*/ 0 w 1120"/>
              <a:gd name="T47" fmla="*/ 2 h 252"/>
              <a:gd name="T48" fmla="*/ 1883359 w 1120"/>
              <a:gd name="T49" fmla="*/ 0 h 252"/>
              <a:gd name="T50" fmla="*/ 3771519 w 1120"/>
              <a:gd name="T51" fmla="*/ 2 h 252"/>
              <a:gd name="T52" fmla="*/ 3771519 w 1120"/>
              <a:gd name="T53" fmla="*/ 2 h 252"/>
              <a:gd name="T54" fmla="*/ 3771519 w 1120"/>
              <a:gd name="T55" fmla="*/ 2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9" name="Rectangle 26">
            <a:extLst>
              <a:ext uri="{FF2B5EF4-FFF2-40B4-BE49-F238E27FC236}">
                <a16:creationId xmlns="" xmlns:a16="http://schemas.microsoft.com/office/drawing/2014/main" id="{60C9FD69-E3BB-48E4-9498-DEB6681611D5}"/>
              </a:ext>
            </a:extLst>
          </p:cNvPr>
          <p:cNvSpPr>
            <a:spLocks noChangeArrowheads="1"/>
          </p:cNvSpPr>
          <p:nvPr/>
        </p:nvSpPr>
        <p:spPr bwMode="auto">
          <a:xfrm>
            <a:off x="5433194" y="3007406"/>
            <a:ext cx="3819525" cy="563563"/>
          </a:xfrm>
          <a:prstGeom prst="rect">
            <a:avLst/>
          </a:prstGeom>
          <a:solidFill>
            <a:schemeClr val="bg1"/>
          </a:solidFill>
          <a:ln w="22225">
            <a:solidFill>
              <a:srgbClr val="1D428B"/>
            </a:solidFill>
            <a:miter lim="800000"/>
            <a:headEnd/>
            <a:tailEnd/>
          </a:ln>
        </p:spPr>
        <p:txBody>
          <a:bodyPr wrap="none" anchor="ctr"/>
          <a:lstStyle/>
          <a:p>
            <a:endParaRPr lang="zh-CN" altLang="en-US" sz="2400" b="1" dirty="0">
              <a:latin typeface="黑体" pitchFamily="49" charset="-122"/>
              <a:ea typeface="黑体" pitchFamily="49" charset="-122"/>
            </a:endParaRPr>
          </a:p>
        </p:txBody>
      </p:sp>
      <p:sp>
        <p:nvSpPr>
          <p:cNvPr id="10" name="Freeform 28">
            <a:extLst>
              <a:ext uri="{FF2B5EF4-FFF2-40B4-BE49-F238E27FC236}">
                <a16:creationId xmlns="" xmlns:a16="http://schemas.microsoft.com/office/drawing/2014/main" id="{07689759-2AD5-4A8D-B7E9-D14BC767F943}"/>
              </a:ext>
            </a:extLst>
          </p:cNvPr>
          <p:cNvSpPr>
            <a:spLocks noChangeArrowheads="1"/>
          </p:cNvSpPr>
          <p:nvPr/>
        </p:nvSpPr>
        <p:spPr bwMode="auto">
          <a:xfrm>
            <a:off x="5591944" y="4348447"/>
            <a:ext cx="3343275" cy="246063"/>
          </a:xfrm>
          <a:custGeom>
            <a:avLst/>
            <a:gdLst>
              <a:gd name="T0" fmla="*/ 4501595 w 1120"/>
              <a:gd name="T1" fmla="*/ 1 h 252"/>
              <a:gd name="T2" fmla="*/ 4481242 w 1120"/>
              <a:gd name="T3" fmla="*/ 1 h 252"/>
              <a:gd name="T4" fmla="*/ 4416430 w 1120"/>
              <a:gd name="T5" fmla="*/ 1 h 252"/>
              <a:gd name="T6" fmla="*/ 4316690 w 1120"/>
              <a:gd name="T7" fmla="*/ 1 h 252"/>
              <a:gd name="T8" fmla="*/ 4173139 w 1120"/>
              <a:gd name="T9" fmla="*/ 1 h 252"/>
              <a:gd name="T10" fmla="*/ 3988237 w 1120"/>
              <a:gd name="T11" fmla="*/ 1 h 252"/>
              <a:gd name="T12" fmla="*/ 3772633 w 1120"/>
              <a:gd name="T13" fmla="*/ 1 h 252"/>
              <a:gd name="T14" fmla="*/ 3520275 w 1120"/>
              <a:gd name="T15" fmla="*/ 1 h 252"/>
              <a:gd name="T16" fmla="*/ 3235083 w 1120"/>
              <a:gd name="T17" fmla="*/ 1 h 252"/>
              <a:gd name="T18" fmla="*/ 2935020 w 1120"/>
              <a:gd name="T19" fmla="*/ 1 h 252"/>
              <a:gd name="T20" fmla="*/ 2597004 w 1120"/>
              <a:gd name="T21" fmla="*/ 1 h 252"/>
              <a:gd name="T22" fmla="*/ 2229286 w 1120"/>
              <a:gd name="T23" fmla="*/ 1 h 252"/>
              <a:gd name="T24" fmla="*/ 1870119 w 1120"/>
              <a:gd name="T25" fmla="*/ 1 h 252"/>
              <a:gd name="T26" fmla="*/ 1539735 w 1120"/>
              <a:gd name="T27" fmla="*/ 1 h 252"/>
              <a:gd name="T28" fmla="*/ 1236613 w 1120"/>
              <a:gd name="T29" fmla="*/ 1 h 252"/>
              <a:gd name="T30" fmla="*/ 956712 w 1120"/>
              <a:gd name="T31" fmla="*/ 1 h 252"/>
              <a:gd name="T32" fmla="*/ 718122 w 1120"/>
              <a:gd name="T33" fmla="*/ 1 h 252"/>
              <a:gd name="T34" fmla="*/ 507414 w 1120"/>
              <a:gd name="T35" fmla="*/ 1 h 252"/>
              <a:gd name="T36" fmla="*/ 326849 w 1120"/>
              <a:gd name="T37" fmla="*/ 1 h 252"/>
              <a:gd name="T38" fmla="*/ 185124 w 1120"/>
              <a:gd name="T39" fmla="*/ 1 h 252"/>
              <a:gd name="T40" fmla="*/ 78507 w 1120"/>
              <a:gd name="T41" fmla="*/ 1 h 252"/>
              <a:gd name="T42" fmla="*/ 22832 w 1120"/>
              <a:gd name="T43" fmla="*/ 1 h 252"/>
              <a:gd name="T44" fmla="*/ 0 w 1120"/>
              <a:gd name="T45" fmla="*/ 1 h 252"/>
              <a:gd name="T46" fmla="*/ 0 w 1120"/>
              <a:gd name="T47" fmla="*/ 1 h 252"/>
              <a:gd name="T48" fmla="*/ 2248015 w 1120"/>
              <a:gd name="T49" fmla="*/ 0 h 252"/>
              <a:gd name="T50" fmla="*/ 4501595 w 1120"/>
              <a:gd name="T51" fmla="*/ 1 h 252"/>
              <a:gd name="T52" fmla="*/ 4501595 w 1120"/>
              <a:gd name="T53" fmla="*/ 1 h 252"/>
              <a:gd name="T54" fmla="*/ 4501595 w 1120"/>
              <a:gd name="T55" fmla="*/ 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11" name="Rectangle 29">
            <a:extLst>
              <a:ext uri="{FF2B5EF4-FFF2-40B4-BE49-F238E27FC236}">
                <a16:creationId xmlns="" xmlns:a16="http://schemas.microsoft.com/office/drawing/2014/main" id="{6643DBC9-2B16-4290-90C1-FD39E50CB0FB}"/>
              </a:ext>
            </a:extLst>
          </p:cNvPr>
          <p:cNvSpPr>
            <a:spLocks noChangeArrowheads="1"/>
          </p:cNvSpPr>
          <p:nvPr/>
        </p:nvSpPr>
        <p:spPr bwMode="auto">
          <a:xfrm>
            <a:off x="5417319" y="3928156"/>
            <a:ext cx="3835400" cy="563563"/>
          </a:xfrm>
          <a:prstGeom prst="rect">
            <a:avLst/>
          </a:prstGeom>
          <a:solidFill>
            <a:schemeClr val="bg1"/>
          </a:solidFill>
          <a:ln w="22225">
            <a:solidFill>
              <a:srgbClr val="1D428B"/>
            </a:solidFill>
            <a:miter lim="800000"/>
            <a:headEnd/>
            <a:tailEnd/>
          </a:ln>
        </p:spPr>
        <p:txBody>
          <a:bodyPr wrap="none" anchor="ctr"/>
          <a:lstStyle/>
          <a:p>
            <a:endParaRPr lang="zh-CN" altLang="en-US" sz="2400" b="1" dirty="0">
              <a:latin typeface="黑体" pitchFamily="49" charset="-122"/>
              <a:ea typeface="黑体" pitchFamily="49" charset="-122"/>
            </a:endParaRPr>
          </a:p>
        </p:txBody>
      </p:sp>
      <p:sp>
        <p:nvSpPr>
          <p:cNvPr id="12" name="Rectangle 32">
            <a:extLst>
              <a:ext uri="{FF2B5EF4-FFF2-40B4-BE49-F238E27FC236}">
                <a16:creationId xmlns="" xmlns:a16="http://schemas.microsoft.com/office/drawing/2014/main" id="{2B2E7390-A858-4DA4-8013-2D12404D35AF}"/>
              </a:ext>
            </a:extLst>
          </p:cNvPr>
          <p:cNvSpPr>
            <a:spLocks noChangeArrowheads="1"/>
          </p:cNvSpPr>
          <p:nvPr/>
        </p:nvSpPr>
        <p:spPr bwMode="auto">
          <a:xfrm>
            <a:off x="940691" y="2151743"/>
            <a:ext cx="2232025" cy="3240088"/>
          </a:xfrm>
          <a:prstGeom prst="rect">
            <a:avLst/>
          </a:prstGeom>
          <a:solidFill>
            <a:srgbClr val="1D428B"/>
          </a:solidFill>
          <a:ln w="9525">
            <a:noFill/>
            <a:miter lim="800000"/>
            <a:headEnd/>
            <a:tailEnd/>
          </a:ln>
        </p:spPr>
        <p:txBody>
          <a:bodyPr/>
          <a:lstStyle/>
          <a:p>
            <a:pPr marL="342900" indent="-342900">
              <a:spcBef>
                <a:spcPct val="20000"/>
              </a:spcBef>
            </a:pPr>
            <a:r>
              <a:rPr lang="zh-CN" altLang="en-US" sz="2800" dirty="0">
                <a:solidFill>
                  <a:srgbClr val="0066FF"/>
                </a:solidFill>
              </a:rPr>
              <a:t>   </a:t>
            </a:r>
            <a:endParaRPr lang="zh-CN" altLang="en-US" dirty="0">
              <a:solidFill>
                <a:srgbClr val="000066"/>
              </a:solidFill>
              <a:ea typeface="华文中宋" pitchFamily="2" charset="-122"/>
            </a:endParaRPr>
          </a:p>
        </p:txBody>
      </p:sp>
      <p:sp>
        <p:nvSpPr>
          <p:cNvPr id="13" name="Line 10">
            <a:extLst>
              <a:ext uri="{FF2B5EF4-FFF2-40B4-BE49-F238E27FC236}">
                <a16:creationId xmlns="" xmlns:a16="http://schemas.microsoft.com/office/drawing/2014/main" id="{05477F98-24A6-43D5-BAA0-B69B5C597D21}"/>
              </a:ext>
            </a:extLst>
          </p:cNvPr>
          <p:cNvSpPr>
            <a:spLocks noChangeShapeType="1"/>
          </p:cNvSpPr>
          <p:nvPr/>
        </p:nvSpPr>
        <p:spPr bwMode="auto">
          <a:xfrm>
            <a:off x="6415856" y="5063219"/>
            <a:ext cx="1588" cy="115888"/>
          </a:xfrm>
          <a:prstGeom prst="line">
            <a:avLst/>
          </a:prstGeom>
          <a:noFill/>
          <a:ln w="9525">
            <a:solidFill>
              <a:srgbClr val="1C1C1C">
                <a:alpha val="37999"/>
              </a:srgbClr>
            </a:solidFill>
            <a:round/>
            <a:headEnd/>
            <a:tailEnd/>
          </a:ln>
        </p:spPr>
        <p:txBody>
          <a:bodyPr wrap="none" anchor="ctr"/>
          <a:lstStyle/>
          <a:p>
            <a:endParaRPr lang="zh-CN" altLang="en-US"/>
          </a:p>
        </p:txBody>
      </p:sp>
      <p:sp>
        <p:nvSpPr>
          <p:cNvPr id="14" name="Line 11">
            <a:extLst>
              <a:ext uri="{FF2B5EF4-FFF2-40B4-BE49-F238E27FC236}">
                <a16:creationId xmlns="" xmlns:a16="http://schemas.microsoft.com/office/drawing/2014/main" id="{8FEB9D53-D791-4A72-A07D-3BAD9BE416DF}"/>
              </a:ext>
            </a:extLst>
          </p:cNvPr>
          <p:cNvSpPr>
            <a:spLocks noChangeShapeType="1"/>
          </p:cNvSpPr>
          <p:nvPr/>
        </p:nvSpPr>
        <p:spPr bwMode="auto">
          <a:xfrm flipH="1">
            <a:off x="6001519" y="5321981"/>
            <a:ext cx="1588" cy="69850"/>
          </a:xfrm>
          <a:prstGeom prst="line">
            <a:avLst/>
          </a:prstGeom>
          <a:noFill/>
          <a:ln w="9525">
            <a:solidFill>
              <a:srgbClr val="1C1C1C">
                <a:alpha val="37999"/>
              </a:srgbClr>
            </a:solidFill>
            <a:round/>
            <a:headEnd/>
            <a:tailEnd/>
          </a:ln>
        </p:spPr>
        <p:txBody>
          <a:bodyPr wrap="none" anchor="ctr"/>
          <a:lstStyle/>
          <a:p>
            <a:endParaRPr lang="zh-CN" altLang="en-US"/>
          </a:p>
        </p:txBody>
      </p:sp>
      <p:sp>
        <p:nvSpPr>
          <p:cNvPr id="15" name="Freeform 28">
            <a:extLst>
              <a:ext uri="{FF2B5EF4-FFF2-40B4-BE49-F238E27FC236}">
                <a16:creationId xmlns="" xmlns:a16="http://schemas.microsoft.com/office/drawing/2014/main" id="{3EE00574-23B6-4936-9A26-FC115EDF7188}"/>
              </a:ext>
            </a:extLst>
          </p:cNvPr>
          <p:cNvSpPr>
            <a:spLocks noChangeArrowheads="1"/>
          </p:cNvSpPr>
          <p:nvPr/>
        </p:nvSpPr>
        <p:spPr bwMode="auto">
          <a:xfrm>
            <a:off x="5593531" y="5206094"/>
            <a:ext cx="3327400" cy="246063"/>
          </a:xfrm>
          <a:custGeom>
            <a:avLst/>
            <a:gdLst>
              <a:gd name="T0" fmla="*/ 4501595 w 1120"/>
              <a:gd name="T1" fmla="*/ 1 h 252"/>
              <a:gd name="T2" fmla="*/ 4481242 w 1120"/>
              <a:gd name="T3" fmla="*/ 1 h 252"/>
              <a:gd name="T4" fmla="*/ 4416430 w 1120"/>
              <a:gd name="T5" fmla="*/ 1 h 252"/>
              <a:gd name="T6" fmla="*/ 4316690 w 1120"/>
              <a:gd name="T7" fmla="*/ 1 h 252"/>
              <a:gd name="T8" fmla="*/ 4173139 w 1120"/>
              <a:gd name="T9" fmla="*/ 1 h 252"/>
              <a:gd name="T10" fmla="*/ 3988237 w 1120"/>
              <a:gd name="T11" fmla="*/ 1 h 252"/>
              <a:gd name="T12" fmla="*/ 3772633 w 1120"/>
              <a:gd name="T13" fmla="*/ 1 h 252"/>
              <a:gd name="T14" fmla="*/ 3520275 w 1120"/>
              <a:gd name="T15" fmla="*/ 1 h 252"/>
              <a:gd name="T16" fmla="*/ 3235083 w 1120"/>
              <a:gd name="T17" fmla="*/ 1 h 252"/>
              <a:gd name="T18" fmla="*/ 2935020 w 1120"/>
              <a:gd name="T19" fmla="*/ 1 h 252"/>
              <a:gd name="T20" fmla="*/ 2597004 w 1120"/>
              <a:gd name="T21" fmla="*/ 1 h 252"/>
              <a:gd name="T22" fmla="*/ 2229286 w 1120"/>
              <a:gd name="T23" fmla="*/ 1 h 252"/>
              <a:gd name="T24" fmla="*/ 1870119 w 1120"/>
              <a:gd name="T25" fmla="*/ 1 h 252"/>
              <a:gd name="T26" fmla="*/ 1539735 w 1120"/>
              <a:gd name="T27" fmla="*/ 1 h 252"/>
              <a:gd name="T28" fmla="*/ 1236613 w 1120"/>
              <a:gd name="T29" fmla="*/ 1 h 252"/>
              <a:gd name="T30" fmla="*/ 956712 w 1120"/>
              <a:gd name="T31" fmla="*/ 1 h 252"/>
              <a:gd name="T32" fmla="*/ 718122 w 1120"/>
              <a:gd name="T33" fmla="*/ 1 h 252"/>
              <a:gd name="T34" fmla="*/ 507414 w 1120"/>
              <a:gd name="T35" fmla="*/ 1 h 252"/>
              <a:gd name="T36" fmla="*/ 326849 w 1120"/>
              <a:gd name="T37" fmla="*/ 1 h 252"/>
              <a:gd name="T38" fmla="*/ 185124 w 1120"/>
              <a:gd name="T39" fmla="*/ 1 h 252"/>
              <a:gd name="T40" fmla="*/ 78507 w 1120"/>
              <a:gd name="T41" fmla="*/ 1 h 252"/>
              <a:gd name="T42" fmla="*/ 22832 w 1120"/>
              <a:gd name="T43" fmla="*/ 1 h 252"/>
              <a:gd name="T44" fmla="*/ 0 w 1120"/>
              <a:gd name="T45" fmla="*/ 1 h 252"/>
              <a:gd name="T46" fmla="*/ 0 w 1120"/>
              <a:gd name="T47" fmla="*/ 1 h 252"/>
              <a:gd name="T48" fmla="*/ 2248015 w 1120"/>
              <a:gd name="T49" fmla="*/ 0 h 252"/>
              <a:gd name="T50" fmla="*/ 4501595 w 1120"/>
              <a:gd name="T51" fmla="*/ 1 h 252"/>
              <a:gd name="T52" fmla="*/ 4501595 w 1120"/>
              <a:gd name="T53" fmla="*/ 1 h 252"/>
              <a:gd name="T54" fmla="*/ 4501595 w 1120"/>
              <a:gd name="T55" fmla="*/ 1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gradFill rotWithShape="1">
            <a:gsLst>
              <a:gs pos="0">
                <a:srgbClr val="000000"/>
              </a:gs>
              <a:gs pos="100000">
                <a:srgbClr val="000000"/>
              </a:gs>
            </a:gsLst>
            <a:lin ang="2700000" scaled="1"/>
          </a:gradFill>
          <a:ln w="9525">
            <a:noFill/>
            <a:miter lim="800000"/>
            <a:headEnd/>
            <a:tailEnd/>
          </a:ln>
        </p:spPr>
        <p:txBody>
          <a:bodyPr/>
          <a:lstStyle/>
          <a:p>
            <a:pPr algn="l"/>
            <a:endParaRPr lang="zh-CN" altLang="en-US" sz="2400">
              <a:ea typeface="黑体" pitchFamily="49" charset="-122"/>
            </a:endParaRPr>
          </a:p>
        </p:txBody>
      </p:sp>
      <p:sp>
        <p:nvSpPr>
          <p:cNvPr id="16" name="Rectangle 29">
            <a:extLst>
              <a:ext uri="{FF2B5EF4-FFF2-40B4-BE49-F238E27FC236}">
                <a16:creationId xmlns="" xmlns:a16="http://schemas.microsoft.com/office/drawing/2014/main" id="{755AB79E-50D6-4BFD-B16A-13AA5EA2E671}"/>
              </a:ext>
            </a:extLst>
          </p:cNvPr>
          <p:cNvSpPr>
            <a:spLocks noChangeArrowheads="1"/>
          </p:cNvSpPr>
          <p:nvPr/>
        </p:nvSpPr>
        <p:spPr bwMode="auto">
          <a:xfrm>
            <a:off x="5436369" y="4790169"/>
            <a:ext cx="3816350" cy="563563"/>
          </a:xfrm>
          <a:prstGeom prst="rect">
            <a:avLst/>
          </a:prstGeom>
          <a:solidFill>
            <a:schemeClr val="bg1"/>
          </a:solidFill>
          <a:ln w="22225">
            <a:solidFill>
              <a:srgbClr val="1D428B"/>
            </a:solidFill>
            <a:miter lim="800000"/>
            <a:headEnd/>
            <a:tailEnd/>
          </a:ln>
        </p:spPr>
        <p:txBody>
          <a:bodyPr wrap="none" anchor="ctr"/>
          <a:lstStyle/>
          <a:p>
            <a:endParaRPr lang="zh-CN" altLang="en-US" sz="2400" b="1" dirty="0">
              <a:latin typeface="黑体" pitchFamily="49" charset="-122"/>
              <a:ea typeface="黑体" pitchFamily="49" charset="-122"/>
            </a:endParaRPr>
          </a:p>
        </p:txBody>
      </p:sp>
      <p:sp>
        <p:nvSpPr>
          <p:cNvPr id="17" name="矩形 16">
            <a:extLst>
              <a:ext uri="{FF2B5EF4-FFF2-40B4-BE49-F238E27FC236}">
                <a16:creationId xmlns="" xmlns:a16="http://schemas.microsoft.com/office/drawing/2014/main" id="{AC6CE258-05E4-45CD-B153-25A2E73B9085}"/>
              </a:ext>
            </a:extLst>
          </p:cNvPr>
          <p:cNvSpPr/>
          <p:nvPr/>
        </p:nvSpPr>
        <p:spPr>
          <a:xfrm>
            <a:off x="5591944" y="2132856"/>
            <a:ext cx="3570208"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安全是权力、义务、责任</a:t>
            </a:r>
          </a:p>
        </p:txBody>
      </p:sp>
      <p:sp>
        <p:nvSpPr>
          <p:cNvPr id="18" name="矩形 17">
            <a:extLst>
              <a:ext uri="{FF2B5EF4-FFF2-40B4-BE49-F238E27FC236}">
                <a16:creationId xmlns="" xmlns:a16="http://schemas.microsoft.com/office/drawing/2014/main" id="{930B4C0B-6C67-46BB-81F9-3461DF6ED22E}"/>
              </a:ext>
            </a:extLst>
          </p:cNvPr>
          <p:cNvSpPr/>
          <p:nvPr/>
        </p:nvSpPr>
        <p:spPr>
          <a:xfrm>
            <a:off x="6053609" y="3093379"/>
            <a:ext cx="2646878"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安全责任重于泰山</a:t>
            </a:r>
          </a:p>
        </p:txBody>
      </p:sp>
      <p:sp>
        <p:nvSpPr>
          <p:cNvPr id="19" name="矩形 18">
            <a:extLst>
              <a:ext uri="{FF2B5EF4-FFF2-40B4-BE49-F238E27FC236}">
                <a16:creationId xmlns="" xmlns:a16="http://schemas.microsoft.com/office/drawing/2014/main" id="{BC355AF5-4B1E-4604-8D44-0D77DF7D21A1}"/>
              </a:ext>
            </a:extLst>
          </p:cNvPr>
          <p:cNvSpPr/>
          <p:nvPr/>
        </p:nvSpPr>
        <p:spPr>
          <a:xfrm>
            <a:off x="5752058" y="3968390"/>
            <a:ext cx="3262432"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推卸责任就是放弃安全</a:t>
            </a:r>
          </a:p>
        </p:txBody>
      </p:sp>
      <p:sp>
        <p:nvSpPr>
          <p:cNvPr id="20" name="矩形 19">
            <a:extLst>
              <a:ext uri="{FF2B5EF4-FFF2-40B4-BE49-F238E27FC236}">
                <a16:creationId xmlns="" xmlns:a16="http://schemas.microsoft.com/office/drawing/2014/main" id="{5ED874E2-3724-489D-907B-1AEA388EFB06}"/>
              </a:ext>
            </a:extLst>
          </p:cNvPr>
          <p:cNvSpPr/>
          <p:nvPr/>
        </p:nvSpPr>
        <p:spPr>
          <a:xfrm>
            <a:off x="5738201" y="4828269"/>
            <a:ext cx="3262432" cy="461665"/>
          </a:xfrm>
          <a:prstGeom prst="rect">
            <a:avLst/>
          </a:prstGeom>
        </p:spPr>
        <p:txBody>
          <a:bodyPr wrap="none">
            <a:spAutoFit/>
          </a:bodyPr>
          <a:lstStyle/>
          <a:p>
            <a:r>
              <a:rPr lang="zh-CN" altLang="en-US" sz="2400" b="1" dirty="0">
                <a:latin typeface="微软雅黑" panose="020B0503020204020204" pitchFamily="34" charset="-122"/>
                <a:ea typeface="微软雅黑" panose="020B0503020204020204" pitchFamily="34" charset="-122"/>
              </a:rPr>
              <a:t>用责任筑起安全的大堤</a:t>
            </a:r>
          </a:p>
        </p:txBody>
      </p:sp>
      <p:sp>
        <p:nvSpPr>
          <p:cNvPr id="21" name="矩形 20">
            <a:extLst>
              <a:ext uri="{FF2B5EF4-FFF2-40B4-BE49-F238E27FC236}">
                <a16:creationId xmlns="" xmlns:a16="http://schemas.microsoft.com/office/drawing/2014/main" id="{FEA76316-B5E8-45FF-B478-6276604D3DB3}"/>
              </a:ext>
            </a:extLst>
          </p:cNvPr>
          <p:cNvSpPr/>
          <p:nvPr/>
        </p:nvSpPr>
        <p:spPr>
          <a:xfrm>
            <a:off x="1031767" y="2747453"/>
            <a:ext cx="2074192" cy="2127570"/>
          </a:xfrm>
          <a:prstGeom prst="rect">
            <a:avLst/>
          </a:prstGeom>
        </p:spPr>
        <p:txBody>
          <a:bodyPr wrap="square">
            <a:spAutoFit/>
          </a:bodyPr>
          <a:lstStyle/>
          <a:p>
            <a:pPr marL="342900" indent="-342900" algn="ctr">
              <a:lnSpc>
                <a:spcPct val="150000"/>
              </a:lnSpc>
              <a:spcBef>
                <a:spcPct val="20000"/>
              </a:spcBef>
            </a:pPr>
            <a:r>
              <a:rPr lang="zh-CN" altLang="en-US" sz="2800" b="1" dirty="0">
                <a:solidFill>
                  <a:srgbClr val="FFFF00"/>
                </a:solidFill>
                <a:latin typeface="微软雅黑" panose="020B0503020204020204" pitchFamily="34" charset="-122"/>
                <a:ea typeface="微软雅黑" panose="020B0503020204020204" pitchFamily="34" charset="-122"/>
              </a:rPr>
              <a:t>对安全负责</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342900" indent="-342900" algn="ctr">
              <a:lnSpc>
                <a:spcPct val="150000"/>
              </a:lnSpc>
              <a:spcBef>
                <a:spcPct val="20000"/>
              </a:spcBef>
            </a:pPr>
            <a:r>
              <a:rPr lang="zh-CN" altLang="en-US" sz="2800" b="1" dirty="0">
                <a:solidFill>
                  <a:srgbClr val="FFFF00"/>
                </a:solidFill>
                <a:latin typeface="微软雅黑" panose="020B0503020204020204" pitchFamily="34" charset="-122"/>
                <a:ea typeface="微软雅黑" panose="020B0503020204020204" pitchFamily="34" charset="-122"/>
              </a:rPr>
              <a:t>就是对自己</a:t>
            </a:r>
            <a:endParaRPr lang="en-US" altLang="zh-CN" sz="2800" b="1" dirty="0">
              <a:solidFill>
                <a:srgbClr val="FFFF00"/>
              </a:solidFill>
              <a:latin typeface="微软雅黑" panose="020B0503020204020204" pitchFamily="34" charset="-122"/>
              <a:ea typeface="微软雅黑" panose="020B0503020204020204" pitchFamily="34" charset="-122"/>
            </a:endParaRPr>
          </a:p>
          <a:p>
            <a:pPr marL="342900" indent="-342900" algn="ctr">
              <a:lnSpc>
                <a:spcPct val="150000"/>
              </a:lnSpc>
              <a:spcBef>
                <a:spcPct val="20000"/>
              </a:spcBef>
            </a:pPr>
            <a:r>
              <a:rPr lang="zh-CN" altLang="en-US" sz="2800" b="1" dirty="0">
                <a:solidFill>
                  <a:srgbClr val="FFFF00"/>
                </a:solidFill>
                <a:latin typeface="微软雅黑" panose="020B0503020204020204" pitchFamily="34" charset="-122"/>
                <a:ea typeface="微软雅黑" panose="020B0503020204020204" pitchFamily="34" charset="-122"/>
              </a:rPr>
              <a:t>负责</a:t>
            </a:r>
          </a:p>
        </p:txBody>
      </p:sp>
    </p:spTree>
    <p:extLst>
      <p:ext uri="{BB962C8B-B14F-4D97-AF65-F5344CB8AC3E}">
        <p14:creationId xmlns="" xmlns:p14="http://schemas.microsoft.com/office/powerpoint/2010/main" val="338230874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3CE2C628-8F16-46FE-80D0-5D15BC5A1CBD}"/>
              </a:ext>
            </a:extLst>
          </p:cNvPr>
          <p:cNvSpPr/>
          <p:nvPr/>
        </p:nvSpPr>
        <p:spPr>
          <a:xfrm>
            <a:off x="335360" y="1493966"/>
            <a:ext cx="11449272" cy="2230867"/>
          </a:xfrm>
          <a:prstGeom prst="rect">
            <a:avLst/>
          </a:prstGeom>
        </p:spPr>
        <p:txBody>
          <a:bodyPr wrap="square">
            <a:spAutoFit/>
          </a:bodyPr>
          <a:lstStyle/>
          <a:p>
            <a:pPr indent="457200" algn="just">
              <a:lnSpc>
                <a:spcPct val="180000"/>
              </a:lnSpc>
            </a:pPr>
            <a:r>
              <a:rPr lang="en-US" altLang="zh-CN" sz="2000" kern="100" dirty="0">
                <a:latin typeface="+mj-ea"/>
                <a:ea typeface="+mj-ea"/>
                <a:cs typeface="方正仿宋_GBK"/>
              </a:rPr>
              <a:t>2018</a:t>
            </a:r>
            <a:r>
              <a:rPr lang="zh-CN" altLang="en-US" sz="2000" kern="100" dirty="0">
                <a:latin typeface="+mj-ea"/>
                <a:ea typeface="+mj-ea"/>
                <a:cs typeface="方正仿宋_GBK"/>
              </a:rPr>
              <a:t>年</a:t>
            </a:r>
            <a:r>
              <a:rPr lang="en-US" altLang="zh-CN" sz="2000" kern="100" dirty="0">
                <a:latin typeface="+mj-ea"/>
                <a:ea typeface="+mj-ea"/>
                <a:cs typeface="方正仿宋_GBK"/>
              </a:rPr>
              <a:t>6</a:t>
            </a:r>
            <a:r>
              <a:rPr lang="zh-CN" altLang="en-US" sz="2000" kern="100" dirty="0">
                <a:latin typeface="+mj-ea"/>
                <a:ea typeface="+mj-ea"/>
                <a:cs typeface="方正仿宋_GBK"/>
              </a:rPr>
              <a:t>月</a:t>
            </a:r>
            <a:r>
              <a:rPr lang="en-US" altLang="zh-CN" sz="2000" kern="100" dirty="0">
                <a:latin typeface="+mj-ea"/>
                <a:ea typeface="+mj-ea"/>
                <a:cs typeface="方正仿宋_GBK"/>
              </a:rPr>
              <a:t>5</a:t>
            </a:r>
            <a:r>
              <a:rPr lang="zh-CN" altLang="en-US" sz="2000" kern="100" dirty="0">
                <a:latin typeface="+mj-ea"/>
                <a:ea typeface="+mj-ea"/>
                <a:cs typeface="方正仿宋_GBK"/>
              </a:rPr>
              <a:t>日</a:t>
            </a:r>
            <a:r>
              <a:rPr lang="en-US" altLang="zh-CN" sz="2000" kern="100" dirty="0">
                <a:latin typeface="+mj-ea"/>
                <a:ea typeface="+mj-ea"/>
                <a:cs typeface="方正仿宋_GBK"/>
              </a:rPr>
              <a:t>16</a:t>
            </a:r>
            <a:r>
              <a:rPr lang="zh-CN" altLang="en-US" sz="2000" kern="100" dirty="0">
                <a:latin typeface="+mj-ea"/>
                <a:ea typeface="+mj-ea"/>
                <a:cs typeface="方正仿宋_GBK"/>
              </a:rPr>
              <a:t>时</a:t>
            </a:r>
            <a:r>
              <a:rPr lang="en-US" altLang="zh-CN" sz="2000" kern="100" dirty="0">
                <a:latin typeface="+mj-ea"/>
                <a:ea typeface="+mj-ea"/>
                <a:cs typeface="方正仿宋_GBK"/>
              </a:rPr>
              <a:t>10</a:t>
            </a:r>
            <a:r>
              <a:rPr lang="zh-CN" altLang="en-US" sz="2000" kern="100" dirty="0">
                <a:latin typeface="+mj-ea"/>
                <a:ea typeface="+mj-ea"/>
                <a:cs typeface="方正仿宋_GBK"/>
              </a:rPr>
              <a:t>分，辽宁本溪南芬区思山岭村的华煤集团思山岭铁矿项目部措施井施工现场，炸药在井口发生爆炸，</a:t>
            </a:r>
            <a:r>
              <a:rPr lang="zh-CN" altLang="en-US" sz="2000" kern="100" dirty="0">
                <a:solidFill>
                  <a:srgbClr val="C00000"/>
                </a:solidFill>
                <a:latin typeface="+mj-ea"/>
                <a:ea typeface="+mj-ea"/>
                <a:cs typeface="方正仿宋_GBK"/>
              </a:rPr>
              <a:t>造成伤亡</a:t>
            </a:r>
            <a:r>
              <a:rPr lang="en-US" altLang="zh-CN" sz="2000" kern="100" dirty="0">
                <a:solidFill>
                  <a:srgbClr val="C00000"/>
                </a:solidFill>
                <a:latin typeface="+mj-ea"/>
                <a:ea typeface="+mj-ea"/>
                <a:cs typeface="方正仿宋_GBK"/>
              </a:rPr>
              <a:t>20</a:t>
            </a:r>
            <a:r>
              <a:rPr lang="zh-CN" altLang="en-US" sz="2000" kern="100" dirty="0">
                <a:solidFill>
                  <a:srgbClr val="C00000"/>
                </a:solidFill>
                <a:latin typeface="+mj-ea"/>
                <a:ea typeface="+mj-ea"/>
                <a:cs typeface="方正仿宋_GBK"/>
              </a:rPr>
              <a:t>人，其中死亡</a:t>
            </a:r>
            <a:r>
              <a:rPr lang="en-US" altLang="zh-CN" sz="2000" kern="100" dirty="0">
                <a:solidFill>
                  <a:srgbClr val="C00000"/>
                </a:solidFill>
                <a:latin typeface="+mj-ea"/>
                <a:ea typeface="+mj-ea"/>
                <a:cs typeface="方正仿宋_GBK"/>
              </a:rPr>
              <a:t>12</a:t>
            </a:r>
            <a:r>
              <a:rPr lang="zh-CN" altLang="en-US" sz="2000" kern="100" dirty="0">
                <a:solidFill>
                  <a:srgbClr val="C00000"/>
                </a:solidFill>
                <a:latin typeface="+mj-ea"/>
                <a:ea typeface="+mj-ea"/>
                <a:cs typeface="方正仿宋_GBK"/>
              </a:rPr>
              <a:t>人，受伤</a:t>
            </a:r>
            <a:r>
              <a:rPr lang="en-US" altLang="zh-CN" sz="2000" kern="100" dirty="0">
                <a:solidFill>
                  <a:srgbClr val="C00000"/>
                </a:solidFill>
                <a:latin typeface="+mj-ea"/>
                <a:ea typeface="+mj-ea"/>
                <a:cs typeface="方正仿宋_GBK"/>
              </a:rPr>
              <a:t>8</a:t>
            </a:r>
            <a:r>
              <a:rPr lang="zh-CN" altLang="en-US" sz="2000" kern="100" dirty="0">
                <a:solidFill>
                  <a:srgbClr val="C00000"/>
                </a:solidFill>
                <a:latin typeface="+mj-ea"/>
                <a:ea typeface="+mj-ea"/>
                <a:cs typeface="方正仿宋_GBK"/>
              </a:rPr>
              <a:t>人</a:t>
            </a:r>
            <a:r>
              <a:rPr lang="zh-CN" altLang="en-US" sz="2000" kern="100" dirty="0">
                <a:latin typeface="+mj-ea"/>
                <a:ea typeface="+mj-ea"/>
                <a:cs typeface="方正仿宋_GBK"/>
              </a:rPr>
              <a:t>。</a:t>
            </a:r>
            <a:endParaRPr lang="en-US" altLang="zh-CN" sz="2000" kern="100" dirty="0">
              <a:latin typeface="+mj-ea"/>
              <a:ea typeface="+mj-ea"/>
              <a:cs typeface="方正仿宋_GBK"/>
            </a:endParaRPr>
          </a:p>
          <a:p>
            <a:pPr indent="457200" algn="just">
              <a:lnSpc>
                <a:spcPct val="180000"/>
              </a:lnSpc>
            </a:pPr>
            <a:r>
              <a:rPr lang="zh-CN" altLang="en-US" sz="2000" kern="100" dirty="0">
                <a:latin typeface="+mj-ea"/>
                <a:ea typeface="+mj-ea"/>
                <a:cs typeface="方正仿宋_GBK"/>
              </a:rPr>
              <a:t>截至</a:t>
            </a:r>
            <a:r>
              <a:rPr lang="en-US" altLang="zh-CN" sz="2000" kern="100" dirty="0">
                <a:latin typeface="+mj-ea"/>
                <a:ea typeface="+mj-ea"/>
                <a:cs typeface="方正仿宋_GBK"/>
              </a:rPr>
              <a:t>6</a:t>
            </a:r>
            <a:r>
              <a:rPr lang="zh-CN" altLang="en-US" sz="2000" kern="100" dirty="0">
                <a:latin typeface="+mj-ea"/>
                <a:ea typeface="+mj-ea"/>
                <a:cs typeface="方正仿宋_GBK"/>
              </a:rPr>
              <a:t>日</a:t>
            </a:r>
            <a:r>
              <a:rPr lang="en-US" altLang="zh-CN" sz="2000" kern="100" dirty="0">
                <a:latin typeface="+mj-ea"/>
                <a:ea typeface="+mj-ea"/>
                <a:cs typeface="方正仿宋_GBK"/>
              </a:rPr>
              <a:t>8</a:t>
            </a:r>
            <a:r>
              <a:rPr lang="zh-CN" altLang="en-US" sz="2000" kern="100" dirty="0">
                <a:latin typeface="+mj-ea"/>
                <a:ea typeface="+mj-ea"/>
                <a:cs typeface="方正仿宋_GBK"/>
              </a:rPr>
              <a:t>时，华煤集团思山岭铁矿项目部措施井施工现场炸药爆炸事故取得重大进展，井下被困</a:t>
            </a:r>
            <a:r>
              <a:rPr lang="en-US" altLang="zh-CN" sz="2000" kern="100" dirty="0">
                <a:latin typeface="+mj-ea"/>
                <a:ea typeface="+mj-ea"/>
                <a:cs typeface="方正仿宋_GBK"/>
              </a:rPr>
              <a:t>23</a:t>
            </a:r>
            <a:r>
              <a:rPr lang="zh-CN" altLang="en-US" sz="2000" kern="100" dirty="0">
                <a:latin typeface="+mj-ea"/>
                <a:ea typeface="+mj-ea"/>
                <a:cs typeface="方正仿宋_GBK"/>
              </a:rPr>
              <a:t>人已成功升井，无人员受伤。其余</a:t>
            </a:r>
            <a:r>
              <a:rPr lang="zh-CN" altLang="en-US" sz="2000" kern="100" dirty="0">
                <a:solidFill>
                  <a:srgbClr val="C00000"/>
                </a:solidFill>
                <a:latin typeface="+mj-ea"/>
                <a:ea typeface="+mj-ea"/>
                <a:cs typeface="方正仿宋_GBK"/>
              </a:rPr>
              <a:t>失联</a:t>
            </a:r>
            <a:r>
              <a:rPr lang="en-US" altLang="zh-CN" sz="2000" kern="100" dirty="0">
                <a:solidFill>
                  <a:srgbClr val="C00000"/>
                </a:solidFill>
                <a:latin typeface="+mj-ea"/>
                <a:ea typeface="+mj-ea"/>
                <a:cs typeface="方正仿宋_GBK"/>
              </a:rPr>
              <a:t>2</a:t>
            </a:r>
            <a:r>
              <a:rPr lang="zh-CN" altLang="en-US" sz="2000" kern="100" dirty="0">
                <a:solidFill>
                  <a:srgbClr val="C00000"/>
                </a:solidFill>
                <a:latin typeface="+mj-ea"/>
                <a:ea typeface="+mj-ea"/>
                <a:cs typeface="方正仿宋_GBK"/>
              </a:rPr>
              <a:t>人</a:t>
            </a:r>
            <a:r>
              <a:rPr lang="zh-CN" altLang="en-US" sz="2000" kern="100" dirty="0">
                <a:latin typeface="+mj-ea"/>
                <a:ea typeface="+mj-ea"/>
                <a:cs typeface="方正仿宋_GBK"/>
              </a:rPr>
              <a:t>正在继续搜救中。</a:t>
            </a:r>
          </a:p>
        </p:txBody>
      </p:sp>
      <p:pic>
        <p:nvPicPr>
          <p:cNvPr id="3" name="图片 2">
            <a:extLst>
              <a:ext uri="{FF2B5EF4-FFF2-40B4-BE49-F238E27FC236}">
                <a16:creationId xmlns="" xmlns:a16="http://schemas.microsoft.com/office/drawing/2014/main" id="{DE7F177D-66D1-4DF7-BB84-048E3E7F1094}"/>
              </a:ext>
            </a:extLst>
          </p:cNvPr>
          <p:cNvPicPr preferRelativeResize="0">
            <a:picLocks/>
          </p:cNvPicPr>
          <p:nvPr/>
        </p:nvPicPr>
        <p:blipFill>
          <a:blip r:embed="rId2">
            <a:extLst>
              <a:ext uri="{28A0092B-C50C-407E-A947-70E740481C1C}">
                <a14:useLocalDpi xmlns="" xmlns:a14="http://schemas.microsoft.com/office/drawing/2010/main" val="0"/>
              </a:ext>
            </a:extLst>
          </a:blip>
          <a:stretch>
            <a:fillRect/>
          </a:stretch>
        </p:blipFill>
        <p:spPr>
          <a:xfrm>
            <a:off x="5015880" y="3822741"/>
            <a:ext cx="3960000" cy="2700000"/>
          </a:xfrm>
          <a:prstGeom prst="rect">
            <a:avLst/>
          </a:prstGeom>
        </p:spPr>
      </p:pic>
      <p:pic>
        <p:nvPicPr>
          <p:cNvPr id="4" name="图片 3">
            <a:extLst>
              <a:ext uri="{FF2B5EF4-FFF2-40B4-BE49-F238E27FC236}">
                <a16:creationId xmlns="" xmlns:a16="http://schemas.microsoft.com/office/drawing/2014/main" id="{A239EA3C-622B-4673-8DB8-920FDD8A9EBF}"/>
              </a:ext>
            </a:extLst>
          </p:cNvPr>
          <p:cNvPicPr preferRelativeResize="0">
            <a:picLocks/>
          </p:cNvPicPr>
          <p:nvPr/>
        </p:nvPicPr>
        <p:blipFill>
          <a:blip r:embed="rId3">
            <a:extLst>
              <a:ext uri="{28A0092B-C50C-407E-A947-70E740481C1C}">
                <a14:useLocalDpi xmlns="" xmlns:a14="http://schemas.microsoft.com/office/drawing/2010/main" val="0"/>
              </a:ext>
            </a:extLst>
          </a:blip>
          <a:stretch>
            <a:fillRect/>
          </a:stretch>
        </p:blipFill>
        <p:spPr>
          <a:xfrm>
            <a:off x="407368" y="3822741"/>
            <a:ext cx="3960000" cy="2700000"/>
          </a:xfrm>
          <a:prstGeom prst="rect">
            <a:avLst/>
          </a:prstGeom>
        </p:spPr>
      </p:pic>
      <p:sp>
        <p:nvSpPr>
          <p:cNvPr id="5" name="矩形 4">
            <a:extLst>
              <a:ext uri="{FF2B5EF4-FFF2-40B4-BE49-F238E27FC236}">
                <a16:creationId xmlns="" xmlns:a16="http://schemas.microsoft.com/office/drawing/2014/main" id="{A2170C71-43B6-4EC8-A578-0951EF9BB6C2}"/>
              </a:ext>
            </a:extLst>
          </p:cNvPr>
          <p:cNvSpPr/>
          <p:nvPr/>
        </p:nvSpPr>
        <p:spPr>
          <a:xfrm>
            <a:off x="-1" y="1343132"/>
            <a:ext cx="7200000" cy="36000"/>
          </a:xfrm>
          <a:prstGeom prst="rect">
            <a:avLst/>
          </a:prstGeom>
          <a:solidFill>
            <a:srgbClr val="B61F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0000"/>
              </a:solidFill>
            </a:endParaRPr>
          </a:p>
        </p:txBody>
      </p:sp>
      <p:sp>
        <p:nvSpPr>
          <p:cNvPr id="6" name="矩形 5">
            <a:extLst>
              <a:ext uri="{FF2B5EF4-FFF2-40B4-BE49-F238E27FC236}">
                <a16:creationId xmlns="" xmlns:a16="http://schemas.microsoft.com/office/drawing/2014/main" id="{AAC6456A-3FBF-441F-8AB0-A4946A6BF56D}"/>
              </a:ext>
            </a:extLst>
          </p:cNvPr>
          <p:cNvSpPr/>
          <p:nvPr/>
        </p:nvSpPr>
        <p:spPr>
          <a:xfrm flipV="1">
            <a:off x="0" y="1428199"/>
            <a:ext cx="3600000" cy="36513"/>
          </a:xfrm>
          <a:prstGeom prst="rect">
            <a:avLst/>
          </a:prstGeom>
          <a:solidFill>
            <a:srgbClr val="B61F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0000"/>
              </a:solidFill>
            </a:endParaRPr>
          </a:p>
        </p:txBody>
      </p:sp>
      <p:sp>
        <p:nvSpPr>
          <p:cNvPr id="7" name="矩形 6">
            <a:extLst>
              <a:ext uri="{FF2B5EF4-FFF2-40B4-BE49-F238E27FC236}">
                <a16:creationId xmlns="" xmlns:a16="http://schemas.microsoft.com/office/drawing/2014/main" id="{6A65A57F-36F7-4A9C-ABC1-6F2C9F0ACE15}"/>
              </a:ext>
            </a:extLst>
          </p:cNvPr>
          <p:cNvSpPr/>
          <p:nvPr/>
        </p:nvSpPr>
        <p:spPr>
          <a:xfrm>
            <a:off x="263352" y="796446"/>
            <a:ext cx="6216639" cy="523220"/>
          </a:xfrm>
          <a:prstGeom prst="rect">
            <a:avLst/>
          </a:prstGeom>
        </p:spPr>
        <p:txBody>
          <a:bodyPr wrap="square">
            <a:spAutoFit/>
          </a:bodyPr>
          <a:lstStyle/>
          <a:p>
            <a:r>
              <a:rPr lang="zh-CN" altLang="en-US" sz="2800" b="1" dirty="0">
                <a:solidFill>
                  <a:srgbClr val="C00000"/>
                </a:solidFill>
                <a:latin typeface="+mj-ea"/>
                <a:ea typeface="+mj-ea"/>
              </a:rPr>
              <a:t>辽宁本溪铁矿爆炸致</a:t>
            </a:r>
            <a:r>
              <a:rPr lang="en-US" altLang="zh-CN" sz="2800" b="1" dirty="0">
                <a:solidFill>
                  <a:srgbClr val="C00000"/>
                </a:solidFill>
                <a:latin typeface="+mj-ea"/>
                <a:ea typeface="+mj-ea"/>
              </a:rPr>
              <a:t>14</a:t>
            </a:r>
            <a:r>
              <a:rPr lang="zh-CN" altLang="en-US" sz="2800" b="1" dirty="0">
                <a:solidFill>
                  <a:srgbClr val="C00000"/>
                </a:solidFill>
                <a:latin typeface="+mj-ea"/>
                <a:ea typeface="+mj-ea"/>
              </a:rPr>
              <a:t>死亡（失踪）</a:t>
            </a:r>
          </a:p>
        </p:txBody>
      </p:sp>
    </p:spTree>
    <p:extLst>
      <p:ext uri="{BB962C8B-B14F-4D97-AF65-F5344CB8AC3E}">
        <p14:creationId xmlns="" xmlns:p14="http://schemas.microsoft.com/office/powerpoint/2010/main" val="3833175226"/>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AB48A049-6421-4EE8-AF5A-0D5E24E7F90B}"/>
              </a:ext>
            </a:extLst>
          </p:cNvPr>
          <p:cNvPicPr>
            <a:picLocks noChangeAspect="1"/>
          </p:cNvPicPr>
          <p:nvPr/>
        </p:nvPicPr>
        <p:blipFill rotWithShape="1">
          <a:blip r:embed="rId2">
            <a:extLst>
              <a:ext uri="{28A0092B-C50C-407E-A947-70E740481C1C}">
                <a14:useLocalDpi xmlns="" xmlns:a14="http://schemas.microsoft.com/office/drawing/2010/main" val="0"/>
              </a:ext>
            </a:extLst>
          </a:blip>
          <a:srcRect r="2616" b="-1"/>
          <a:stretch>
            <a:fillRect/>
          </a:stretch>
        </p:blipFill>
        <p:spPr>
          <a:xfrm>
            <a:off x="-13222" y="-5188"/>
            <a:ext cx="12205221" cy="6863188"/>
          </a:xfrm>
          <a:prstGeom prst="rect">
            <a:avLst/>
          </a:prstGeom>
        </p:spPr>
      </p:pic>
    </p:spTree>
    <p:extLst>
      <p:ext uri="{BB962C8B-B14F-4D97-AF65-F5344CB8AC3E}">
        <p14:creationId xmlns="" xmlns:p14="http://schemas.microsoft.com/office/powerpoint/2010/main" val="3987310279"/>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 xmlns:a16="http://schemas.microsoft.com/office/drawing/2014/main" id="{B7884C43-24FB-4A8C-98C3-2D3F6BE1D6DF}"/>
              </a:ext>
            </a:extLst>
          </p:cNvPr>
          <p:cNvSpPr/>
          <p:nvPr/>
        </p:nvSpPr>
        <p:spPr>
          <a:xfrm>
            <a:off x="623392" y="1556792"/>
            <a:ext cx="9505056" cy="3237425"/>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sz="7200" b="1" i="0" u="none" strike="noStrike" kern="1200" cap="none" spc="0" normalizeH="0" baseline="0" noProof="0" dirty="0">
                <a:ln>
                  <a:noFill/>
                </a:ln>
                <a:effectLst/>
                <a:uLnTx/>
                <a:uFillTx/>
                <a:latin typeface="+mj-ea"/>
                <a:ea typeface="+mj-ea"/>
              </a:rPr>
              <a:t>安全无止境　</a:t>
            </a:r>
            <a:endParaRPr kumimoji="0" lang="en-US" altLang="zh-CN" sz="7200" b="1" i="0" u="none" strike="noStrike" kern="1200" cap="none" spc="0" normalizeH="0" baseline="0" noProof="0" dirty="0">
              <a:ln>
                <a:noFill/>
              </a:ln>
              <a:effectLst/>
              <a:uLnTx/>
              <a:uFillTx/>
              <a:latin typeface="+mj-ea"/>
              <a:ea typeface="+mj-ea"/>
            </a:endParaRPr>
          </a:p>
          <a:p>
            <a:pPr marL="0" marR="0" lvl="0" indent="0" defTabSz="914400" rtl="0" eaLnBrk="1" fontAlgn="auto" latinLnBrk="0" hangingPunct="1">
              <a:lnSpc>
                <a:spcPct val="150000"/>
              </a:lnSpc>
              <a:spcBef>
                <a:spcPts val="0"/>
              </a:spcBef>
              <a:spcAft>
                <a:spcPts val="0"/>
              </a:spcAft>
              <a:buClrTx/>
              <a:buSzTx/>
              <a:buFontTx/>
              <a:buNone/>
              <a:tabLst/>
              <a:defRPr/>
            </a:pPr>
            <a:r>
              <a:rPr kumimoji="0" lang="zh-CN" altLang="en-US" sz="7200" b="1" i="0" u="none" strike="noStrike" kern="1200" cap="none" spc="0" normalizeH="0" baseline="0" noProof="0" dirty="0">
                <a:ln>
                  <a:noFill/>
                </a:ln>
                <a:effectLst/>
                <a:uLnTx/>
                <a:uFillTx/>
                <a:latin typeface="+mj-ea"/>
                <a:ea typeface="+mj-ea"/>
              </a:rPr>
              <a:t>       永远在路上</a:t>
            </a:r>
            <a:endParaRPr kumimoji="0" lang="en-US" altLang="zh-CN" sz="7200" b="1" i="0" u="none" strike="noStrike" kern="1200" cap="none" spc="0" normalizeH="0" baseline="0" noProof="0" dirty="0">
              <a:ln>
                <a:noFill/>
              </a:ln>
              <a:effectLst/>
              <a:uLnTx/>
              <a:uFillTx/>
              <a:latin typeface="+mj-ea"/>
              <a:ea typeface="+mj-ea"/>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par>
                                <p:cTn id="10" presetID="6" presetClass="emph" presetSubtype="0" decel="100000" fill="hold" grpId="1" nodeType="withEffect">
                                  <p:stCondLst>
                                    <p:cond delay="600"/>
                                  </p:stCondLst>
                                  <p:childTnLst>
                                    <p:animScale>
                                      <p:cBhvr>
                                        <p:cTn id="11" dur="250" fill="hold"/>
                                        <p:tgtEl>
                                          <p:spTgt spid="5"/>
                                        </p:tgtEl>
                                      </p:cBhvr>
                                      <p:by x="120000" y="120000"/>
                                    </p:animScale>
                                  </p:childTnLst>
                                </p:cTn>
                              </p:par>
                              <p:par>
                                <p:cTn id="12" presetID="6" presetClass="emph" presetSubtype="0" decel="100000" fill="hold" grpId="2" nodeType="withEffect">
                                  <p:stCondLst>
                                    <p:cond delay="800"/>
                                  </p:stCondLst>
                                  <p:childTnLst>
                                    <p:animScale>
                                      <p:cBhvr>
                                        <p:cTn id="13" dur="250" fill="hold"/>
                                        <p:tgtEl>
                                          <p:spTgt spid="5"/>
                                        </p:tgtEl>
                                      </p:cBhvr>
                                      <p:by x="83000" y="8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48115B7D-A71C-4CB0-A821-2BFF206B3885}"/>
              </a:ext>
            </a:extLst>
          </p:cNvPr>
          <p:cNvSpPr/>
          <p:nvPr/>
        </p:nvSpPr>
        <p:spPr>
          <a:xfrm>
            <a:off x="3935760" y="1760165"/>
            <a:ext cx="7748513" cy="1884618"/>
          </a:xfrm>
          <a:prstGeom prst="rect">
            <a:avLst/>
          </a:prstGeom>
        </p:spPr>
        <p:txBody>
          <a:bodyPr wrap="square">
            <a:spAutoFit/>
          </a:bodyPr>
          <a:lstStyle/>
          <a:p>
            <a:pPr indent="457200" algn="just">
              <a:lnSpc>
                <a:spcPct val="150000"/>
              </a:lnSpc>
            </a:pPr>
            <a:r>
              <a:rPr lang="zh-CN" altLang="en-US" sz="2000" dirty="0">
                <a:latin typeface="+mj-ea"/>
                <a:ea typeface="+mj-ea"/>
              </a:rPr>
              <a:t>辽宁省省长唐一军和</a:t>
            </a:r>
            <a:r>
              <a:rPr lang="en-US" altLang="zh-CN" sz="2000" dirty="0">
                <a:latin typeface="+mj-ea"/>
                <a:ea typeface="+mj-ea"/>
              </a:rPr>
              <a:t>13</a:t>
            </a:r>
            <a:r>
              <a:rPr lang="zh-CN" altLang="en-US" sz="2000" dirty="0">
                <a:latin typeface="+mj-ea"/>
                <a:ea typeface="+mj-ea"/>
              </a:rPr>
              <a:t>位副省级领导，打破分工界线，分头带队分赴省内各地督查。</a:t>
            </a:r>
            <a:endParaRPr lang="en-US" altLang="zh-CN" sz="2000" dirty="0">
              <a:latin typeface="+mj-ea"/>
              <a:ea typeface="+mj-ea"/>
            </a:endParaRPr>
          </a:p>
          <a:p>
            <a:pPr indent="457200" algn="just">
              <a:lnSpc>
                <a:spcPct val="150000"/>
              </a:lnSpc>
            </a:pPr>
            <a:r>
              <a:rPr lang="zh-CN" altLang="en-US" sz="2000" dirty="0">
                <a:latin typeface="+mj-ea"/>
                <a:ea typeface="+mj-ea"/>
              </a:rPr>
              <a:t>带队的省领导队伍颇为壮观，包括</a:t>
            </a:r>
            <a:r>
              <a:rPr lang="en-US" altLang="zh-CN" sz="2000" kern="100" dirty="0">
                <a:solidFill>
                  <a:srgbClr val="C00000"/>
                </a:solidFill>
                <a:latin typeface="+mj-ea"/>
                <a:ea typeface="+mj-ea"/>
                <a:cs typeface="方正仿宋_GBK"/>
              </a:rPr>
              <a:t>1</a:t>
            </a:r>
            <a:r>
              <a:rPr lang="zh-CN" altLang="en-US" sz="2000" kern="100" dirty="0">
                <a:solidFill>
                  <a:srgbClr val="C00000"/>
                </a:solidFill>
                <a:latin typeface="+mj-ea"/>
                <a:ea typeface="+mj-ea"/>
                <a:cs typeface="方正仿宋_GBK"/>
              </a:rPr>
              <a:t>位省长、</a:t>
            </a:r>
            <a:r>
              <a:rPr lang="en-US" altLang="zh-CN" sz="2000" kern="100" dirty="0">
                <a:solidFill>
                  <a:srgbClr val="C00000"/>
                </a:solidFill>
                <a:latin typeface="+mj-ea"/>
                <a:ea typeface="+mj-ea"/>
                <a:cs typeface="方正仿宋_GBK"/>
              </a:rPr>
              <a:t>1</a:t>
            </a:r>
            <a:r>
              <a:rPr lang="zh-CN" altLang="en-US" sz="2000" kern="100" dirty="0">
                <a:solidFill>
                  <a:srgbClr val="C00000"/>
                </a:solidFill>
                <a:latin typeface="+mj-ea"/>
                <a:ea typeface="+mj-ea"/>
                <a:cs typeface="方正仿宋_GBK"/>
              </a:rPr>
              <a:t>位省委副书记、</a:t>
            </a:r>
            <a:r>
              <a:rPr lang="en-US" altLang="zh-CN" sz="2000" kern="100" dirty="0">
                <a:solidFill>
                  <a:srgbClr val="C00000"/>
                </a:solidFill>
                <a:latin typeface="+mj-ea"/>
                <a:ea typeface="+mj-ea"/>
                <a:cs typeface="方正仿宋_GBK"/>
              </a:rPr>
              <a:t>5</a:t>
            </a:r>
            <a:r>
              <a:rPr lang="zh-CN" altLang="en-US" sz="2000" kern="100" dirty="0">
                <a:solidFill>
                  <a:srgbClr val="C00000"/>
                </a:solidFill>
                <a:latin typeface="+mj-ea"/>
                <a:ea typeface="+mj-ea"/>
                <a:cs typeface="方正仿宋_GBK"/>
              </a:rPr>
              <a:t>位省委常委、</a:t>
            </a:r>
            <a:r>
              <a:rPr lang="en-US" altLang="zh-CN" sz="2000" kern="100" dirty="0">
                <a:solidFill>
                  <a:srgbClr val="C00000"/>
                </a:solidFill>
                <a:latin typeface="+mj-ea"/>
                <a:ea typeface="+mj-ea"/>
                <a:cs typeface="方正仿宋_GBK"/>
              </a:rPr>
              <a:t>1</a:t>
            </a:r>
            <a:r>
              <a:rPr lang="zh-CN" altLang="en-US" sz="2000" kern="100" dirty="0">
                <a:solidFill>
                  <a:srgbClr val="C00000"/>
                </a:solidFill>
                <a:latin typeface="+mj-ea"/>
                <a:ea typeface="+mj-ea"/>
                <a:cs typeface="方正仿宋_GBK"/>
              </a:rPr>
              <a:t>位省人大常委会副主任和</a:t>
            </a:r>
            <a:r>
              <a:rPr lang="en-US" altLang="zh-CN" sz="2000" kern="100" dirty="0">
                <a:solidFill>
                  <a:srgbClr val="C00000"/>
                </a:solidFill>
                <a:latin typeface="+mj-ea"/>
                <a:ea typeface="+mj-ea"/>
                <a:cs typeface="方正仿宋_GBK"/>
              </a:rPr>
              <a:t>6</a:t>
            </a:r>
            <a:r>
              <a:rPr lang="zh-CN" altLang="en-US" sz="2000" kern="100" dirty="0">
                <a:solidFill>
                  <a:srgbClr val="C00000"/>
                </a:solidFill>
                <a:latin typeface="+mj-ea"/>
                <a:ea typeface="+mj-ea"/>
                <a:cs typeface="方正仿宋_GBK"/>
              </a:rPr>
              <a:t>位副省长</a:t>
            </a:r>
            <a:r>
              <a:rPr lang="zh-CN" altLang="en-US" sz="2000" dirty="0">
                <a:latin typeface="+mj-ea"/>
                <a:ea typeface="+mj-ea"/>
              </a:rPr>
              <a:t>。</a:t>
            </a:r>
            <a:endParaRPr lang="zh-CN" altLang="en-US" sz="2800" dirty="0">
              <a:latin typeface="+mj-ea"/>
              <a:ea typeface="+mj-ea"/>
            </a:endParaRPr>
          </a:p>
        </p:txBody>
      </p:sp>
      <p:pic>
        <p:nvPicPr>
          <p:cNvPr id="5" name="图片 4">
            <a:extLst>
              <a:ext uri="{FF2B5EF4-FFF2-40B4-BE49-F238E27FC236}">
                <a16:creationId xmlns="" xmlns:a16="http://schemas.microsoft.com/office/drawing/2014/main" id="{99D98065-4A9B-48DE-AEC9-5AA17EB5FEFF}"/>
              </a:ext>
            </a:extLst>
          </p:cNvPr>
          <p:cNvPicPr preferRelativeResize="0">
            <a:picLocks/>
          </p:cNvPicPr>
          <p:nvPr/>
        </p:nvPicPr>
        <p:blipFill>
          <a:blip r:embed="rId2">
            <a:extLst>
              <a:ext uri="{28A0092B-C50C-407E-A947-70E740481C1C}">
                <a14:useLocalDpi xmlns="" xmlns:a14="http://schemas.microsoft.com/office/drawing/2010/main" val="0"/>
              </a:ext>
            </a:extLst>
          </a:blip>
          <a:stretch>
            <a:fillRect/>
          </a:stretch>
        </p:blipFill>
        <p:spPr>
          <a:xfrm>
            <a:off x="507727" y="1760165"/>
            <a:ext cx="3140001" cy="1884618"/>
          </a:xfrm>
          <a:prstGeom prst="rect">
            <a:avLst/>
          </a:prstGeom>
        </p:spPr>
      </p:pic>
      <p:sp>
        <p:nvSpPr>
          <p:cNvPr id="6" name="矩形 5">
            <a:extLst>
              <a:ext uri="{FF2B5EF4-FFF2-40B4-BE49-F238E27FC236}">
                <a16:creationId xmlns="" xmlns:a16="http://schemas.microsoft.com/office/drawing/2014/main" id="{5D02E7EB-95B8-4557-B3F2-3C85D171629E}"/>
              </a:ext>
            </a:extLst>
          </p:cNvPr>
          <p:cNvSpPr/>
          <p:nvPr/>
        </p:nvSpPr>
        <p:spPr>
          <a:xfrm>
            <a:off x="263352" y="796446"/>
            <a:ext cx="5334827" cy="523220"/>
          </a:xfrm>
          <a:prstGeom prst="rect">
            <a:avLst/>
          </a:prstGeom>
        </p:spPr>
        <p:txBody>
          <a:bodyPr wrap="square">
            <a:spAutoFit/>
          </a:bodyPr>
          <a:lstStyle/>
          <a:p>
            <a:r>
              <a:rPr lang="zh-CN" altLang="en-US" sz="2800" b="1" dirty="0">
                <a:solidFill>
                  <a:srgbClr val="C00000"/>
                </a:solidFill>
                <a:latin typeface="+mj-ea"/>
                <a:ea typeface="+mj-ea"/>
              </a:rPr>
              <a:t>十四位省领导分路严厉下查</a:t>
            </a:r>
          </a:p>
        </p:txBody>
      </p:sp>
      <p:sp>
        <p:nvSpPr>
          <p:cNvPr id="7" name="矩形 6">
            <a:extLst>
              <a:ext uri="{FF2B5EF4-FFF2-40B4-BE49-F238E27FC236}">
                <a16:creationId xmlns="" xmlns:a16="http://schemas.microsoft.com/office/drawing/2014/main" id="{F518A66A-678F-41AD-A49E-06F0008DF090}"/>
              </a:ext>
            </a:extLst>
          </p:cNvPr>
          <p:cNvSpPr/>
          <p:nvPr/>
        </p:nvSpPr>
        <p:spPr>
          <a:xfrm>
            <a:off x="507727" y="3753364"/>
            <a:ext cx="9620722" cy="1884618"/>
          </a:xfrm>
          <a:prstGeom prst="rect">
            <a:avLst/>
          </a:prstGeom>
        </p:spPr>
        <p:txBody>
          <a:bodyPr wrap="square">
            <a:spAutoFit/>
          </a:bodyPr>
          <a:lstStyle/>
          <a:p>
            <a:pPr indent="457200" algn="just">
              <a:lnSpc>
                <a:spcPct val="150000"/>
              </a:lnSpc>
            </a:pPr>
            <a:r>
              <a:rPr lang="zh-CN" altLang="en-US" sz="2000" dirty="0">
                <a:latin typeface="+mj-ea"/>
                <a:ea typeface="+mj-ea"/>
              </a:rPr>
              <a:t>十几位省领导在同一时间带队赴全省督查，显示辽宁省对本溪重大炸药爆炸事故的高度重视。近来国内安全生产形势相对平稳，</a:t>
            </a:r>
            <a:r>
              <a:rPr lang="zh-CN" altLang="en-US" sz="2000" kern="100" dirty="0">
                <a:solidFill>
                  <a:srgbClr val="C00000"/>
                </a:solidFill>
                <a:latin typeface="+mj-ea"/>
                <a:ea typeface="+mj-ea"/>
              </a:rPr>
              <a:t>本溪重大炸药爆炸事故若确定为安全生产责任事故，将依法启动严厉的追责程序。</a:t>
            </a:r>
            <a:r>
              <a:rPr lang="zh-CN" altLang="en-US" sz="2000" dirty="0">
                <a:latin typeface="+mj-ea"/>
                <a:ea typeface="+mj-ea"/>
              </a:rPr>
              <a:t>省领导带队督查，既是督促，又有追查安全隐患甚至责任的意味。</a:t>
            </a:r>
          </a:p>
        </p:txBody>
      </p:sp>
      <p:sp>
        <p:nvSpPr>
          <p:cNvPr id="8" name="矩形 7">
            <a:extLst>
              <a:ext uri="{FF2B5EF4-FFF2-40B4-BE49-F238E27FC236}">
                <a16:creationId xmlns="" xmlns:a16="http://schemas.microsoft.com/office/drawing/2014/main" id="{C3079438-24E9-4A3B-B60F-B55B7ACD91C4}"/>
              </a:ext>
            </a:extLst>
          </p:cNvPr>
          <p:cNvSpPr/>
          <p:nvPr/>
        </p:nvSpPr>
        <p:spPr>
          <a:xfrm>
            <a:off x="-1" y="1343132"/>
            <a:ext cx="7200000" cy="36513"/>
          </a:xfrm>
          <a:prstGeom prst="rect">
            <a:avLst/>
          </a:prstGeom>
          <a:solidFill>
            <a:srgbClr val="B61F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0000"/>
              </a:solidFill>
            </a:endParaRPr>
          </a:p>
        </p:txBody>
      </p:sp>
      <p:sp>
        <p:nvSpPr>
          <p:cNvPr id="9" name="矩形 8">
            <a:extLst>
              <a:ext uri="{FF2B5EF4-FFF2-40B4-BE49-F238E27FC236}">
                <a16:creationId xmlns="" xmlns:a16="http://schemas.microsoft.com/office/drawing/2014/main" id="{DC13B723-6E4E-4122-9C9D-87D216DE363D}"/>
              </a:ext>
            </a:extLst>
          </p:cNvPr>
          <p:cNvSpPr/>
          <p:nvPr/>
        </p:nvSpPr>
        <p:spPr>
          <a:xfrm flipV="1">
            <a:off x="0" y="1428199"/>
            <a:ext cx="3600000" cy="36513"/>
          </a:xfrm>
          <a:prstGeom prst="rect">
            <a:avLst/>
          </a:prstGeom>
          <a:solidFill>
            <a:srgbClr val="B61F22"/>
          </a:solidFill>
          <a:ln w="3175">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FF0000"/>
              </a:solidFill>
            </a:endParaRPr>
          </a:p>
        </p:txBody>
      </p:sp>
    </p:spTree>
    <p:extLst>
      <p:ext uri="{BB962C8B-B14F-4D97-AF65-F5344CB8AC3E}">
        <p14:creationId xmlns="" xmlns:p14="http://schemas.microsoft.com/office/powerpoint/2010/main" val="3050023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C733F1BD-AA53-4F4A-9DBF-3FBDA5B1E253}"/>
              </a:ext>
            </a:extLst>
          </p:cNvPr>
          <p:cNvSpPr/>
          <p:nvPr/>
        </p:nvSpPr>
        <p:spPr>
          <a:xfrm>
            <a:off x="507726" y="1760165"/>
            <a:ext cx="9404698" cy="3577390"/>
          </a:xfrm>
          <a:prstGeom prst="rect">
            <a:avLst/>
          </a:prstGeom>
        </p:spPr>
        <p:txBody>
          <a:bodyPr wrap="square">
            <a:spAutoFit/>
          </a:bodyPr>
          <a:lstStyle/>
          <a:p>
            <a:pPr indent="457200" algn="just">
              <a:lnSpc>
                <a:spcPct val="150000"/>
              </a:lnSpc>
              <a:spcBef>
                <a:spcPts val="600"/>
              </a:spcBef>
              <a:spcAft>
                <a:spcPts val="600"/>
              </a:spcAft>
            </a:pPr>
            <a:r>
              <a:rPr lang="en-US" altLang="zh-CN" sz="2000" dirty="0">
                <a:latin typeface="+mj-ea"/>
                <a:ea typeface="+mj-ea"/>
              </a:rPr>
              <a:t>6</a:t>
            </a:r>
            <a:r>
              <a:rPr lang="zh-CN" altLang="en-US" sz="2000" dirty="0">
                <a:latin typeface="+mj-ea"/>
                <a:ea typeface="+mj-ea"/>
              </a:rPr>
              <a:t>月</a:t>
            </a:r>
            <a:r>
              <a:rPr lang="en-US" altLang="zh-CN" sz="2000" dirty="0">
                <a:latin typeface="+mj-ea"/>
                <a:ea typeface="+mj-ea"/>
              </a:rPr>
              <a:t>14</a:t>
            </a:r>
            <a:r>
              <a:rPr lang="zh-CN" altLang="en-US" sz="2000" dirty="0">
                <a:latin typeface="+mj-ea"/>
                <a:ea typeface="+mj-ea"/>
              </a:rPr>
              <a:t>日，根据</a:t>
            </a:r>
            <a:r>
              <a:rPr lang="en-US" altLang="zh-CN" sz="2000" dirty="0">
                <a:latin typeface="+mj-ea"/>
                <a:ea typeface="+mj-ea"/>
              </a:rPr>
              <a:t>《</a:t>
            </a:r>
            <a:r>
              <a:rPr lang="zh-CN" altLang="en-US" sz="2000" dirty="0">
                <a:latin typeface="+mj-ea"/>
                <a:ea typeface="+mj-ea"/>
              </a:rPr>
              <a:t>国务院安委会安全生产约谈实施办法（试行）</a:t>
            </a:r>
            <a:r>
              <a:rPr lang="en-US" altLang="zh-CN" sz="2000" dirty="0">
                <a:latin typeface="+mj-ea"/>
                <a:ea typeface="+mj-ea"/>
              </a:rPr>
              <a:t>》</a:t>
            </a:r>
            <a:r>
              <a:rPr lang="zh-CN" altLang="en-US" sz="2000" dirty="0">
                <a:latin typeface="+mj-ea"/>
                <a:ea typeface="+mj-ea"/>
              </a:rPr>
              <a:t>，国务院安委会办公室对</a:t>
            </a:r>
            <a:r>
              <a:rPr lang="zh-CN" altLang="en-US" sz="2000" kern="100" dirty="0">
                <a:solidFill>
                  <a:srgbClr val="C00000"/>
                </a:solidFill>
                <a:latin typeface="+mj-ea"/>
                <a:ea typeface="+mj-ea"/>
              </a:rPr>
              <a:t>辽宁省人民政府和本溪市人民政府进行安全生产约谈</a:t>
            </a:r>
            <a:r>
              <a:rPr lang="zh-CN" altLang="en-US" sz="2000" dirty="0">
                <a:latin typeface="+mj-ea"/>
                <a:ea typeface="+mj-ea"/>
              </a:rPr>
              <a:t>。</a:t>
            </a:r>
            <a:endParaRPr lang="en-US" altLang="zh-CN" sz="2000" dirty="0">
              <a:latin typeface="+mj-ea"/>
              <a:ea typeface="+mj-ea"/>
            </a:endParaRPr>
          </a:p>
          <a:p>
            <a:pPr indent="457200" algn="just">
              <a:lnSpc>
                <a:spcPct val="150000"/>
              </a:lnSpc>
              <a:spcBef>
                <a:spcPts val="600"/>
              </a:spcBef>
              <a:spcAft>
                <a:spcPts val="600"/>
              </a:spcAft>
            </a:pPr>
            <a:r>
              <a:rPr lang="zh-CN" altLang="en-US" sz="2000" dirty="0">
                <a:latin typeface="+mj-ea"/>
                <a:ea typeface="+mj-ea"/>
              </a:rPr>
              <a:t>今年以来，辽宁已经发生</a:t>
            </a:r>
            <a:r>
              <a:rPr lang="en-US" altLang="zh-CN" sz="2000" dirty="0">
                <a:latin typeface="+mj-ea"/>
                <a:ea typeface="+mj-ea"/>
              </a:rPr>
              <a:t>2</a:t>
            </a:r>
            <a:r>
              <a:rPr lang="zh-CN" altLang="en-US" sz="2000" dirty="0">
                <a:latin typeface="+mj-ea"/>
                <a:ea typeface="+mj-ea"/>
              </a:rPr>
              <a:t>起重大事故、死亡和失踪</a:t>
            </a:r>
            <a:r>
              <a:rPr lang="en-US" altLang="zh-CN" sz="2000" dirty="0">
                <a:latin typeface="+mj-ea"/>
                <a:ea typeface="+mj-ea"/>
              </a:rPr>
              <a:t>24</a:t>
            </a:r>
            <a:r>
              <a:rPr lang="zh-CN" altLang="en-US" sz="2000" dirty="0">
                <a:latin typeface="+mj-ea"/>
                <a:ea typeface="+mj-ea"/>
              </a:rPr>
              <a:t>人，起数和死亡人数占全国</a:t>
            </a:r>
            <a:r>
              <a:rPr lang="en-US" altLang="zh-CN" sz="2000" dirty="0">
                <a:latin typeface="+mj-ea"/>
                <a:ea typeface="+mj-ea"/>
              </a:rPr>
              <a:t>1/3</a:t>
            </a:r>
            <a:r>
              <a:rPr lang="zh-CN" altLang="en-US" sz="2000" dirty="0">
                <a:latin typeface="+mj-ea"/>
                <a:ea typeface="+mj-ea"/>
              </a:rPr>
              <a:t>，均排全国第一；发生较大事故</a:t>
            </a:r>
            <a:r>
              <a:rPr lang="en-US" altLang="zh-CN" sz="2000" dirty="0">
                <a:latin typeface="+mj-ea"/>
                <a:ea typeface="+mj-ea"/>
              </a:rPr>
              <a:t>11</a:t>
            </a:r>
            <a:r>
              <a:rPr lang="zh-CN" altLang="en-US" sz="2000" dirty="0">
                <a:latin typeface="+mj-ea"/>
                <a:ea typeface="+mj-ea"/>
              </a:rPr>
              <a:t>起、死亡</a:t>
            </a:r>
            <a:r>
              <a:rPr lang="en-US" altLang="zh-CN" sz="2000" dirty="0">
                <a:latin typeface="+mj-ea"/>
                <a:ea typeface="+mj-ea"/>
              </a:rPr>
              <a:t>50</a:t>
            </a:r>
            <a:r>
              <a:rPr lang="zh-CN" altLang="en-US" sz="2000" dirty="0">
                <a:latin typeface="+mj-ea"/>
                <a:ea typeface="+mj-ea"/>
              </a:rPr>
              <a:t>人，同比分别上升</a:t>
            </a:r>
            <a:r>
              <a:rPr lang="en-US" altLang="zh-CN" sz="2000" dirty="0">
                <a:latin typeface="+mj-ea"/>
                <a:ea typeface="+mj-ea"/>
              </a:rPr>
              <a:t>10%</a:t>
            </a:r>
            <a:r>
              <a:rPr lang="zh-CN" altLang="en-US" sz="2000" dirty="0">
                <a:latin typeface="+mj-ea"/>
                <a:ea typeface="+mj-ea"/>
              </a:rPr>
              <a:t>和</a:t>
            </a:r>
            <a:r>
              <a:rPr lang="en-US" altLang="zh-CN" sz="2000" dirty="0">
                <a:latin typeface="+mj-ea"/>
                <a:ea typeface="+mj-ea"/>
              </a:rPr>
              <a:t>42.9%</a:t>
            </a:r>
            <a:r>
              <a:rPr lang="zh-CN" altLang="en-US" sz="2000" dirty="0">
                <a:latin typeface="+mj-ea"/>
                <a:ea typeface="+mj-ea"/>
              </a:rPr>
              <a:t>。近</a:t>
            </a:r>
            <a:r>
              <a:rPr lang="en-US" altLang="zh-CN" sz="2000" dirty="0">
                <a:latin typeface="+mj-ea"/>
                <a:ea typeface="+mj-ea"/>
              </a:rPr>
              <a:t>5</a:t>
            </a:r>
            <a:r>
              <a:rPr lang="zh-CN" altLang="en-US" sz="2000" dirty="0">
                <a:latin typeface="+mj-ea"/>
                <a:ea typeface="+mj-ea"/>
              </a:rPr>
              <a:t>年来，辽宁每年</a:t>
            </a:r>
            <a:r>
              <a:rPr lang="en-US" altLang="zh-CN" sz="2000" dirty="0">
                <a:latin typeface="+mj-ea"/>
                <a:ea typeface="+mj-ea"/>
              </a:rPr>
              <a:t>1</a:t>
            </a:r>
            <a:r>
              <a:rPr lang="zh-CN" altLang="en-US" sz="2000" dirty="0">
                <a:latin typeface="+mj-ea"/>
                <a:ea typeface="+mj-ea"/>
              </a:rPr>
              <a:t>起煤矿或非煤矿山重大事故。</a:t>
            </a:r>
            <a:endParaRPr lang="en-US" altLang="zh-CN" sz="2000" dirty="0">
              <a:latin typeface="+mj-ea"/>
              <a:ea typeface="+mj-ea"/>
            </a:endParaRPr>
          </a:p>
          <a:p>
            <a:pPr indent="457200" algn="just">
              <a:lnSpc>
                <a:spcPct val="150000"/>
              </a:lnSpc>
              <a:spcBef>
                <a:spcPts val="600"/>
              </a:spcBef>
              <a:spcAft>
                <a:spcPts val="600"/>
              </a:spcAft>
            </a:pPr>
            <a:r>
              <a:rPr lang="zh-CN" altLang="en-US" sz="2000" dirty="0">
                <a:latin typeface="+mj-ea"/>
                <a:ea typeface="+mj-ea"/>
              </a:rPr>
              <a:t>这充分</a:t>
            </a:r>
            <a:r>
              <a:rPr lang="zh-CN" altLang="en-US" sz="2000" kern="100" dirty="0">
                <a:solidFill>
                  <a:srgbClr val="C00000"/>
                </a:solidFill>
                <a:latin typeface="+mj-ea"/>
                <a:ea typeface="+mj-ea"/>
              </a:rPr>
              <a:t>反映了辽宁省安全生产的严峻形势，充分反映了辽宁省及有关部门工作中还存在不扎实、不坚决、不到位等问题</a:t>
            </a:r>
            <a:r>
              <a:rPr lang="zh-CN" altLang="en-US" sz="2000" dirty="0">
                <a:latin typeface="+mj-ea"/>
                <a:ea typeface="+mj-ea"/>
              </a:rPr>
              <a:t>。</a:t>
            </a:r>
            <a:endParaRPr lang="zh-CN" altLang="en-US" sz="2800" dirty="0">
              <a:latin typeface="+mj-ea"/>
              <a:ea typeface="+mj-ea"/>
            </a:endParaRPr>
          </a:p>
        </p:txBody>
      </p:sp>
      <p:sp>
        <p:nvSpPr>
          <p:cNvPr id="3" name="矩形 2">
            <a:extLst>
              <a:ext uri="{FF2B5EF4-FFF2-40B4-BE49-F238E27FC236}">
                <a16:creationId xmlns="" xmlns:a16="http://schemas.microsoft.com/office/drawing/2014/main" id="{FF75E3F6-EB09-464A-966F-E91E474530C7}"/>
              </a:ext>
            </a:extLst>
          </p:cNvPr>
          <p:cNvSpPr/>
          <p:nvPr/>
        </p:nvSpPr>
        <p:spPr>
          <a:xfrm>
            <a:off x="263352" y="764704"/>
            <a:ext cx="9768407" cy="523220"/>
          </a:xfrm>
          <a:prstGeom prst="rect">
            <a:avLst/>
          </a:prstGeom>
        </p:spPr>
        <p:txBody>
          <a:bodyPr wrap="square">
            <a:spAutoFit/>
          </a:bodyPr>
          <a:lstStyle/>
          <a:p>
            <a:r>
              <a:rPr lang="zh-CN" altLang="en-US" sz="2800" b="1" dirty="0">
                <a:solidFill>
                  <a:srgbClr val="C00000"/>
                </a:solidFill>
                <a:latin typeface="+mj-ea"/>
                <a:ea typeface="+mj-ea"/>
              </a:rPr>
              <a:t>国务院安委办约谈辽宁省人民政府</a:t>
            </a:r>
          </a:p>
        </p:txBody>
      </p:sp>
    </p:spTree>
    <p:extLst>
      <p:ext uri="{BB962C8B-B14F-4D97-AF65-F5344CB8AC3E}">
        <p14:creationId xmlns="" xmlns:p14="http://schemas.microsoft.com/office/powerpoint/2010/main" val="287242179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E9BF7F0F-C2EF-4B28-9E21-A772394C5679}"/>
              </a:ext>
            </a:extLst>
          </p:cNvPr>
          <p:cNvSpPr/>
          <p:nvPr/>
        </p:nvSpPr>
        <p:spPr>
          <a:xfrm>
            <a:off x="263352" y="796446"/>
            <a:ext cx="6696744" cy="523220"/>
          </a:xfrm>
          <a:prstGeom prst="rect">
            <a:avLst/>
          </a:prstGeom>
        </p:spPr>
        <p:txBody>
          <a:bodyPr wrap="square">
            <a:spAutoFit/>
          </a:bodyPr>
          <a:lstStyle/>
          <a:p>
            <a:r>
              <a:rPr lang="zh-CN" altLang="en-US" sz="2800" b="1" dirty="0">
                <a:solidFill>
                  <a:srgbClr val="C00000"/>
                </a:solidFill>
                <a:latin typeface="+mj-ea"/>
                <a:ea typeface="+mj-ea"/>
              </a:rPr>
              <a:t>沈阳市</a:t>
            </a:r>
            <a:r>
              <a:rPr lang="en-US" altLang="zh-CN" sz="2800" b="1" dirty="0">
                <a:solidFill>
                  <a:srgbClr val="C00000"/>
                </a:solidFill>
                <a:latin typeface="+mj-ea"/>
                <a:ea typeface="+mj-ea"/>
              </a:rPr>
              <a:t>2018</a:t>
            </a:r>
            <a:r>
              <a:rPr lang="zh-CN" altLang="en-US" sz="2800" b="1" dirty="0">
                <a:solidFill>
                  <a:srgbClr val="C00000"/>
                </a:solidFill>
                <a:latin typeface="+mj-ea"/>
                <a:ea typeface="+mj-ea"/>
              </a:rPr>
              <a:t>年上半年安全生产形势</a:t>
            </a:r>
          </a:p>
        </p:txBody>
      </p:sp>
      <p:sp>
        <p:nvSpPr>
          <p:cNvPr id="3" name="内容占位符 5">
            <a:extLst>
              <a:ext uri="{FF2B5EF4-FFF2-40B4-BE49-F238E27FC236}">
                <a16:creationId xmlns="" xmlns:a16="http://schemas.microsoft.com/office/drawing/2014/main" id="{5C00F14E-AEDF-4EED-B097-4FF869FC11B3}"/>
              </a:ext>
            </a:extLst>
          </p:cNvPr>
          <p:cNvSpPr txBox="1">
            <a:spLocks/>
          </p:cNvSpPr>
          <p:nvPr/>
        </p:nvSpPr>
        <p:spPr>
          <a:xfrm>
            <a:off x="295364" y="1556792"/>
            <a:ext cx="9689068" cy="50405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spcBef>
                <a:spcPts val="600"/>
              </a:spcBef>
            </a:pPr>
            <a:r>
              <a:rPr lang="zh-CN" altLang="en-US" sz="2000" dirty="0">
                <a:latin typeface="+mj-ea"/>
                <a:ea typeface="+mj-ea"/>
              </a:rPr>
              <a:t>各类安全事故总起数为</a:t>
            </a:r>
            <a:r>
              <a:rPr lang="en-US" altLang="zh-CN" sz="2000" kern="100" dirty="0">
                <a:solidFill>
                  <a:srgbClr val="C00000"/>
                </a:solidFill>
                <a:latin typeface="+mj-ea"/>
                <a:ea typeface="+mj-ea"/>
                <a:cs typeface="方正仿宋_GBK"/>
              </a:rPr>
              <a:t>101</a:t>
            </a:r>
            <a:r>
              <a:rPr lang="zh-CN" altLang="en-US" sz="2000" kern="100" dirty="0">
                <a:solidFill>
                  <a:srgbClr val="C00000"/>
                </a:solidFill>
                <a:latin typeface="+mj-ea"/>
                <a:ea typeface="+mj-ea"/>
                <a:cs typeface="方正仿宋_GBK"/>
              </a:rPr>
              <a:t>起</a:t>
            </a:r>
            <a:r>
              <a:rPr lang="zh-CN" altLang="en-US" sz="2000" dirty="0">
                <a:latin typeface="+mj-ea"/>
                <a:ea typeface="+mj-ea"/>
              </a:rPr>
              <a:t>，同比下降</a:t>
            </a:r>
            <a:r>
              <a:rPr lang="en-US" altLang="zh-CN" sz="2000" dirty="0">
                <a:latin typeface="+mj-ea"/>
                <a:ea typeface="+mj-ea"/>
              </a:rPr>
              <a:t>54.9</a:t>
            </a:r>
            <a:r>
              <a:rPr lang="zh-CN" altLang="en-US" sz="2000" dirty="0">
                <a:latin typeface="+mj-ea"/>
                <a:ea typeface="+mj-ea"/>
              </a:rPr>
              <a:t>％。</a:t>
            </a:r>
          </a:p>
          <a:p>
            <a:pPr algn="just">
              <a:lnSpc>
                <a:spcPct val="150000"/>
              </a:lnSpc>
              <a:spcBef>
                <a:spcPts val="600"/>
              </a:spcBef>
            </a:pPr>
            <a:r>
              <a:rPr lang="zh-CN" altLang="en-US" sz="2000" dirty="0">
                <a:latin typeface="+mj-ea"/>
                <a:ea typeface="+mj-ea"/>
              </a:rPr>
              <a:t>各类安全事故死亡总人数为</a:t>
            </a:r>
            <a:r>
              <a:rPr lang="en-US" altLang="zh-CN" sz="2000" kern="100" dirty="0">
                <a:solidFill>
                  <a:srgbClr val="C00000"/>
                </a:solidFill>
                <a:latin typeface="+mj-ea"/>
                <a:ea typeface="+mj-ea"/>
                <a:cs typeface="方正仿宋_GBK"/>
              </a:rPr>
              <a:t>108</a:t>
            </a:r>
            <a:r>
              <a:rPr lang="zh-CN" altLang="en-US" sz="2000" kern="100" dirty="0">
                <a:solidFill>
                  <a:srgbClr val="C00000"/>
                </a:solidFill>
                <a:latin typeface="+mj-ea"/>
                <a:ea typeface="+mj-ea"/>
                <a:cs typeface="方正仿宋_GBK"/>
              </a:rPr>
              <a:t>人</a:t>
            </a:r>
            <a:r>
              <a:rPr lang="zh-CN" altLang="en-US" sz="2000" dirty="0">
                <a:latin typeface="+mj-ea"/>
                <a:ea typeface="+mj-ea"/>
              </a:rPr>
              <a:t>，同比下降</a:t>
            </a:r>
            <a:r>
              <a:rPr lang="en-US" altLang="zh-CN" sz="2000" dirty="0">
                <a:latin typeface="+mj-ea"/>
                <a:ea typeface="+mj-ea"/>
              </a:rPr>
              <a:t>26.5</a:t>
            </a:r>
            <a:r>
              <a:rPr lang="zh-CN" altLang="en-US" sz="2000" dirty="0">
                <a:latin typeface="+mj-ea"/>
                <a:ea typeface="+mj-ea"/>
              </a:rPr>
              <a:t>％。</a:t>
            </a:r>
          </a:p>
          <a:p>
            <a:pPr algn="just">
              <a:lnSpc>
                <a:spcPct val="150000"/>
              </a:lnSpc>
              <a:spcBef>
                <a:spcPts val="600"/>
              </a:spcBef>
            </a:pPr>
            <a:r>
              <a:rPr lang="zh-CN" altLang="en-US" sz="2000" dirty="0">
                <a:latin typeface="+mj-ea"/>
                <a:ea typeface="+mj-ea"/>
              </a:rPr>
              <a:t>非煤工矿商贸事故共发生</a:t>
            </a:r>
            <a:r>
              <a:rPr lang="en-US" altLang="zh-CN" sz="2000" dirty="0">
                <a:latin typeface="+mj-ea"/>
                <a:ea typeface="+mj-ea"/>
              </a:rPr>
              <a:t>9</a:t>
            </a:r>
            <a:r>
              <a:rPr lang="zh-CN" altLang="en-US" sz="2000" dirty="0">
                <a:latin typeface="+mj-ea"/>
                <a:ea typeface="+mj-ea"/>
              </a:rPr>
              <a:t>起、死亡</a:t>
            </a:r>
            <a:r>
              <a:rPr lang="en-US" altLang="zh-CN" sz="2000" dirty="0">
                <a:latin typeface="+mj-ea"/>
                <a:ea typeface="+mj-ea"/>
              </a:rPr>
              <a:t>11</a:t>
            </a:r>
            <a:r>
              <a:rPr lang="zh-CN" altLang="en-US" sz="2000" dirty="0">
                <a:latin typeface="+mj-ea"/>
                <a:ea typeface="+mj-ea"/>
              </a:rPr>
              <a:t>人，同比分别下降</a:t>
            </a:r>
            <a:r>
              <a:rPr lang="en-US" altLang="zh-CN" sz="2000" dirty="0">
                <a:latin typeface="+mj-ea"/>
                <a:ea typeface="+mj-ea"/>
              </a:rPr>
              <a:t>66.7%</a:t>
            </a:r>
            <a:r>
              <a:rPr lang="zh-CN" altLang="en-US" sz="2000" dirty="0">
                <a:latin typeface="+mj-ea"/>
                <a:ea typeface="+mj-ea"/>
              </a:rPr>
              <a:t>、</a:t>
            </a:r>
            <a:r>
              <a:rPr lang="en-US" altLang="zh-CN" sz="2000" dirty="0">
                <a:latin typeface="+mj-ea"/>
                <a:ea typeface="+mj-ea"/>
              </a:rPr>
              <a:t>57.7%</a:t>
            </a:r>
            <a:r>
              <a:rPr lang="zh-CN" altLang="en-US" sz="2000" dirty="0">
                <a:latin typeface="+mj-ea"/>
                <a:ea typeface="+mj-ea"/>
              </a:rPr>
              <a:t>。</a:t>
            </a:r>
          </a:p>
          <a:p>
            <a:pPr algn="just">
              <a:lnSpc>
                <a:spcPct val="150000"/>
              </a:lnSpc>
              <a:spcBef>
                <a:spcPts val="600"/>
              </a:spcBef>
            </a:pPr>
            <a:r>
              <a:rPr lang="zh-CN" altLang="en-US" sz="2000" dirty="0">
                <a:latin typeface="+mj-ea"/>
                <a:ea typeface="+mj-ea"/>
              </a:rPr>
              <a:t>道路运输事故共发生</a:t>
            </a:r>
            <a:r>
              <a:rPr lang="en-US" altLang="zh-CN" sz="2000" dirty="0">
                <a:latin typeface="+mj-ea"/>
                <a:ea typeface="+mj-ea"/>
              </a:rPr>
              <a:t>88</a:t>
            </a:r>
            <a:r>
              <a:rPr lang="zh-CN" altLang="en-US" sz="2000" dirty="0">
                <a:latin typeface="+mj-ea"/>
                <a:ea typeface="+mj-ea"/>
              </a:rPr>
              <a:t>起、死亡</a:t>
            </a:r>
            <a:r>
              <a:rPr lang="en-US" altLang="zh-CN" sz="2000" dirty="0">
                <a:latin typeface="+mj-ea"/>
                <a:ea typeface="+mj-ea"/>
              </a:rPr>
              <a:t>92</a:t>
            </a:r>
            <a:r>
              <a:rPr lang="zh-CN" altLang="en-US" sz="2000" dirty="0">
                <a:latin typeface="+mj-ea"/>
                <a:ea typeface="+mj-ea"/>
              </a:rPr>
              <a:t>人，同比分别下降</a:t>
            </a:r>
            <a:r>
              <a:rPr lang="en-US" altLang="zh-CN" sz="2000" dirty="0">
                <a:latin typeface="+mj-ea"/>
                <a:ea typeface="+mj-ea"/>
              </a:rPr>
              <a:t>54.9%</a:t>
            </a:r>
            <a:r>
              <a:rPr lang="zh-CN" altLang="en-US" sz="2000" dirty="0">
                <a:latin typeface="+mj-ea"/>
                <a:ea typeface="+mj-ea"/>
              </a:rPr>
              <a:t>、</a:t>
            </a:r>
            <a:r>
              <a:rPr lang="en-US" altLang="zh-CN" sz="2000" dirty="0">
                <a:latin typeface="+mj-ea"/>
                <a:ea typeface="+mj-ea"/>
              </a:rPr>
              <a:t>22.7%</a:t>
            </a:r>
            <a:r>
              <a:rPr lang="zh-CN" altLang="en-US" sz="2000" dirty="0">
                <a:latin typeface="+mj-ea"/>
                <a:ea typeface="+mj-ea"/>
              </a:rPr>
              <a:t>。</a:t>
            </a:r>
          </a:p>
          <a:p>
            <a:pPr algn="just">
              <a:lnSpc>
                <a:spcPct val="150000"/>
              </a:lnSpc>
              <a:spcBef>
                <a:spcPts val="600"/>
              </a:spcBef>
            </a:pPr>
            <a:r>
              <a:rPr lang="zh-CN" altLang="en-US" sz="2000" dirty="0">
                <a:latin typeface="+mj-ea"/>
                <a:ea typeface="+mj-ea"/>
              </a:rPr>
              <a:t>特种设备及其相关事故发生</a:t>
            </a:r>
            <a:r>
              <a:rPr lang="en-US" altLang="zh-CN" sz="2000" dirty="0">
                <a:latin typeface="+mj-ea"/>
                <a:ea typeface="+mj-ea"/>
              </a:rPr>
              <a:t>3</a:t>
            </a:r>
            <a:r>
              <a:rPr lang="zh-CN" altLang="en-US" sz="2000" dirty="0">
                <a:latin typeface="+mj-ea"/>
                <a:ea typeface="+mj-ea"/>
              </a:rPr>
              <a:t>起、死亡</a:t>
            </a:r>
            <a:r>
              <a:rPr lang="en-US" altLang="zh-CN" sz="2000" dirty="0">
                <a:latin typeface="+mj-ea"/>
                <a:ea typeface="+mj-ea"/>
              </a:rPr>
              <a:t>4</a:t>
            </a:r>
            <a:r>
              <a:rPr lang="zh-CN" altLang="en-US" sz="2000" dirty="0">
                <a:latin typeface="+mj-ea"/>
                <a:ea typeface="+mj-ea"/>
              </a:rPr>
              <a:t>人，同比分别上升</a:t>
            </a:r>
            <a:r>
              <a:rPr lang="en-US" altLang="zh-CN" sz="2000" dirty="0">
                <a:latin typeface="+mj-ea"/>
                <a:ea typeface="+mj-ea"/>
              </a:rPr>
              <a:t>50%</a:t>
            </a:r>
            <a:r>
              <a:rPr lang="zh-CN" altLang="en-US" sz="2000" dirty="0">
                <a:latin typeface="+mj-ea"/>
                <a:ea typeface="+mj-ea"/>
              </a:rPr>
              <a:t>、</a:t>
            </a:r>
            <a:r>
              <a:rPr lang="en-US" altLang="zh-CN" sz="2000" dirty="0">
                <a:latin typeface="+mj-ea"/>
                <a:ea typeface="+mj-ea"/>
              </a:rPr>
              <a:t>100%</a:t>
            </a:r>
            <a:r>
              <a:rPr lang="zh-CN" altLang="en-US" sz="2000" dirty="0">
                <a:latin typeface="+mj-ea"/>
                <a:ea typeface="+mj-ea"/>
              </a:rPr>
              <a:t>。</a:t>
            </a:r>
          </a:p>
          <a:p>
            <a:pPr algn="just">
              <a:lnSpc>
                <a:spcPct val="150000"/>
              </a:lnSpc>
              <a:spcBef>
                <a:spcPts val="600"/>
              </a:spcBef>
            </a:pPr>
            <a:r>
              <a:rPr lang="zh-CN" altLang="en-US" sz="2000" dirty="0">
                <a:latin typeface="+mj-ea"/>
                <a:ea typeface="+mj-ea"/>
              </a:rPr>
              <a:t>农业机械事故发生</a:t>
            </a:r>
            <a:r>
              <a:rPr lang="en-US" altLang="zh-CN" sz="2000" dirty="0">
                <a:latin typeface="+mj-ea"/>
                <a:ea typeface="+mj-ea"/>
              </a:rPr>
              <a:t>1</a:t>
            </a:r>
            <a:r>
              <a:rPr lang="zh-CN" altLang="en-US" sz="2000" dirty="0">
                <a:latin typeface="+mj-ea"/>
                <a:ea typeface="+mj-ea"/>
              </a:rPr>
              <a:t>起、死亡</a:t>
            </a:r>
            <a:r>
              <a:rPr lang="en-US" altLang="zh-CN" sz="2000" dirty="0">
                <a:latin typeface="+mj-ea"/>
                <a:ea typeface="+mj-ea"/>
              </a:rPr>
              <a:t>1</a:t>
            </a:r>
            <a:r>
              <a:rPr lang="zh-CN" altLang="en-US" sz="2000" dirty="0">
                <a:latin typeface="+mj-ea"/>
                <a:ea typeface="+mj-ea"/>
              </a:rPr>
              <a:t>人，去年同期未发生。</a:t>
            </a:r>
          </a:p>
          <a:p>
            <a:pPr algn="just">
              <a:lnSpc>
                <a:spcPct val="150000"/>
              </a:lnSpc>
              <a:spcBef>
                <a:spcPts val="600"/>
              </a:spcBef>
            </a:pPr>
            <a:r>
              <a:rPr lang="zh-CN" altLang="en-US" sz="2000" dirty="0">
                <a:latin typeface="+mj-ea"/>
                <a:ea typeface="+mj-ea"/>
              </a:rPr>
              <a:t>全市发生</a:t>
            </a:r>
            <a:r>
              <a:rPr lang="en-US" altLang="zh-CN" sz="2000" dirty="0">
                <a:latin typeface="+mj-ea"/>
                <a:ea typeface="+mj-ea"/>
              </a:rPr>
              <a:t>1</a:t>
            </a:r>
            <a:r>
              <a:rPr lang="zh-CN" altLang="en-US" sz="2000" dirty="0">
                <a:latin typeface="+mj-ea"/>
                <a:ea typeface="+mj-ea"/>
              </a:rPr>
              <a:t>起工矿商贸较大生产安全事故、死亡</a:t>
            </a:r>
            <a:r>
              <a:rPr lang="en-US" altLang="zh-CN" sz="2000" dirty="0">
                <a:latin typeface="+mj-ea"/>
                <a:ea typeface="+mj-ea"/>
              </a:rPr>
              <a:t>3</a:t>
            </a:r>
            <a:r>
              <a:rPr lang="zh-CN" altLang="en-US" sz="2000" dirty="0">
                <a:latin typeface="+mj-ea"/>
                <a:ea typeface="+mj-ea"/>
              </a:rPr>
              <a:t>人，较大事故起数与去年同期持平，未发生重特大事故。</a:t>
            </a:r>
          </a:p>
        </p:txBody>
      </p:sp>
    </p:spTree>
    <p:extLst>
      <p:ext uri="{BB962C8B-B14F-4D97-AF65-F5344CB8AC3E}">
        <p14:creationId xmlns="" xmlns:p14="http://schemas.microsoft.com/office/powerpoint/2010/main" val="3939252014"/>
      </p:ext>
    </p:extLst>
  </p:cSld>
  <p:clrMapOvr>
    <a:masterClrMapping/>
  </p:clrMapOvr>
  <p:transition spd="slow">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alpha val="29000"/>
          </a:schemeClr>
        </a:solidFill>
        <a:ln w="3175">
          <a:noFill/>
        </a:ln>
      </a:spPr>
      <a:bodyPr rtlCol="0" anchor="ctr"/>
      <a:lstStyle>
        <a:defPPr algn="ctr">
          <a:defRPr dirty="0" smtClean="0"/>
        </a:defPPr>
      </a:lstStyle>
      <a:style>
        <a:lnRef idx="2">
          <a:schemeClr val="accent3">
            <a:shade val="50000"/>
          </a:schemeClr>
        </a:lnRef>
        <a:fillRef idx="1">
          <a:schemeClr val="accent3"/>
        </a:fillRef>
        <a:effectRef idx="0">
          <a:schemeClr val="accent3"/>
        </a:effectRef>
        <a:fontRef idx="minor">
          <a:schemeClr val="lt1"/>
        </a:fontRef>
      </a:style>
    </a:spDef>
    <a:txDef>
      <a:spPr>
        <a:noFill/>
      </a:spPr>
      <a:bodyPr wrap="square" rtlCol="0">
        <a:spAutoFit/>
      </a:bodyPr>
      <a:lstStyle>
        <a:defPPr>
          <a:defRPr dirty="0">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15586</TotalTime>
  <Words>4283</Words>
  <Application>Microsoft Office PowerPoint</Application>
  <PresentationFormat>自定义</PresentationFormat>
  <Paragraphs>463</Paragraphs>
  <Slides>61</Slides>
  <Notes>0</Notes>
  <HiddenSlides>0</HiddenSlides>
  <MMClips>2</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61</vt:i4>
      </vt:variant>
    </vt:vector>
  </HeadingPairs>
  <TitlesOfParts>
    <vt:vector size="64" baseType="lpstr">
      <vt:lpstr>Office 主题</vt:lpstr>
      <vt:lpstr>Chart</vt:lpstr>
      <vt:lpstr>Worksheet</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唐洪刚</cp:lastModifiedBy>
  <cp:revision>1102</cp:revision>
  <dcterms:created xsi:type="dcterms:W3CDTF">2012-03-13T10:35:19Z</dcterms:created>
  <dcterms:modified xsi:type="dcterms:W3CDTF">2018-08-10T01:05:44Z</dcterms:modified>
</cp:coreProperties>
</file>